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810" r:id="rId1"/>
  </p:sldMasterIdLst>
  <p:notesMasterIdLst>
    <p:notesMasterId r:id="rId25"/>
  </p:notesMasterIdLst>
  <p:handoutMasterIdLst>
    <p:handoutMasterId r:id="rId26"/>
  </p:handoutMasterIdLst>
  <p:sldIdLst>
    <p:sldId id="258" r:id="rId2"/>
    <p:sldId id="264" r:id="rId3"/>
    <p:sldId id="343" r:id="rId4"/>
    <p:sldId id="344" r:id="rId5"/>
    <p:sldId id="341" r:id="rId6"/>
    <p:sldId id="313" r:id="rId7"/>
    <p:sldId id="314" r:id="rId8"/>
    <p:sldId id="315" r:id="rId9"/>
    <p:sldId id="345" r:id="rId10"/>
    <p:sldId id="333" r:id="rId11"/>
    <p:sldId id="349" r:id="rId12"/>
    <p:sldId id="337" r:id="rId13"/>
    <p:sldId id="338" r:id="rId14"/>
    <p:sldId id="266" r:id="rId15"/>
    <p:sldId id="342" r:id="rId16"/>
    <p:sldId id="263" r:id="rId17"/>
    <p:sldId id="336" r:id="rId18"/>
    <p:sldId id="350" r:id="rId19"/>
    <p:sldId id="348" r:id="rId20"/>
    <p:sldId id="351" r:id="rId21"/>
    <p:sldId id="352" r:id="rId22"/>
    <p:sldId id="353" r:id="rId23"/>
    <p:sldId id="347" r:id="rId24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45 Helvetica Light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45 Helvetica Light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45 Helvetica Light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45 Helvetica Light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45 Helvetica Light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45 Helvetica Light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45 Helvetica Light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45 Helvetica Light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45 Helvetica Light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9FA544"/>
    <a:srgbClr val="F1C67D"/>
    <a:srgbClr val="5DA165"/>
    <a:srgbClr val="E1AECB"/>
    <a:srgbClr val="027F7F"/>
    <a:srgbClr val="FF920E"/>
    <a:srgbClr val="FF6A74"/>
    <a:srgbClr val="02FFFF"/>
    <a:srgbClr val="FF00FF"/>
    <a:srgbClr val="E0E2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49"/>
    <p:restoredTop sz="91162" autoAdjust="0"/>
  </p:normalViewPr>
  <p:slideViewPr>
    <p:cSldViewPr snapToGrid="0">
      <p:cViewPr varScale="1">
        <p:scale>
          <a:sx n="125" d="100"/>
          <a:sy n="125" d="100"/>
        </p:scale>
        <p:origin x="90" y="10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notesViewPr>
    <p:cSldViewPr snapToGrid="0">
      <p:cViewPr>
        <p:scale>
          <a:sx n="77" d="100"/>
          <a:sy n="77" d="100"/>
        </p:scale>
        <p:origin x="5504" y="24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Open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Open Sans" charset="0"/>
              </a:defRPr>
            </a:lvl1pPr>
          </a:lstStyle>
          <a:p>
            <a:pPr>
              <a:defRPr/>
            </a:pPr>
            <a:fld id="{59AAF3D2-EDFA-BA42-9460-032E57456FC5}" type="datetimeFigureOut">
              <a:rPr lang="en-US"/>
              <a:pPr>
                <a:defRPr/>
              </a:pPr>
              <a:t>8/24/2026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Open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Open Sans" charset="0"/>
              </a:defRPr>
            </a:lvl1pPr>
          </a:lstStyle>
          <a:p>
            <a:pPr>
              <a:defRPr/>
            </a:pPr>
            <a:fld id="{53E6B18D-BC97-A741-A494-5A40B396D8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aseline="0">
                <a:latin typeface="Open Sans" charset="0"/>
                <a:ea typeface="ＭＳ Ｐゴシック" charset="0"/>
                <a:cs typeface="Genev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Open Sans" charset="0"/>
                <a:ea typeface="ＭＳ Ｐゴシック" charset="0"/>
                <a:cs typeface="Genev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aseline="0">
                <a:latin typeface="Open Sans" charset="0"/>
                <a:ea typeface="ＭＳ Ｐゴシック" charset="0"/>
                <a:cs typeface="Genev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Open Sans" charset="0"/>
              </a:defRPr>
            </a:lvl1pPr>
          </a:lstStyle>
          <a:p>
            <a:pPr>
              <a:defRPr/>
            </a:pPr>
            <a:fld id="{2B24F439-14CB-B64A-A38E-43868DBA8F9B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Open Sans" charset="0"/>
        <a:ea typeface="ＭＳ Ｐゴシック" charset="0"/>
        <a:cs typeface="Geneva" pitchFamily="-110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Open Sans" charset="0"/>
        <a:ea typeface="Geneva" pitchFamily="-110" charset="-128"/>
        <a:cs typeface="Geneva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Open Sans" charset="0"/>
        <a:ea typeface="Geneva" pitchFamily="-110" charset="-128"/>
        <a:cs typeface="Geneva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Open Sans" charset="0"/>
        <a:ea typeface="Geneva" pitchFamily="-110" charset="-128"/>
        <a:cs typeface="Geneva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Open Sans" charset="0"/>
        <a:ea typeface="Geneva" pitchFamily="-110" charset="-128"/>
        <a:cs typeface="Geneva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Weighted_graph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en.wikipedia.org/wiki/Matching_(graph_theory)" TargetMode="External"/><Relationship Id="rId4" Type="http://schemas.openxmlformats.org/officeDocument/2006/relationships/hyperlink" Target="https://en.wikipedia.org/wiki/Bipartite_graph" TargetMode="Externa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9pPr>
          </a:lstStyle>
          <a:p>
            <a:fld id="{A4676FBE-E17B-9F40-B294-2A0EC4B80004}" type="slidenum">
              <a:rPr lang="en-US" altLang="x-none" sz="1200">
                <a:latin typeface="Open Sans" charset="0"/>
              </a:rPr>
              <a:pPr/>
              <a:t>1</a:t>
            </a:fld>
            <a:endParaRPr lang="en-US" altLang="x-none" sz="1200">
              <a:latin typeface="Open Sans" charset="0"/>
            </a:endParaRPr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x-none" dirty="0">
              <a:ea typeface="ＭＳ Ｐゴシック" charset="-128"/>
              <a:cs typeface="Genev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755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Broadens == ease of </a:t>
            </a:r>
            <a:r>
              <a:rPr lang="en-US" dirty="0" err="1"/>
              <a:t>accesibility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308677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13429-E95C-5576-63B0-D4ABFFA52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6CEB4F-BF1A-840A-15E9-DD1FE821FD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B9E002-1351-B4A4-6756-2706C3D3DD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Mention stiff enough particle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12C741-0510-833C-84FD-558C1B5ECF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5517166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C49252-567B-B847-C5D2-D8996453D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462DE9-74B2-4EBD-7D1E-BA505260AE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489B1E-151B-B64D-7711-7A44DE3212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Mention stiff enough particle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63C579-CB69-BD8B-CDA4-02B9DA1CE0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067158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B2E48-064A-8172-33F0-6A5D019B8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AEBA51-E77D-6EB5-C9C7-1F2ABDCC34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CB55F3-BD63-6509-9D5F-6EEA29B27F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HADO gives access to thickness control and fully automated designs</a:t>
            </a:r>
          </a:p>
          <a:p>
            <a:endParaRPr lang="en-US" dirty="0"/>
          </a:p>
          <a:p>
            <a:r>
              <a:rPr lang="en-US" dirty="0"/>
              <a:t>HADO == Ryu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4C5B63-9D5E-3A9B-803D-B1F6E4C6AF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247283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1858C-EFE4-248D-7C53-3078E1AEF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B71824-7604-1509-1FD1-A826A0AF6D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80FCB5-E270-0DAF-5ADD-71269B4E35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MO" sz="1200" dirty="0"/>
              <a:t>Each vertex form a </a:t>
            </a:r>
            <a:r>
              <a:rPr lang="en-MO" sz="1200" i="1" dirty="0"/>
              <a:t>linear assignment problem </a:t>
            </a:r>
            <a:r>
              <a:rPr lang="en-MO" sz="1200" dirty="0"/>
              <a:t>leveraging the </a:t>
            </a:r>
            <a:r>
              <a:rPr lang="en-MO" sz="1200" b="1" dirty="0">
                <a:solidFill>
                  <a:srgbClr val="FF00FF"/>
                </a:solidFill>
              </a:rPr>
              <a:t>directionality</a:t>
            </a:r>
            <a:r>
              <a:rPr lang="en-MO" sz="1200" dirty="0"/>
              <a:t> of DNA (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Open Sans" charset="0"/>
                <a:ea typeface="ＭＳ Ｐゴシック" charset="0"/>
                <a:cs typeface="Geneva" pitchFamily="-110" charset="-128"/>
              </a:rPr>
              <a:t>The assignment problem consists of finding, in a 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Open Sans" charset="0"/>
                <a:ea typeface="ＭＳ Ｐゴシック" charset="0"/>
                <a:cs typeface="Geneva" pitchFamily="-110" charset="-128"/>
                <a:hlinkClick r:id="rId3" tooltip="Weighted graph"/>
              </a:rPr>
              <a:t>weighted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Open Sans" charset="0"/>
                <a:ea typeface="ＭＳ Ｐゴシック" charset="0"/>
                <a:cs typeface="Geneva" pitchFamily="-110" charset="-128"/>
              </a:rPr>
              <a:t> 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Open Sans" charset="0"/>
                <a:ea typeface="ＭＳ Ｐゴシック" charset="0"/>
                <a:cs typeface="Geneva" pitchFamily="-110" charset="-128"/>
                <a:hlinkClick r:id="rId4" tooltip="Bipartite graph"/>
              </a:rPr>
              <a:t>bipartite graph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Open Sans" charset="0"/>
                <a:ea typeface="ＭＳ Ｐゴシック" charset="0"/>
                <a:cs typeface="Geneva" pitchFamily="-110" charset="-128"/>
              </a:rPr>
              <a:t>, a 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Open Sans" charset="0"/>
                <a:ea typeface="ＭＳ Ｐゴシック" charset="0"/>
                <a:cs typeface="Geneva" pitchFamily="-110" charset="-128"/>
                <a:hlinkClick r:id="rId5" tooltip="Matching (graph theory)"/>
              </a:rPr>
              <a:t>matching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Open Sans" charset="0"/>
                <a:ea typeface="ＭＳ Ｐゴシック" charset="0"/>
                <a:cs typeface="Geneva" pitchFamily="-110" charset="-128"/>
              </a:rPr>
              <a:t> of maximum size, in which the sum of weights of the edges is minimum.)</a:t>
            </a:r>
          </a:p>
          <a:p>
            <a:pPr algn="ctr"/>
            <a:endParaRPr lang="en-MO" sz="1200" dirty="0"/>
          </a:p>
          <a:p>
            <a:pPr algn="ctr"/>
            <a:endParaRPr lang="en-MO" sz="1200" dirty="0"/>
          </a:p>
          <a:p>
            <a:pPr algn="ctr"/>
            <a:r>
              <a:rPr lang="en-MO" sz="1200" dirty="0"/>
              <a:t>The internal cycles are then connected using MST via a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7274C3-307F-0E03-9D1D-84812D69BF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5154782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CCEEE-B6AF-AF1E-32C1-A33DDA7D84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8DCBE5-38F2-B526-FFCA-74E11CD4E9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F55D3F-94CE-27BE-6D07-ADA958495F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Emphasize / </a:t>
            </a:r>
            <a:r>
              <a:rPr lang="en-US" dirty="0" err="1"/>
              <a:t>calrify</a:t>
            </a:r>
            <a:r>
              <a:rPr lang="en-US" dirty="0"/>
              <a:t> scaffold routing (and not be knotted)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55DE68-0736-736D-0869-47C0DEBE3C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6525606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67FB8F-FD36-3DD3-6587-8825AD44FE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809836-0503-DD06-616C-C4204A2296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46CB1D-3A44-A050-4B79-BAEA8A1553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BCC835-5AD0-7146-AFFA-68521C89F7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1568659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MO" dirty="0"/>
              <a:t>Octet truss, BCC Truss, Hexa Prism, Anisotropic Y Junction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023355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497D87-659D-CDB7-A3B5-051B6AD7F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55BD51-403A-58E9-9117-FCA107B1AE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9FA3DF-ED52-77F7-FBDA-44FEF38D8D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30 HB: ~15 nm cavity</a:t>
            </a:r>
          </a:p>
          <a:p>
            <a:r>
              <a:rPr lang="en-US" sz="2400" dirty="0"/>
              <a:t>18 HB: ~10 nm cavity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235F8A-2DFF-B02F-DCEB-80FFFEF3F3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10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40543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D7699C-9F48-39C1-F0D3-D6E0688C3A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8D5813-58C0-0601-6323-E100A79ADE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33C95C-DE98-BA39-694D-37DE7A5E05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0DE8DA-E06C-E614-CA07-23FA1FFCCB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11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149347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B07DE-2884-5FDC-E1B5-ECFAD7194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300ABB-1F56-0BC9-BBD6-5EB1BBFD48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2758DF-04C5-781E-7918-7A87E9A82A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Open Sans" charset="0"/>
                <a:ea typeface="ＭＳ Ｐゴシック" charset="0"/>
                <a:cs typeface="Geneva" pitchFamily="-110" charset="-128"/>
              </a:rPr>
              <a:t>250 choose 8 sequences is on order of 10^14</a:t>
            </a:r>
          </a:p>
          <a:p>
            <a:endParaRPr lang="en-GB" sz="1200" b="0" i="0" u="none" strike="noStrike" kern="1200" dirty="0">
              <a:solidFill>
                <a:schemeClr val="tx1"/>
              </a:solidFill>
              <a:effectLst/>
              <a:latin typeface="Open Sans" charset="0"/>
              <a:ea typeface="ＭＳ Ｐゴシック" charset="0"/>
              <a:cs typeface="Geneva" pitchFamily="-110" charset="-128"/>
            </a:endParaRPr>
          </a:p>
          <a:p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Open Sans" charset="0"/>
                <a:ea typeface="ＭＳ Ｐゴシック" charset="0"/>
                <a:cs typeface="Geneva" pitchFamily="-110" charset="-128"/>
              </a:rPr>
              <a:t>The matrix: NUPACK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Open Sans" charset="0"/>
                <a:ea typeface="ＭＳ Ｐゴシック" charset="0"/>
                <a:cs typeface="Geneva" pitchFamily="-110" charset="-128"/>
              </a:rPr>
              <a:t>partion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Open Sans" charset="0"/>
                <a:ea typeface="ＭＳ Ｐゴシック" charset="0"/>
                <a:cs typeface="Geneva" pitchFamily="-110" charset="-128"/>
              </a:rPr>
              <a:t> function for all pairs to get ensemble free energy (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Open Sans" charset="0"/>
                <a:ea typeface="ＭＳ Ｐゴシック" charset="0"/>
                <a:cs typeface="Geneva" pitchFamily="-110" charset="-128"/>
              </a:rPr>
              <a:t>esf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Open Sans" charset="0"/>
                <a:ea typeface="ＭＳ Ｐゴシック" charset="0"/>
                <a:cs typeface="Geneva" pitchFamily="-110" charset="-128"/>
              </a:rPr>
              <a:t>) value (kcal/mol) via NUPACK. A more negative (i.e., more blue) ensemble free energy means that the bound ensemble of strand a / b is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Open Sans" charset="0"/>
                <a:ea typeface="ＭＳ Ｐゴシック" charset="0"/>
                <a:cs typeface="Geneva" pitchFamily="-110" charset="-128"/>
              </a:rPr>
              <a:t>favorable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Open Sans" charset="0"/>
                <a:ea typeface="ＭＳ Ｐゴシック" charset="0"/>
                <a:cs typeface="Geneva" pitchFamily="-110" charset="-128"/>
              </a:rPr>
              <a:t>. A less negative (i.e., more yellow) means that they are less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Open Sans" charset="0"/>
                <a:ea typeface="ＭＳ Ｐゴシック" charset="0"/>
                <a:cs typeface="Geneva" pitchFamily="-110" charset="-128"/>
              </a:rPr>
              <a:t>favorable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Open Sans" charset="0"/>
                <a:ea typeface="ＭＳ Ｐゴシック" charset="0"/>
                <a:cs typeface="Geneva" pitchFamily="-110" charset="-128"/>
              </a:rPr>
              <a:t>. The diagonal in quadrant B is the strand + its reverse complement which is why that is most negative</a:t>
            </a:r>
          </a:p>
          <a:p>
            <a:endParaRPr lang="en-GB" sz="1200" b="0" i="0" u="none" strike="noStrike" kern="1200" dirty="0">
              <a:solidFill>
                <a:schemeClr val="tx1"/>
              </a:solidFill>
              <a:effectLst/>
              <a:latin typeface="Open Sans" charset="0"/>
              <a:ea typeface="ＭＳ Ｐゴシック" charset="0"/>
            </a:endParaRPr>
          </a:p>
          <a:p>
            <a:pPr rtl="0"/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Open Sans" charset="0"/>
                <a:ea typeface="ＭＳ Ｐゴシック" charset="0"/>
                <a:cs typeface="Geneva" pitchFamily="-110" charset="-128"/>
              </a:rPr>
              <a:t>Cross talk: Looking for largest energy difference between on target of sequence and the complements</a:t>
            </a:r>
            <a:endParaRPr lang="en-GB" b="0" dirty="0">
              <a:effectLst/>
            </a:endParaRPr>
          </a:p>
          <a:p>
            <a:pPr rtl="0"/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Open Sans" charset="0"/>
                <a:ea typeface="ＭＳ Ｐゴシック" charset="0"/>
                <a:cs typeface="Geneva" pitchFamily="-110" charset="-128"/>
              </a:rPr>
              <a:t>Stacking: Looking for largest energy difference between sequences and themselves (ignoring complements)</a:t>
            </a:r>
            <a:endParaRPr lang="en-GB" b="0" dirty="0">
              <a:effectLst/>
            </a:endParaRPr>
          </a:p>
          <a:p>
            <a:pPr rtl="0"/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Open Sans" charset="0"/>
                <a:ea typeface="ＭＳ Ｐゴシック" charset="0"/>
                <a:cs typeface="Geneva" pitchFamily="-110" charset="-128"/>
              </a:rPr>
              <a:t>Margin is adding the average binding energy of the set to the largest margin</a:t>
            </a:r>
          </a:p>
          <a:p>
            <a:pPr rtl="0"/>
            <a:endParaRPr lang="en-GB" sz="1200" b="0" i="0" u="none" strike="noStrike" kern="1200" dirty="0">
              <a:solidFill>
                <a:schemeClr val="tx1"/>
              </a:solidFill>
              <a:effectLst/>
              <a:latin typeface="Open Sans" charset="0"/>
              <a:ea typeface="ＭＳ Ｐゴシック" charset="0"/>
            </a:endParaRPr>
          </a:p>
          <a:p>
            <a:pPr rtl="0"/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Open Sans" charset="0"/>
                <a:ea typeface="ＭＳ Ｐゴシック" charset="0"/>
              </a:rPr>
              <a:t>ESF 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Open Sans" charset="0"/>
                <a:ea typeface="ＭＳ Ｐゴシック" charset="0"/>
                <a:cs typeface="Geneva" pitchFamily="-110" charset="-128"/>
              </a:rPr>
              <a:t>accounts for the contributions of all possible secondary structures and base-pairing probabilities,</a:t>
            </a:r>
            <a:endParaRPr lang="en-GB" b="0" dirty="0">
              <a:effectLst/>
            </a:endParaRPr>
          </a:p>
          <a:p>
            <a:br>
              <a:rPr lang="en-GB" dirty="0"/>
            </a:br>
            <a:endParaRPr lang="en-GB" dirty="0"/>
          </a:p>
          <a:p>
            <a:r>
              <a:rPr lang="en-GB" dirty="0" err="1"/>
              <a:t>Vecorization</a:t>
            </a:r>
            <a:r>
              <a:rPr lang="en-GB" dirty="0"/>
              <a:t> (JAX): Single Instruction, Multi-Data</a:t>
            </a:r>
          </a:p>
          <a:p>
            <a:r>
              <a:rPr lang="en-GB" dirty="0"/>
              <a:t>Parallelization: Task-level concurrency (e.g., Multi-Instruction, Multi-Data)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2511DF-A79B-A04B-73C3-0FC0440598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12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010009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13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154954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MO" dirty="0"/>
              <a:t>National Defense Science and Engineering Graduate Fellowship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14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1120061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497D87-659D-CDB7-A3B5-051B6AD7F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55BD51-403A-58E9-9117-FCA107B1AE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9FA3DF-ED52-77F7-FBDA-44FEF38D8D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235F8A-2DFF-B02F-DCEB-80FFFEF3F3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17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4054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-76200" y="-95250"/>
            <a:ext cx="9296400" cy="5257800"/>
          </a:xfrm>
          <a:prstGeom prst="rect">
            <a:avLst/>
          </a:prstGeom>
          <a:solidFill>
            <a:srgbClr val="BB00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9pPr>
          </a:lstStyle>
          <a:p>
            <a:pPr>
              <a:defRPr/>
            </a:pPr>
            <a:endParaRPr lang="x-none" altLang="x-none">
              <a:latin typeface="Open Sans Regular" charset="0"/>
            </a:endParaRPr>
          </a:p>
        </p:txBody>
      </p:sp>
      <p:pic>
        <p:nvPicPr>
          <p:cNvPr id="3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895350"/>
            <a:ext cx="34290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6" descr="_Plaid-Digital_FINAL-NEW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79057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895350"/>
            <a:ext cx="34290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2" descr="_Plaid-Digital_FINAL-NEW.pn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-95250"/>
            <a:ext cx="805215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9314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613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457200" y="1200150"/>
            <a:ext cx="8229600" cy="3429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111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57200" y="1200150"/>
            <a:ext cx="3962400" cy="3429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>
          <a:xfrm>
            <a:off x="4727448" y="1212300"/>
            <a:ext cx="3959352" cy="3429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285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57200" y="1200150"/>
            <a:ext cx="2590800" cy="3429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quarter" idx="11"/>
          </p:nvPr>
        </p:nvSpPr>
        <p:spPr>
          <a:xfrm>
            <a:off x="3276600" y="1200150"/>
            <a:ext cx="2590800" cy="3429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Content Placeholder 3"/>
          <p:cNvSpPr>
            <a:spLocks noGrp="1"/>
          </p:cNvSpPr>
          <p:nvPr>
            <p:ph sz="quarter" idx="12"/>
          </p:nvPr>
        </p:nvSpPr>
        <p:spPr>
          <a:xfrm>
            <a:off x="6096000" y="1200150"/>
            <a:ext cx="2590800" cy="3429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110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57200" y="1200150"/>
            <a:ext cx="1905000" cy="3429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Content Placeholder 3"/>
          <p:cNvSpPr>
            <a:spLocks noGrp="1"/>
          </p:cNvSpPr>
          <p:nvPr>
            <p:ph sz="quarter" idx="11"/>
          </p:nvPr>
        </p:nvSpPr>
        <p:spPr>
          <a:xfrm>
            <a:off x="2565400" y="1200150"/>
            <a:ext cx="1905000" cy="3429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Content Placeholder 3"/>
          <p:cNvSpPr>
            <a:spLocks noGrp="1"/>
          </p:cNvSpPr>
          <p:nvPr>
            <p:ph sz="quarter" idx="12"/>
          </p:nvPr>
        </p:nvSpPr>
        <p:spPr>
          <a:xfrm>
            <a:off x="4673600" y="1200150"/>
            <a:ext cx="1905000" cy="3429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Content Placeholder 3"/>
          <p:cNvSpPr>
            <a:spLocks noGrp="1"/>
          </p:cNvSpPr>
          <p:nvPr>
            <p:ph sz="quarter" idx="13"/>
          </p:nvPr>
        </p:nvSpPr>
        <p:spPr>
          <a:xfrm>
            <a:off x="6781800" y="1200150"/>
            <a:ext cx="1905000" cy="3429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064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3338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sv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ed arrow on a black background&#10;&#10;Description automatically generated">
            <a:extLst>
              <a:ext uri="{FF2B5EF4-FFF2-40B4-BE49-F238E27FC236}">
                <a16:creationId xmlns:a16="http://schemas.microsoft.com/office/drawing/2014/main" id="{6661C5CA-A1AD-86DA-6D89-702B5F4DE4B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86799" y="64428"/>
            <a:ext cx="371781" cy="609600"/>
          </a:xfrm>
          <a:prstGeom prst="rect">
            <a:avLst/>
          </a:prstGeom>
        </p:spPr>
      </p:pic>
      <p:pic>
        <p:nvPicPr>
          <p:cNvPr id="1027" name="Picture 3" descr="_Plaid-Digital_FINAL-NEW.png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3798887" y="1046163"/>
            <a:ext cx="60325" cy="765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3" descr="_Plaid-Digital_FINAL-NEW.png"/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3798887" y="1046163"/>
            <a:ext cx="60325" cy="765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61950"/>
            <a:ext cx="822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x-none"/>
              <a:t>Click to edit Master title style</a:t>
            </a:r>
            <a:endParaRPr lang="en-US" altLang="x-none" dirty="0"/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x-none"/>
              <a:t>Click to edit Master text styles</a:t>
            </a:r>
          </a:p>
          <a:p>
            <a:pPr lvl="1"/>
            <a:r>
              <a:rPr lang="en-GB" altLang="x-none"/>
              <a:t>Second level</a:t>
            </a:r>
          </a:p>
          <a:p>
            <a:pPr lvl="2"/>
            <a:r>
              <a:rPr lang="en-GB" altLang="x-none"/>
              <a:t>Third level</a:t>
            </a:r>
          </a:p>
          <a:p>
            <a:pPr lvl="3"/>
            <a:r>
              <a:rPr lang="en-GB" altLang="x-none"/>
              <a:t>Fourth level</a:t>
            </a:r>
          </a:p>
          <a:p>
            <a:pPr lvl="4"/>
            <a:r>
              <a:rPr lang="en-GB" altLang="x-none"/>
              <a:t>Fifth level</a:t>
            </a:r>
            <a:endParaRPr lang="en-US" altLang="x-none" dirty="0"/>
          </a:p>
        </p:txBody>
      </p:sp>
      <p:sp>
        <p:nvSpPr>
          <p:cNvPr id="7" name="Slide Number">
            <a:extLst>
              <a:ext uri="{FF2B5EF4-FFF2-40B4-BE49-F238E27FC236}">
                <a16:creationId xmlns:a16="http://schemas.microsoft.com/office/drawing/2014/main" id="{51D83416-00FF-7E42-B8E5-8A7EE0EDCA91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1073918" y="6400413"/>
            <a:ext cx="279883" cy="276999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DBF4EFE-C980-B844-B5ED-B8094C71D895}"/>
              </a:ext>
            </a:extLst>
          </p:cNvPr>
          <p:cNvSpPr txBox="1">
            <a:spLocks/>
          </p:cNvSpPr>
          <p:nvPr userDrawn="1"/>
        </p:nvSpPr>
        <p:spPr>
          <a:xfrm>
            <a:off x="11226318" y="6552813"/>
            <a:ext cx="279883" cy="276999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8888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Open Sans Regular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45 Helvetica Light" charset="0"/>
                <a:ea typeface="ＭＳ Ｐゴシック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45 Helvetica Light" charset="0"/>
                <a:ea typeface="ＭＳ Ｐゴシック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45 Helvetica Light" charset="0"/>
                <a:ea typeface="ＭＳ Ｐゴシック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45 Helvetica Light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45 Helvetica Light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45 Helvetica Light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45 Helvetica Light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45 Helvetica Light" charset="0"/>
                <a:ea typeface="ＭＳ Ｐゴシック" charset="-128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7BE7423C-EEE2-3F45-8EF7-78515AA765E4}"/>
              </a:ext>
            </a:extLst>
          </p:cNvPr>
          <p:cNvSpPr txBox="1">
            <a:spLocks/>
          </p:cNvSpPr>
          <p:nvPr userDrawn="1"/>
        </p:nvSpPr>
        <p:spPr>
          <a:xfrm>
            <a:off x="11378718" y="6705213"/>
            <a:ext cx="279883" cy="276999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8888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Open Sans Regular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45 Helvetica Light" charset="0"/>
                <a:ea typeface="ＭＳ Ｐゴシック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45 Helvetica Light" charset="0"/>
                <a:ea typeface="ＭＳ Ｐゴシック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45 Helvetica Light" charset="0"/>
                <a:ea typeface="ＭＳ Ｐゴシック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45 Helvetica Light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45 Helvetica Light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45 Helvetica Light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45 Helvetica Light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45 Helvetica Light" charset="0"/>
                <a:ea typeface="ＭＳ Ｐゴシック" charset="-128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Slide Number">
            <a:extLst>
              <a:ext uri="{FF2B5EF4-FFF2-40B4-BE49-F238E27FC236}">
                <a16:creationId xmlns:a16="http://schemas.microsoft.com/office/drawing/2014/main" id="{4C78D2C9-EC69-C447-A43E-74428D9672F5}"/>
              </a:ext>
            </a:extLst>
          </p:cNvPr>
          <p:cNvSpPr txBox="1">
            <a:spLocks/>
          </p:cNvSpPr>
          <p:nvPr userDrawn="1"/>
        </p:nvSpPr>
        <p:spPr>
          <a:xfrm>
            <a:off x="11531118" y="6857613"/>
            <a:ext cx="279883" cy="276999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8888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Open Sans Regular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45 Helvetica Light" charset="0"/>
                <a:ea typeface="ＭＳ Ｐゴシック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45 Helvetica Light" charset="0"/>
                <a:ea typeface="ＭＳ Ｐゴシック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45 Helvetica Light" charset="0"/>
                <a:ea typeface="ＭＳ Ｐゴシック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45 Helvetica Light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45 Helvetica Light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45 Helvetica Light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45 Helvetica Light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45 Helvetica Light" charset="0"/>
                <a:ea typeface="ＭＳ Ｐゴシック" charset="-128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71E7F3-AD6C-224E-BD90-D1A35CEDCAE6}"/>
              </a:ext>
            </a:extLst>
          </p:cNvPr>
          <p:cNvSpPr txBox="1"/>
          <p:nvPr userDrawn="1"/>
        </p:nvSpPr>
        <p:spPr>
          <a:xfrm>
            <a:off x="8534400" y="100340"/>
            <a:ext cx="5068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6CB4B4D-7CA3-9044-876B-883B54F8677D}" type="slidenum">
              <a:rPr lang="en-US" sz="1100" smtClean="0">
                <a:solidFill>
                  <a:schemeClr val="bg1"/>
                </a:solidFill>
                <a:latin typeface="Arial" panose="020B0604020202020204" pitchFamily="34" charset="0"/>
              </a:rPr>
              <a:pPr algn="r"/>
              <a:t>‹#›</a:t>
            </a:fld>
            <a:endParaRPr lang="en-US" sz="11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E8350F2-0076-4777-BB9E-2DCA827A2F8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696200" y="4826805"/>
            <a:ext cx="1447800" cy="1028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7B44DA8-819F-243A-5D85-D572E889A553}"/>
              </a:ext>
            </a:extLst>
          </p:cNvPr>
          <p:cNvSpPr txBox="1"/>
          <p:nvPr userDrawn="1"/>
        </p:nvSpPr>
        <p:spPr>
          <a:xfrm>
            <a:off x="2316997" y="-30997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Open Sans" charset="0"/>
          <a:ea typeface="Open Sans" charset="0"/>
          <a:cs typeface="Open Sans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Open Sans" charset="0"/>
          <a:ea typeface="Open Sans" charset="0"/>
          <a:cs typeface="Open Sans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Open Sans" charset="0"/>
          <a:ea typeface="Open Sans" charset="0"/>
          <a:cs typeface="Open Sans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Open Sans" charset="0"/>
          <a:ea typeface="Open Sans" charset="0"/>
          <a:cs typeface="Open Sans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Open Sans" charset="0"/>
          <a:ea typeface="Open Sans" charset="0"/>
          <a:cs typeface="Open Sans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" pitchFamily="-110" charset="0"/>
          <a:ea typeface="Osaka" pitchFamily="-110" charset="-128"/>
          <a:cs typeface="Osaka" pitchFamily="-110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" pitchFamily="-110" charset="0"/>
          <a:ea typeface="Osaka" pitchFamily="-110" charset="-128"/>
          <a:cs typeface="Osaka" pitchFamily="-110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" pitchFamily="-110" charset="0"/>
          <a:ea typeface="Osaka" pitchFamily="-110" charset="-128"/>
          <a:cs typeface="Osaka" pitchFamily="-110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" pitchFamily="-110" charset="0"/>
          <a:ea typeface="Osaka" pitchFamily="-110" charset="-128"/>
          <a:cs typeface="Osaka" pitchFamily="-110" charset="-128"/>
        </a:defRPr>
      </a:lvl9pPr>
    </p:titleStyle>
    <p:bodyStyle>
      <a:lvl1pPr marL="6350" indent="-6350" algn="l" rtl="0" eaLnBrk="1" fontAlgn="base" hangingPunct="1">
        <a:spcBef>
          <a:spcPts val="600"/>
        </a:spcBef>
        <a:spcAft>
          <a:spcPct val="0"/>
        </a:spcAft>
        <a:defRPr sz="14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1pPr>
      <a:lvl2pPr marL="742950" indent="-285750" algn="l" rtl="0" eaLnBrk="1" fontAlgn="base" hangingPunct="1">
        <a:spcBef>
          <a:spcPts val="600"/>
        </a:spcBef>
        <a:spcAft>
          <a:spcPct val="0"/>
        </a:spcAft>
        <a:buSzPct val="110000"/>
        <a:buFont typeface="Arial" charset="0"/>
        <a:buChar char="•"/>
        <a:defRPr sz="14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2pPr>
      <a:lvl3pPr marL="1200150" indent="-285750" algn="l" rtl="0" eaLnBrk="1" fontAlgn="base" hangingPunct="1">
        <a:spcBef>
          <a:spcPts val="600"/>
        </a:spcBef>
        <a:spcAft>
          <a:spcPct val="0"/>
        </a:spcAft>
        <a:buSzPct val="110000"/>
        <a:buFont typeface=".AppleSystemUIFont" charset="-120"/>
        <a:buChar char="–"/>
        <a:defRPr sz="1400" i="1">
          <a:solidFill>
            <a:schemeClr val="tx1"/>
          </a:solidFill>
          <a:latin typeface="Open Sans" charset="0"/>
          <a:ea typeface="Open Sans" charset="0"/>
          <a:cs typeface="Open Sans" charset="0"/>
        </a:defRPr>
      </a:lvl3pPr>
      <a:lvl4pPr marL="1657350" indent="-285750" algn="l" rtl="0" eaLnBrk="1" fontAlgn="base" hangingPunct="1">
        <a:spcBef>
          <a:spcPts val="600"/>
        </a:spcBef>
        <a:spcAft>
          <a:spcPct val="0"/>
        </a:spcAft>
        <a:buSzPct val="110000"/>
        <a:buFont typeface="Arial" charset="0"/>
        <a:buChar char="•"/>
        <a:defRPr sz="14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4pPr>
      <a:lvl5pPr marL="2057400" indent="-228600" algn="l" rtl="0" eaLnBrk="1" fontAlgn="base" hangingPunct="1">
        <a:spcBef>
          <a:spcPts val="600"/>
        </a:spcBef>
        <a:spcAft>
          <a:spcPct val="0"/>
        </a:spcAft>
        <a:buSzPct val="110000"/>
        <a:buFont typeface=".AppleSystemUIFont" charset="-120"/>
        <a:buChar char="–"/>
        <a:defRPr sz="1400" i="1">
          <a:solidFill>
            <a:schemeClr val="tx1"/>
          </a:solidFill>
          <a:latin typeface="Open Sans" charset="0"/>
          <a:ea typeface="Open Sans" charset="0"/>
          <a:cs typeface="Open Sans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-110" charset="0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-110" charset="0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-110" charset="0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-110" charset="0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7.svg"/><Relationship Id="rId7" Type="http://schemas.microsoft.com/office/2007/relationships/hdphoto" Target="../media/hdphoto1.wdp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0" Type="http://schemas.openxmlformats.org/officeDocument/2006/relationships/image" Target="../media/image15.png"/><Relationship Id="rId4" Type="http://schemas.openxmlformats.org/officeDocument/2006/relationships/image" Target="../media/image10.sv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20.png"/><Relationship Id="rId3" Type="http://schemas.openxmlformats.org/officeDocument/2006/relationships/image" Target="../media/image7.svg"/><Relationship Id="rId7" Type="http://schemas.microsoft.com/office/2007/relationships/hdphoto" Target="../media/hdphoto1.wdp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8.png"/><Relationship Id="rId5" Type="http://schemas.openxmlformats.org/officeDocument/2006/relationships/image" Target="../media/image11.png"/><Relationship Id="rId10" Type="http://schemas.openxmlformats.org/officeDocument/2006/relationships/image" Target="../media/image15.png"/><Relationship Id="rId4" Type="http://schemas.openxmlformats.org/officeDocument/2006/relationships/image" Target="../media/image10.sv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7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11" Type="http://schemas.openxmlformats.org/officeDocument/2006/relationships/image" Target="../media/image29.png"/><Relationship Id="rId5" Type="http://schemas.openxmlformats.org/officeDocument/2006/relationships/image" Target="../media/image21.png"/><Relationship Id="rId10" Type="http://schemas.openxmlformats.org/officeDocument/2006/relationships/image" Target="../media/image25.png"/><Relationship Id="rId4" Type="http://schemas.openxmlformats.org/officeDocument/2006/relationships/image" Target="../media/image28.gif"/><Relationship Id="rId9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jpe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0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38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png"/><Relationship Id="rId3" Type="http://schemas.openxmlformats.org/officeDocument/2006/relationships/image" Target="../media/image55.png"/><Relationship Id="rId7" Type="http://schemas.openxmlformats.org/officeDocument/2006/relationships/image" Target="../media/image58.png"/><Relationship Id="rId12" Type="http://schemas.openxmlformats.org/officeDocument/2006/relationships/image" Target="../media/image6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56.png"/><Relationship Id="rId15" Type="http://schemas.openxmlformats.org/officeDocument/2006/relationships/image" Target="../media/image66.png"/><Relationship Id="rId10" Type="http://schemas.openxmlformats.org/officeDocument/2006/relationships/image" Target="../media/image61.png"/><Relationship Id="rId4" Type="http://schemas.openxmlformats.org/officeDocument/2006/relationships/image" Target="../media/image48.png"/><Relationship Id="rId9" Type="http://schemas.openxmlformats.org/officeDocument/2006/relationships/image" Target="../media/image60.png"/><Relationship Id="rId14" Type="http://schemas.openxmlformats.org/officeDocument/2006/relationships/image" Target="../media/image6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jpeg"/><Relationship Id="rId7" Type="http://schemas.openxmlformats.org/officeDocument/2006/relationships/image" Target="../media/image71.jpeg"/><Relationship Id="rId12" Type="http://schemas.openxmlformats.org/officeDocument/2006/relationships/image" Target="../media/image7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0.jpeg"/><Relationship Id="rId11" Type="http://schemas.openxmlformats.org/officeDocument/2006/relationships/image" Target="../media/image75.jpeg"/><Relationship Id="rId5" Type="http://schemas.openxmlformats.org/officeDocument/2006/relationships/image" Target="../media/image69.jpeg"/><Relationship Id="rId10" Type="http://schemas.openxmlformats.org/officeDocument/2006/relationships/image" Target="../media/image74.png"/><Relationship Id="rId4" Type="http://schemas.openxmlformats.org/officeDocument/2006/relationships/image" Target="../media/image68.jpeg"/><Relationship Id="rId9" Type="http://schemas.openxmlformats.org/officeDocument/2006/relationships/image" Target="../media/image7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7" Type="http://schemas.openxmlformats.org/officeDocument/2006/relationships/image" Target="../media/image8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1.png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8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0.png"/><Relationship Id="rId5" Type="http://schemas.openxmlformats.org/officeDocument/2006/relationships/image" Target="../media/image18.png"/><Relationship Id="rId10" Type="http://schemas.openxmlformats.org/officeDocument/2006/relationships/image" Target="../media/image740.png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8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6.png"/><Relationship Id="rId4" Type="http://schemas.openxmlformats.org/officeDocument/2006/relationships/image" Target="../media/image85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Relationship Id="rId9" Type="http://schemas.openxmlformats.org/officeDocument/2006/relationships/image" Target="../media/image9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jpeg"/><Relationship Id="rId3" Type="http://schemas.openxmlformats.org/officeDocument/2006/relationships/image" Target="../media/image95.png"/><Relationship Id="rId7" Type="http://schemas.openxmlformats.org/officeDocument/2006/relationships/image" Target="../media/image9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8.jpe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10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10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9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tiff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21" name="Straight Connector 11"/>
          <p:cNvCxnSpPr>
            <a:cxnSpLocks noChangeShapeType="1"/>
          </p:cNvCxnSpPr>
          <p:nvPr/>
        </p:nvCxnSpPr>
        <p:spPr bwMode="auto">
          <a:xfrm>
            <a:off x="2209800" y="3486150"/>
            <a:ext cx="5486400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122" name="Text Placeholder 14"/>
          <p:cNvSpPr txBox="1">
            <a:spLocks/>
          </p:cNvSpPr>
          <p:nvPr/>
        </p:nvSpPr>
        <p:spPr bwMode="auto">
          <a:xfrm>
            <a:off x="2133600" y="2038350"/>
            <a:ext cx="518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175" indent="-3175">
              <a:spcBef>
                <a:spcPts val="600"/>
              </a:spcBef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742950" indent="-285750">
              <a:spcBef>
                <a:spcPts val="600"/>
              </a:spcBef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spcBef>
                <a:spcPts val="600"/>
              </a:spcBef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600200" indent="-228600">
              <a:spcBef>
                <a:spcPts val="600"/>
              </a:spcBef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spcBef>
                <a:spcPts val="600"/>
              </a:spcBef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5pPr>
            <a:lvl6pPr marL="2514600" indent="-228600" fontAlgn="base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6pPr>
            <a:lvl7pPr marL="2971800" indent="-228600" fontAlgn="base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7pPr>
            <a:lvl8pPr marL="3429000" indent="-228600" fontAlgn="base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8pPr>
            <a:lvl9pPr marL="3886200" indent="-228600" fontAlgn="base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9pPr>
          </a:lstStyle>
          <a:p>
            <a:pPr>
              <a:spcBef>
                <a:spcPts val="0"/>
              </a:spcBef>
            </a:pPr>
            <a:r>
              <a:rPr lang="en-US" altLang="x-none" sz="2800" dirty="0">
                <a:solidFill>
                  <a:schemeClr val="bg1"/>
                </a:solidFill>
                <a:ea typeface="ＭＳ Ｐゴシック" charset="-128"/>
              </a:rPr>
              <a:t>Automated design of </a:t>
            </a:r>
            <a:r>
              <a:rPr lang="en-US" altLang="x-none" sz="2800" i="1" dirty="0" err="1">
                <a:solidFill>
                  <a:schemeClr val="bg1"/>
                </a:solidFill>
                <a:ea typeface="ＭＳ Ｐゴシック" charset="-128"/>
              </a:rPr>
              <a:t>hollowframe</a:t>
            </a:r>
            <a:r>
              <a:rPr lang="en-US" altLang="x-none" sz="2800" dirty="0">
                <a:solidFill>
                  <a:schemeClr val="bg1"/>
                </a:solidFill>
                <a:ea typeface="ＭＳ Ｐゴシック" charset="-128"/>
              </a:rPr>
              <a:t> DNA origami nanostructures</a:t>
            </a:r>
          </a:p>
        </p:txBody>
      </p:sp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575971A2-A9CE-A6E9-9744-E46FFC8E85B6}"/>
              </a:ext>
            </a:extLst>
          </p:cNvPr>
          <p:cNvSpPr txBox="1">
            <a:spLocks/>
          </p:cNvSpPr>
          <p:nvPr/>
        </p:nvSpPr>
        <p:spPr bwMode="auto">
          <a:xfrm>
            <a:off x="2133600" y="3638549"/>
            <a:ext cx="6659336" cy="899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175" indent="-3175">
              <a:spcBef>
                <a:spcPts val="600"/>
              </a:spcBef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742950" indent="-285750">
              <a:spcBef>
                <a:spcPts val="600"/>
              </a:spcBef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spcBef>
                <a:spcPts val="600"/>
              </a:spcBef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600200" indent="-228600">
              <a:spcBef>
                <a:spcPts val="600"/>
              </a:spcBef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spcBef>
                <a:spcPts val="600"/>
              </a:spcBef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5pPr>
            <a:lvl6pPr marL="2514600" indent="-228600" fontAlgn="base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6pPr>
            <a:lvl7pPr marL="2971800" indent="-228600" fontAlgn="base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7pPr>
            <a:lvl8pPr marL="3429000" indent="-228600" fontAlgn="base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8pPr>
            <a:lvl9pPr marL="3886200" indent="-228600" fontAlgn="base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x-none" sz="1600" b="1" dirty="0">
                <a:solidFill>
                  <a:srgbClr val="FFFFFF"/>
                </a:solidFill>
                <a:ea typeface="ＭＳ Ｐゴシック" charset="-128"/>
              </a:rPr>
              <a:t>A.J. Vetturini		</a:t>
            </a:r>
            <a:r>
              <a:rPr lang="en-US" altLang="x-none" sz="1600" b="1" dirty="0" err="1">
                <a:solidFill>
                  <a:srgbClr val="FFFFFF"/>
                </a:solidFill>
                <a:ea typeface="ＭＳ Ｐゴシック" charset="-128"/>
              </a:rPr>
              <a:t>avetturi@andrew.cmu.edu</a:t>
            </a:r>
            <a:endParaRPr lang="en-US" altLang="x-none" sz="1600" b="1" dirty="0">
              <a:solidFill>
                <a:srgbClr val="FFFFFF"/>
              </a:solidFill>
              <a:ea typeface="ＭＳ Ｐゴシック" charset="-128"/>
            </a:endParaRPr>
          </a:p>
          <a:p>
            <a:pPr>
              <a:spcBef>
                <a:spcPct val="20000"/>
              </a:spcBef>
            </a:pPr>
            <a:r>
              <a:rPr lang="en-US" altLang="x-none" sz="1600" i="1" dirty="0">
                <a:solidFill>
                  <a:srgbClr val="FFFFFF"/>
                </a:solidFill>
                <a:ea typeface="ＭＳ Ｐゴシック" charset="-128"/>
              </a:rPr>
              <a:t>Professor Jonathan Cagan	</a:t>
            </a:r>
            <a:r>
              <a:rPr lang="en-US" altLang="x-none" sz="1600" i="1" dirty="0" err="1">
                <a:solidFill>
                  <a:srgbClr val="FFFFFF"/>
                </a:solidFill>
                <a:ea typeface="ＭＳ Ｐゴシック" charset="-128"/>
              </a:rPr>
              <a:t>cagan@cmu.edu</a:t>
            </a:r>
            <a:endParaRPr lang="en-US" altLang="x-none" sz="1600" i="1" dirty="0">
              <a:solidFill>
                <a:srgbClr val="FFFFFF"/>
              </a:solidFill>
              <a:ea typeface="ＭＳ Ｐゴシック" charset="-128"/>
            </a:endParaRPr>
          </a:p>
          <a:p>
            <a:pPr>
              <a:spcBef>
                <a:spcPct val="20000"/>
              </a:spcBef>
            </a:pPr>
            <a:r>
              <a:rPr lang="en-US" altLang="x-none" sz="1600" i="1" dirty="0">
                <a:solidFill>
                  <a:srgbClr val="FFFFFF"/>
                </a:solidFill>
                <a:ea typeface="ＭＳ Ｐゴシック" charset="-128"/>
              </a:rPr>
              <a:t>Professor Rebecca E. Taylor	</a:t>
            </a:r>
            <a:r>
              <a:rPr lang="en-US" altLang="x-none" sz="1600" i="1" dirty="0" err="1">
                <a:solidFill>
                  <a:srgbClr val="FFFFFF"/>
                </a:solidFill>
                <a:ea typeface="ＭＳ Ｐゴシック" charset="-128"/>
              </a:rPr>
              <a:t>bex@andrew.cmu.edu</a:t>
            </a:r>
            <a:endParaRPr lang="en-US" altLang="x-none" sz="1600" i="1" dirty="0">
              <a:solidFill>
                <a:srgbClr val="FFFFFF"/>
              </a:solidFill>
              <a:ea typeface="ＭＳ Ｐゴシック" charset="-128"/>
            </a:endParaRPr>
          </a:p>
          <a:p>
            <a:pPr>
              <a:spcBef>
                <a:spcPct val="20000"/>
              </a:spcBef>
            </a:pPr>
            <a:endParaRPr lang="en-US" altLang="x-none" sz="1600" i="1" dirty="0">
              <a:solidFill>
                <a:srgbClr val="FFFFFF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8644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24C758-E5BE-6B57-17D6-039407F39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4D24B20-427A-624A-C396-D70CB54C315A}"/>
              </a:ext>
            </a:extLst>
          </p:cNvPr>
          <p:cNvCxnSpPr>
            <a:cxnSpLocks/>
          </p:cNvCxnSpPr>
          <p:nvPr/>
        </p:nvCxnSpPr>
        <p:spPr bwMode="auto">
          <a:xfrm>
            <a:off x="465828" y="3379689"/>
            <a:ext cx="48816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A7DBB36-D75D-B26B-8788-AFB76E607BA8}"/>
              </a:ext>
            </a:extLst>
          </p:cNvPr>
          <p:cNvCxnSpPr>
            <a:cxnSpLocks/>
          </p:cNvCxnSpPr>
          <p:nvPr/>
        </p:nvCxnSpPr>
        <p:spPr bwMode="auto">
          <a:xfrm>
            <a:off x="465828" y="2452737"/>
            <a:ext cx="48816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2657DE3-B78C-6748-E071-2ABFCA44A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Nanostructure design automation </a:t>
            </a:r>
            <a:r>
              <a:rPr lang="en-US" u="sng" dirty="0">
                <a:solidFill>
                  <a:schemeClr val="accent3"/>
                </a:solidFill>
              </a:rPr>
              <a:t>broadens</a:t>
            </a:r>
            <a:r>
              <a:rPr lang="en-US" dirty="0"/>
              <a:t> DNA origami accessibility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8C4593B-AA36-6C74-3337-74D1C4A83C0F}"/>
              </a:ext>
            </a:extLst>
          </p:cNvPr>
          <p:cNvGrpSpPr/>
          <p:nvPr/>
        </p:nvGrpSpPr>
        <p:grpSpPr>
          <a:xfrm>
            <a:off x="457200" y="110044"/>
            <a:ext cx="4692854" cy="193559"/>
            <a:chOff x="740865" y="163384"/>
            <a:chExt cx="4692854" cy="19355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81FBC6A-614E-6B56-FD26-9C4780FB1F24}"/>
                </a:ext>
              </a:extLst>
            </p:cNvPr>
            <p:cNvSpPr/>
            <p:nvPr/>
          </p:nvSpPr>
          <p:spPr bwMode="auto">
            <a:xfrm>
              <a:off x="740865" y="163384"/>
              <a:ext cx="102758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chemeClr val="accent1"/>
                  </a:solidFill>
                  <a:effectLst>
                    <a:glow>
                      <a:schemeClr val="accent1">
                        <a:lumMod val="75000"/>
                        <a:alpha val="40000"/>
                      </a:schemeClr>
                    </a:glow>
                  </a:effectLst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Introduction</a:t>
              </a:r>
              <a:endParaRPr kumimoji="0" lang="en-US" sz="11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>
                  <a:glow>
                    <a:schemeClr val="accent1">
                      <a:lumMod val="75000"/>
                      <a:alpha val="40000"/>
                    </a:schemeClr>
                  </a:glow>
                </a:effectLst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1C72DE9-A3AE-B269-85D4-347A966DBA9D}"/>
                </a:ext>
              </a:extLst>
            </p:cNvPr>
            <p:cNvSpPr/>
            <p:nvPr/>
          </p:nvSpPr>
          <p:spPr bwMode="auto">
            <a:xfrm>
              <a:off x="1720823" y="163384"/>
              <a:ext cx="102758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>
                  <a:solidFill>
                    <a:schemeClr val="accent6"/>
                  </a:solidFill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Methodology</a:t>
              </a: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3157AC3-BC17-C80A-6E53-CA43154DFB68}"/>
                </a:ext>
              </a:extLst>
            </p:cNvPr>
            <p:cNvSpPr/>
            <p:nvPr/>
          </p:nvSpPr>
          <p:spPr bwMode="auto">
            <a:xfrm>
              <a:off x="2751871" y="163384"/>
              <a:ext cx="102412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accent6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Results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36F034B-E25B-A993-78BE-16731747B55F}"/>
                </a:ext>
              </a:extLst>
            </p:cNvPr>
            <p:cNvSpPr/>
            <p:nvPr/>
          </p:nvSpPr>
          <p:spPr bwMode="auto">
            <a:xfrm>
              <a:off x="3456902" y="163384"/>
              <a:ext cx="102412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accent6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Conclusions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4D7EFBF-1A63-21C9-DF8C-F523C0317BCB}"/>
                </a:ext>
              </a:extLst>
            </p:cNvPr>
            <p:cNvSpPr/>
            <p:nvPr/>
          </p:nvSpPr>
          <p:spPr bwMode="auto">
            <a:xfrm>
              <a:off x="4409591" y="163384"/>
              <a:ext cx="102412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accent6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Q&amp;A</a:t>
              </a:r>
            </a:p>
          </p:txBody>
        </p:sp>
      </p:grpSp>
      <p:sp>
        <p:nvSpPr>
          <p:cNvPr id="16" name="Striped Right Arrow 15">
            <a:extLst>
              <a:ext uri="{FF2B5EF4-FFF2-40B4-BE49-F238E27FC236}">
                <a16:creationId xmlns:a16="http://schemas.microsoft.com/office/drawing/2014/main" id="{A0B07B47-C224-B473-2832-8952B12E1AEA}"/>
              </a:ext>
            </a:extLst>
          </p:cNvPr>
          <p:cNvSpPr/>
          <p:nvPr/>
        </p:nvSpPr>
        <p:spPr bwMode="auto">
          <a:xfrm rot="5400000">
            <a:off x="229932" y="2712361"/>
            <a:ext cx="2734960" cy="625999"/>
          </a:xfrm>
          <a:prstGeom prst="stripedRightArrow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MO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0336DF6-315F-BD95-91CB-9AD562C3665B}"/>
              </a:ext>
            </a:extLst>
          </p:cNvPr>
          <p:cNvSpPr txBox="1"/>
          <p:nvPr/>
        </p:nvSpPr>
        <p:spPr>
          <a:xfrm rot="16200000">
            <a:off x="-755895" y="2730495"/>
            <a:ext cx="4684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O" sz="2000" b="1" dirty="0">
                <a:latin typeface="Arial" panose="020B0604020202020204" pitchFamily="34" charset="0"/>
              </a:rPr>
              <a:t>Level of Automation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C928205-68E7-11B7-12FA-CD3F1974C13D}"/>
              </a:ext>
            </a:extLst>
          </p:cNvPr>
          <p:cNvSpPr txBox="1"/>
          <p:nvPr/>
        </p:nvSpPr>
        <p:spPr>
          <a:xfrm>
            <a:off x="2849062" y="975266"/>
            <a:ext cx="1716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O" sz="2000" b="1" dirty="0">
                <a:latin typeface="Arial" panose="020B0604020202020204" pitchFamily="34" charset="0"/>
              </a:rPr>
              <a:t>Example CAD software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8EC4FD3-FFFF-F8A5-CBDA-E3383B161F4C}"/>
              </a:ext>
            </a:extLst>
          </p:cNvPr>
          <p:cNvSpPr txBox="1"/>
          <p:nvPr/>
        </p:nvSpPr>
        <p:spPr>
          <a:xfrm>
            <a:off x="6050974" y="975266"/>
            <a:ext cx="2267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2000" b="1" dirty="0">
                <a:latin typeface="Arial" panose="020B0604020202020204" pitchFamily="34" charset="0"/>
              </a:rPr>
              <a:t>Typical Workflow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D275AC3-FBE6-5E86-6E3B-E3E2FFE3F2F2}"/>
              </a:ext>
            </a:extLst>
          </p:cNvPr>
          <p:cNvGrpSpPr/>
          <p:nvPr/>
        </p:nvGrpSpPr>
        <p:grpSpPr>
          <a:xfrm>
            <a:off x="5723012" y="2454832"/>
            <a:ext cx="2289167" cy="420767"/>
            <a:chOff x="5672720" y="2454832"/>
            <a:chExt cx="2289167" cy="420767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015B5C4D-6C02-43E0-2851-0D48E0BBA903}"/>
                </a:ext>
              </a:extLst>
            </p:cNvPr>
            <p:cNvSpPr txBox="1"/>
            <p:nvPr/>
          </p:nvSpPr>
          <p:spPr>
            <a:xfrm rot="18901434">
              <a:off x="5672720" y="2505139"/>
              <a:ext cx="92153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O" sz="1600" dirty="0">
                  <a:latin typeface="Arial" panose="020B0604020202020204" pitchFamily="34" charset="0"/>
                </a:rPr>
                <a:t>Scaffold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83EA63B-7DDF-4970-72E8-EAD66E922F7B}"/>
                </a:ext>
              </a:extLst>
            </p:cNvPr>
            <p:cNvSpPr txBox="1"/>
            <p:nvPr/>
          </p:nvSpPr>
          <p:spPr>
            <a:xfrm rot="18901434">
              <a:off x="6513147" y="2454832"/>
              <a:ext cx="76495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O" sz="1600" dirty="0">
                  <a:latin typeface="Arial" panose="020B0604020202020204" pitchFamily="34" charset="0"/>
                </a:rPr>
                <a:t>Staple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A21C4C51-BD73-31A7-AEEE-B36ACF1960A3}"/>
                </a:ext>
              </a:extLst>
            </p:cNvPr>
            <p:cNvSpPr txBox="1"/>
            <p:nvPr/>
          </p:nvSpPr>
          <p:spPr>
            <a:xfrm rot="18901434">
              <a:off x="6967704" y="2537045"/>
              <a:ext cx="99418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O" sz="1600" dirty="0">
                  <a:latin typeface="Arial" panose="020B0604020202020204" pitchFamily="34" charset="0"/>
                </a:rPr>
                <a:t>Optimize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243EDEA-ADBF-1F4C-3B47-F494196AEE52}"/>
              </a:ext>
            </a:extLst>
          </p:cNvPr>
          <p:cNvGrpSpPr/>
          <p:nvPr/>
        </p:nvGrpSpPr>
        <p:grpSpPr>
          <a:xfrm>
            <a:off x="611902" y="3653098"/>
            <a:ext cx="7456506" cy="338554"/>
            <a:chOff x="611902" y="3653098"/>
            <a:chExt cx="7456506" cy="338554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C604075-CC34-B4F1-46F4-D56BB8F60277}"/>
                </a:ext>
              </a:extLst>
            </p:cNvPr>
            <p:cNvSpPr txBox="1"/>
            <p:nvPr/>
          </p:nvSpPr>
          <p:spPr>
            <a:xfrm>
              <a:off x="611902" y="3653098"/>
              <a:ext cx="61587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O" sz="1600" i="1" dirty="0">
                  <a:latin typeface="Arial" panose="020B0604020202020204" pitchFamily="34" charset="0"/>
                </a:rPr>
                <a:t>Fully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8B7D411-04F9-7444-9885-915315205C01}"/>
                </a:ext>
              </a:extLst>
            </p:cNvPr>
            <p:cNvSpPr txBox="1"/>
            <p:nvPr/>
          </p:nvSpPr>
          <p:spPr>
            <a:xfrm>
              <a:off x="2198749" y="3653098"/>
              <a:ext cx="343927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O" sz="1600" dirty="0">
                  <a:latin typeface="Arial" panose="020B0604020202020204" pitchFamily="34" charset="0"/>
                </a:rPr>
                <a:t>vHelix</a:t>
              </a:r>
              <a:r>
                <a:rPr lang="en-MO" sz="1600" baseline="30000" dirty="0">
                  <a:latin typeface="Arial" panose="020B0604020202020204" pitchFamily="34" charset="0"/>
                </a:rPr>
                <a:t>6</a:t>
              </a:r>
              <a:r>
                <a:rPr lang="en-MO" sz="1600" dirty="0">
                  <a:latin typeface="Arial" panose="020B0604020202020204" pitchFamily="34" charset="0"/>
                </a:rPr>
                <a:t>, DNAForge</a:t>
              </a:r>
              <a:r>
                <a:rPr lang="en-MO" sz="1600" baseline="30000" dirty="0">
                  <a:latin typeface="Arial" panose="020B0604020202020204" pitchFamily="34" charset="0"/>
                </a:rPr>
                <a:t>7</a:t>
              </a:r>
              <a:r>
                <a:rPr lang="en-MO" sz="1600" dirty="0">
                  <a:latin typeface="Arial" panose="020B0604020202020204" pitchFamily="34" charset="0"/>
                </a:rPr>
                <a:t>, ATHENA suite</a:t>
              </a:r>
              <a:r>
                <a:rPr lang="en-MO" sz="1600" baseline="30000" dirty="0">
                  <a:latin typeface="Arial" panose="020B0604020202020204" pitchFamily="34" charset="0"/>
                </a:rPr>
                <a:t>8</a:t>
              </a: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2840B316-5FD3-22BD-4B9A-C500DFC0DF66}"/>
                </a:ext>
              </a:extLst>
            </p:cNvPr>
            <p:cNvGrpSpPr/>
            <p:nvPr/>
          </p:nvGrpSpPr>
          <p:grpSpPr>
            <a:xfrm>
              <a:off x="6060499" y="3666798"/>
              <a:ext cx="2007909" cy="311155"/>
              <a:chOff x="6060499" y="3666798"/>
              <a:chExt cx="2007909" cy="311155"/>
            </a:xfrm>
          </p:grpSpPr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437B8B63-1F21-02CF-0C8C-4847BD163FD9}"/>
                  </a:ext>
                </a:extLst>
              </p:cNvPr>
              <p:cNvSpPr/>
              <p:nvPr/>
            </p:nvSpPr>
            <p:spPr bwMode="auto">
              <a:xfrm>
                <a:off x="7639753" y="3666798"/>
                <a:ext cx="161416" cy="188536"/>
              </a:xfrm>
              <a:prstGeom prst="roundRect">
                <a:avLst/>
              </a:prstGeom>
              <a:solidFill>
                <a:srgbClr val="FF6A74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57" name="Striped Right Arrow 56">
                <a:extLst>
                  <a:ext uri="{FF2B5EF4-FFF2-40B4-BE49-F238E27FC236}">
                    <a16:creationId xmlns:a16="http://schemas.microsoft.com/office/drawing/2014/main" id="{A31190B3-18E4-8A57-03A0-1FCB2E432C2D}"/>
                  </a:ext>
                </a:extLst>
              </p:cNvPr>
              <p:cNvSpPr/>
              <p:nvPr/>
            </p:nvSpPr>
            <p:spPr bwMode="auto">
              <a:xfrm>
                <a:off x="6060499" y="3789417"/>
                <a:ext cx="2007909" cy="188536"/>
              </a:xfrm>
              <a:prstGeom prst="stripedRightArrow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</p:grp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4F4CF785-AA7D-DFC4-EF0A-9CCBF5CFDBF1}"/>
              </a:ext>
            </a:extLst>
          </p:cNvPr>
          <p:cNvSpPr txBox="1"/>
          <p:nvPr/>
        </p:nvSpPr>
        <p:spPr>
          <a:xfrm>
            <a:off x="495972" y="1965882"/>
            <a:ext cx="8451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600" i="1" dirty="0">
                <a:latin typeface="Arial" panose="020B0604020202020204" pitchFamily="34" charset="0"/>
              </a:rPr>
              <a:t>Limited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FD3D1A6-9D6E-ACF2-8579-9D99D62CC260}"/>
              </a:ext>
            </a:extLst>
          </p:cNvPr>
          <p:cNvSpPr txBox="1"/>
          <p:nvPr/>
        </p:nvSpPr>
        <p:spPr>
          <a:xfrm>
            <a:off x="2712716" y="1961476"/>
            <a:ext cx="22076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600" dirty="0">
                <a:latin typeface="Arial" panose="020B0604020202020204" pitchFamily="34" charset="0"/>
              </a:rPr>
              <a:t>caDNAno</a:t>
            </a:r>
            <a:r>
              <a:rPr lang="en-MO" sz="1600" baseline="30000" dirty="0">
                <a:latin typeface="Arial" panose="020B0604020202020204" pitchFamily="34" charset="0"/>
              </a:rPr>
              <a:t>1</a:t>
            </a:r>
            <a:r>
              <a:rPr lang="en-MO" sz="1600" dirty="0">
                <a:latin typeface="Arial" panose="020B0604020202020204" pitchFamily="34" charset="0"/>
              </a:rPr>
              <a:t>, scadnano</a:t>
            </a:r>
            <a:r>
              <a:rPr lang="en-MO" sz="1600" baseline="30000" dirty="0">
                <a:latin typeface="Arial" panose="020B0604020202020204" pitchFamily="34" charset="0"/>
              </a:rPr>
              <a:t>2</a:t>
            </a:r>
            <a:endParaRPr lang="en-MO" sz="1600" dirty="0">
              <a:latin typeface="Arial" panose="020B0604020202020204" pitchFamily="34" charset="0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AFB1007-0094-0ADE-A2B3-7FE0F1B4A99B}"/>
              </a:ext>
            </a:extLst>
          </p:cNvPr>
          <p:cNvGrpSpPr/>
          <p:nvPr/>
        </p:nvGrpSpPr>
        <p:grpSpPr>
          <a:xfrm>
            <a:off x="6076424" y="1859766"/>
            <a:ext cx="2007909" cy="550787"/>
            <a:chOff x="6076424" y="1859766"/>
            <a:chExt cx="2007909" cy="550787"/>
          </a:xfrm>
        </p:grpSpPr>
        <p:sp>
          <p:nvSpPr>
            <p:cNvPr id="92" name="Rounded Rectangle 91">
              <a:extLst>
                <a:ext uri="{FF2B5EF4-FFF2-40B4-BE49-F238E27FC236}">
                  <a16:creationId xmlns:a16="http://schemas.microsoft.com/office/drawing/2014/main" id="{0719C86E-994E-A06F-7AF3-D8A4A99E15AB}"/>
                </a:ext>
              </a:extLst>
            </p:cNvPr>
            <p:cNvSpPr/>
            <p:nvPr/>
          </p:nvSpPr>
          <p:spPr bwMode="auto">
            <a:xfrm>
              <a:off x="6305692" y="1883441"/>
              <a:ext cx="161416" cy="456125"/>
            </a:xfrm>
            <a:prstGeom prst="roundRect">
              <a:avLst/>
            </a:prstGeom>
            <a:solidFill>
              <a:srgbClr val="FF6A7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MO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93" name="Rounded Rectangle 92">
              <a:extLst>
                <a:ext uri="{FF2B5EF4-FFF2-40B4-BE49-F238E27FC236}">
                  <a16:creationId xmlns:a16="http://schemas.microsoft.com/office/drawing/2014/main" id="{303125D7-218D-D864-0BF5-3DB44A5CA07D}"/>
                </a:ext>
              </a:extLst>
            </p:cNvPr>
            <p:cNvSpPr/>
            <p:nvPr/>
          </p:nvSpPr>
          <p:spPr bwMode="auto">
            <a:xfrm>
              <a:off x="7007337" y="1883441"/>
              <a:ext cx="161416" cy="456125"/>
            </a:xfrm>
            <a:prstGeom prst="roundRect">
              <a:avLst/>
            </a:prstGeom>
            <a:solidFill>
              <a:srgbClr val="FF6A7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MO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94" name="Rounded Rectangle 93">
              <a:extLst>
                <a:ext uri="{FF2B5EF4-FFF2-40B4-BE49-F238E27FC236}">
                  <a16:creationId xmlns:a16="http://schemas.microsoft.com/office/drawing/2014/main" id="{F6070901-D4B1-6194-EC84-856DCAD0C99E}"/>
                </a:ext>
              </a:extLst>
            </p:cNvPr>
            <p:cNvSpPr/>
            <p:nvPr/>
          </p:nvSpPr>
          <p:spPr bwMode="auto">
            <a:xfrm>
              <a:off x="7639753" y="1859766"/>
              <a:ext cx="161416" cy="456125"/>
            </a:xfrm>
            <a:prstGeom prst="roundRect">
              <a:avLst/>
            </a:prstGeom>
            <a:solidFill>
              <a:srgbClr val="FF6A7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MO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95" name="Striped Right Arrow 94">
              <a:extLst>
                <a:ext uri="{FF2B5EF4-FFF2-40B4-BE49-F238E27FC236}">
                  <a16:creationId xmlns:a16="http://schemas.microsoft.com/office/drawing/2014/main" id="{40D8F420-0BC2-0C48-6EBD-793CD591EF7A}"/>
                </a:ext>
              </a:extLst>
            </p:cNvPr>
            <p:cNvSpPr/>
            <p:nvPr/>
          </p:nvSpPr>
          <p:spPr bwMode="auto">
            <a:xfrm>
              <a:off x="6076424" y="2222017"/>
              <a:ext cx="2007909" cy="188536"/>
            </a:xfrm>
            <a:prstGeom prst="stripedRightArrow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MO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66DAA49-DE2C-2183-7402-BE8D8FC81E46}"/>
              </a:ext>
            </a:extLst>
          </p:cNvPr>
          <p:cNvGrpSpPr/>
          <p:nvPr/>
        </p:nvGrpSpPr>
        <p:grpSpPr>
          <a:xfrm>
            <a:off x="606291" y="2646905"/>
            <a:ext cx="7462117" cy="585506"/>
            <a:chOff x="606291" y="2646905"/>
            <a:chExt cx="7462117" cy="585506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4418330-A77E-1E84-38DB-C316D199E0BB}"/>
                </a:ext>
              </a:extLst>
            </p:cNvPr>
            <p:cNvSpPr txBox="1"/>
            <p:nvPr/>
          </p:nvSpPr>
          <p:spPr>
            <a:xfrm>
              <a:off x="606291" y="2770381"/>
              <a:ext cx="6511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O" sz="1600" i="1" dirty="0">
                  <a:latin typeface="Arial" panose="020B0604020202020204" pitchFamily="34" charset="0"/>
                </a:rPr>
                <a:t>Semi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B53F211-B973-902A-F10D-18D9681A2407}"/>
                </a:ext>
              </a:extLst>
            </p:cNvPr>
            <p:cNvSpPr txBox="1"/>
            <p:nvPr/>
          </p:nvSpPr>
          <p:spPr>
            <a:xfrm>
              <a:off x="2315512" y="2770381"/>
              <a:ext cx="328327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O" sz="1600" dirty="0">
                  <a:latin typeface="Arial" panose="020B0604020202020204" pitchFamily="34" charset="0"/>
                </a:rPr>
                <a:t>MagicDNA</a:t>
              </a:r>
              <a:r>
                <a:rPr lang="en-MO" sz="1600" baseline="30000" dirty="0">
                  <a:latin typeface="Arial" panose="020B0604020202020204" pitchFamily="34" charset="0"/>
                </a:rPr>
                <a:t>3</a:t>
              </a:r>
              <a:r>
                <a:rPr lang="en-MO" sz="1600" dirty="0">
                  <a:latin typeface="Arial" panose="020B0604020202020204" pitchFamily="34" charset="0"/>
                </a:rPr>
                <a:t>, ENSnano</a:t>
              </a:r>
              <a:r>
                <a:rPr lang="en-MO" sz="1600" baseline="30000" dirty="0">
                  <a:latin typeface="Arial" panose="020B0604020202020204" pitchFamily="34" charset="0"/>
                </a:rPr>
                <a:t>4</a:t>
              </a:r>
              <a:r>
                <a:rPr lang="en-MO" sz="1600" dirty="0">
                  <a:latin typeface="Arial" panose="020B0604020202020204" pitchFamily="34" charset="0"/>
                </a:rPr>
                <a:t>, inSequio</a:t>
              </a:r>
              <a:r>
                <a:rPr lang="en-MO" sz="1600" baseline="30000" dirty="0">
                  <a:latin typeface="Arial" panose="020B0604020202020204" pitchFamily="34" charset="0"/>
                </a:rPr>
                <a:t>5</a:t>
              </a:r>
              <a:endParaRPr lang="en-MO" sz="1600" dirty="0">
                <a:latin typeface="Arial" panose="020B0604020202020204" pitchFamily="34" charset="0"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1B8D758D-5BA5-95C8-E4DC-22B9D8A54A52}"/>
                </a:ext>
              </a:extLst>
            </p:cNvPr>
            <p:cNvGrpSpPr/>
            <p:nvPr/>
          </p:nvGrpSpPr>
          <p:grpSpPr>
            <a:xfrm>
              <a:off x="6060499" y="2646905"/>
              <a:ext cx="2007909" cy="585506"/>
              <a:chOff x="6060499" y="2646905"/>
              <a:chExt cx="2007909" cy="585506"/>
            </a:xfrm>
          </p:grpSpPr>
          <p:sp>
            <p:nvSpPr>
              <p:cNvPr id="90" name="Rounded Rectangle 89">
                <a:extLst>
                  <a:ext uri="{FF2B5EF4-FFF2-40B4-BE49-F238E27FC236}">
                    <a16:creationId xmlns:a16="http://schemas.microsoft.com/office/drawing/2014/main" id="{3FCF7FD7-0897-4A50-2889-9B269EDC8573}"/>
                  </a:ext>
                </a:extLst>
              </p:cNvPr>
              <p:cNvSpPr/>
              <p:nvPr/>
            </p:nvSpPr>
            <p:spPr bwMode="auto">
              <a:xfrm>
                <a:off x="7007337" y="2914494"/>
                <a:ext cx="161416" cy="188536"/>
              </a:xfrm>
              <a:prstGeom prst="roundRect">
                <a:avLst/>
              </a:prstGeom>
              <a:solidFill>
                <a:srgbClr val="FF6A74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97" name="Rounded Rectangle 96">
                <a:extLst>
                  <a:ext uri="{FF2B5EF4-FFF2-40B4-BE49-F238E27FC236}">
                    <a16:creationId xmlns:a16="http://schemas.microsoft.com/office/drawing/2014/main" id="{BEBE4AC3-5A99-370D-735F-63590B63C903}"/>
                  </a:ext>
                </a:extLst>
              </p:cNvPr>
              <p:cNvSpPr/>
              <p:nvPr/>
            </p:nvSpPr>
            <p:spPr bwMode="auto">
              <a:xfrm>
                <a:off x="7639753" y="2646905"/>
                <a:ext cx="161416" cy="456125"/>
              </a:xfrm>
              <a:prstGeom prst="roundRect">
                <a:avLst/>
              </a:prstGeom>
              <a:solidFill>
                <a:srgbClr val="FF6A74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98" name="Rounded Rectangle 97">
                <a:extLst>
                  <a:ext uri="{FF2B5EF4-FFF2-40B4-BE49-F238E27FC236}">
                    <a16:creationId xmlns:a16="http://schemas.microsoft.com/office/drawing/2014/main" id="{8B6CE191-6564-3D57-0CDB-063A8F6FC286}"/>
                  </a:ext>
                </a:extLst>
              </p:cNvPr>
              <p:cNvSpPr/>
              <p:nvPr/>
            </p:nvSpPr>
            <p:spPr bwMode="auto">
              <a:xfrm>
                <a:off x="6305692" y="2914259"/>
                <a:ext cx="161416" cy="187737"/>
              </a:xfrm>
              <a:prstGeom prst="roundRect">
                <a:avLst/>
              </a:prstGeom>
              <a:solidFill>
                <a:srgbClr val="FF6A74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91" name="Striped Right Arrow 90">
                <a:extLst>
                  <a:ext uri="{FF2B5EF4-FFF2-40B4-BE49-F238E27FC236}">
                    <a16:creationId xmlns:a16="http://schemas.microsoft.com/office/drawing/2014/main" id="{40A5CDAE-0DD8-D35B-ECFF-42604AE60735}"/>
                  </a:ext>
                </a:extLst>
              </p:cNvPr>
              <p:cNvSpPr/>
              <p:nvPr/>
            </p:nvSpPr>
            <p:spPr bwMode="auto">
              <a:xfrm>
                <a:off x="6060499" y="3043875"/>
                <a:ext cx="2007909" cy="188536"/>
              </a:xfrm>
              <a:prstGeom prst="stripedRightArrow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</p:grpSp>
      </p:grpSp>
      <p:sp>
        <p:nvSpPr>
          <p:cNvPr id="99" name="TextBox 98">
            <a:extLst>
              <a:ext uri="{FF2B5EF4-FFF2-40B4-BE49-F238E27FC236}">
                <a16:creationId xmlns:a16="http://schemas.microsoft.com/office/drawing/2014/main" id="{F63E9CE3-F383-2F3A-A602-9109EEAEEA5B}"/>
              </a:ext>
            </a:extLst>
          </p:cNvPr>
          <p:cNvSpPr txBox="1"/>
          <p:nvPr/>
        </p:nvSpPr>
        <p:spPr>
          <a:xfrm>
            <a:off x="6303128" y="1331610"/>
            <a:ext cx="17123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Design barrier(s)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CDC4F6-7D70-2352-A1E0-D9EC4D97C9E7}"/>
              </a:ext>
            </a:extLst>
          </p:cNvPr>
          <p:cNvSpPr txBox="1"/>
          <p:nvPr/>
        </p:nvSpPr>
        <p:spPr>
          <a:xfrm>
            <a:off x="-54601" y="4886855"/>
            <a:ext cx="27318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600" dirty="0">
                <a:latin typeface="Arial" panose="020B0604020202020204" pitchFamily="34" charset="0"/>
              </a:rPr>
              <a:t>1. </a:t>
            </a:r>
            <a:r>
              <a:rPr lang="en-GB" sz="600" dirty="0">
                <a:latin typeface="Arial" panose="020B0604020202020204" pitchFamily="34" charset="0"/>
              </a:rPr>
              <a:t>Douglas, S. M. </a:t>
            </a:r>
            <a:r>
              <a:rPr lang="en-GB" sz="600" i="1" dirty="0">
                <a:latin typeface="Arial" panose="020B0604020202020204" pitchFamily="34" charset="0"/>
              </a:rPr>
              <a:t>et al</a:t>
            </a:r>
            <a:r>
              <a:rPr lang="en-GB" sz="600" dirty="0">
                <a:latin typeface="Arial" panose="020B0604020202020204" pitchFamily="34" charset="0"/>
              </a:rPr>
              <a:t>. </a:t>
            </a:r>
            <a:r>
              <a:rPr lang="en-GB" sz="600" i="1" dirty="0">
                <a:latin typeface="Arial" panose="020B0604020202020204" pitchFamily="34" charset="0"/>
              </a:rPr>
              <a:t>Nucleic Acids Research</a:t>
            </a:r>
            <a:r>
              <a:rPr lang="en-GB" sz="600" dirty="0">
                <a:latin typeface="Arial" panose="020B0604020202020204" pitchFamily="34" charset="0"/>
              </a:rPr>
              <a:t> 37, no. 15 (2009): 5001–6.</a:t>
            </a:r>
          </a:p>
          <a:p>
            <a:r>
              <a:rPr lang="en-GB" sz="600" dirty="0">
                <a:latin typeface="Arial" panose="020B0604020202020204" pitchFamily="34" charset="0"/>
              </a:rPr>
              <a:t>2. Doty, D. et al. </a:t>
            </a:r>
            <a:r>
              <a:rPr lang="en-GB" sz="600" i="1" dirty="0">
                <a:latin typeface="Arial" panose="020B0604020202020204" pitchFamily="34" charset="0"/>
              </a:rPr>
              <a:t>DNA 26</a:t>
            </a:r>
            <a:r>
              <a:rPr lang="en-GB" sz="600" dirty="0">
                <a:latin typeface="Arial" panose="020B0604020202020204" pitchFamily="34" charset="0"/>
              </a:rPr>
              <a:t>, vol. 174 (2020).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D92E6F-D610-BAFA-9863-142E81FEFF15}"/>
              </a:ext>
            </a:extLst>
          </p:cNvPr>
          <p:cNvSpPr txBox="1"/>
          <p:nvPr/>
        </p:nvSpPr>
        <p:spPr>
          <a:xfrm>
            <a:off x="2385491" y="4886855"/>
            <a:ext cx="21547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600" dirty="0">
                <a:latin typeface="Arial" panose="020B0604020202020204" pitchFamily="34" charset="0"/>
              </a:rPr>
              <a:t>3. </a:t>
            </a:r>
            <a:r>
              <a:rPr lang="en-GB" sz="600" dirty="0">
                <a:latin typeface="Arial" panose="020B0604020202020204" pitchFamily="34" charset="0"/>
              </a:rPr>
              <a:t>Huang, C-M. et al. </a:t>
            </a:r>
            <a:r>
              <a:rPr lang="en-GB" sz="600" i="1" dirty="0">
                <a:latin typeface="Arial" panose="020B0604020202020204" pitchFamily="34" charset="0"/>
              </a:rPr>
              <a:t>Nature Materials</a:t>
            </a:r>
            <a:r>
              <a:rPr lang="en-GB" sz="600" dirty="0">
                <a:latin typeface="Arial" panose="020B0604020202020204" pitchFamily="34" charset="0"/>
              </a:rPr>
              <a:t> 20, no. 9 (2021): 9.</a:t>
            </a:r>
          </a:p>
          <a:p>
            <a:r>
              <a:rPr lang="en-MO" sz="600" dirty="0">
                <a:latin typeface="Arial" panose="020B0604020202020204" pitchFamily="34" charset="0"/>
              </a:rPr>
              <a:t>4. Levy, N. and Schabanel, N. DNA 27 (2021).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1C2B93-EB2F-B6EC-F20C-BE2B8D0B7E88}"/>
              </a:ext>
            </a:extLst>
          </p:cNvPr>
          <p:cNvSpPr txBox="1"/>
          <p:nvPr/>
        </p:nvSpPr>
        <p:spPr>
          <a:xfrm>
            <a:off x="4626707" y="4886855"/>
            <a:ext cx="20201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600" dirty="0">
                <a:latin typeface="Arial" panose="020B0604020202020204" pitchFamily="34" charset="0"/>
              </a:rPr>
              <a:t>5. </a:t>
            </a:r>
            <a:r>
              <a:rPr lang="en-GB" sz="600" dirty="0">
                <a:latin typeface="Arial" panose="020B0604020202020204" pitchFamily="34" charset="0"/>
              </a:rPr>
              <a:t>LaRock, C. et al. Preprint, </a:t>
            </a:r>
            <a:r>
              <a:rPr lang="en-GB" sz="600" dirty="0" err="1">
                <a:latin typeface="Arial" panose="020B0604020202020204" pitchFamily="34" charset="0"/>
              </a:rPr>
              <a:t>bioRxiv</a:t>
            </a:r>
            <a:r>
              <a:rPr lang="en-GB" sz="600" dirty="0">
                <a:latin typeface="Arial" panose="020B0604020202020204" pitchFamily="34" charset="0"/>
              </a:rPr>
              <a:t> (2024).</a:t>
            </a:r>
          </a:p>
          <a:p>
            <a:r>
              <a:rPr lang="en-GB" sz="600" dirty="0">
                <a:latin typeface="Arial" panose="020B0604020202020204" pitchFamily="34" charset="0"/>
              </a:rPr>
              <a:t>6. Benson, E. et al </a:t>
            </a:r>
            <a:r>
              <a:rPr lang="en-GB" sz="600" i="1" dirty="0">
                <a:latin typeface="Arial" panose="020B0604020202020204" pitchFamily="34" charset="0"/>
              </a:rPr>
              <a:t>Nature</a:t>
            </a:r>
            <a:r>
              <a:rPr lang="en-GB" sz="600" dirty="0">
                <a:latin typeface="Arial" panose="020B0604020202020204" pitchFamily="34" charset="0"/>
              </a:rPr>
              <a:t> 523, no. 7561 (2015): 7561</a:t>
            </a:r>
            <a:endParaRPr lang="en-GB" sz="600" dirty="0">
              <a:effectLst/>
              <a:latin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734A37-FBA2-7AAD-849B-3F35D321D2E0}"/>
              </a:ext>
            </a:extLst>
          </p:cNvPr>
          <p:cNvSpPr txBox="1"/>
          <p:nvPr/>
        </p:nvSpPr>
        <p:spPr>
          <a:xfrm>
            <a:off x="6407292" y="4886855"/>
            <a:ext cx="26613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600" dirty="0">
                <a:latin typeface="Arial" panose="020B0604020202020204" pitchFamily="34" charset="0"/>
              </a:rPr>
              <a:t>7</a:t>
            </a:r>
            <a:r>
              <a:rPr lang="en-US" sz="600" dirty="0">
                <a:latin typeface="Arial" panose="020B0604020202020204" pitchFamily="34" charset="0"/>
              </a:rPr>
              <a:t>. </a:t>
            </a:r>
            <a:r>
              <a:rPr lang="en-GB" sz="600" dirty="0" err="1">
                <a:latin typeface="Arial" panose="020B0604020202020204" pitchFamily="34" charset="0"/>
              </a:rPr>
              <a:t>Elonen</a:t>
            </a:r>
            <a:r>
              <a:rPr lang="en-GB" sz="600" dirty="0">
                <a:latin typeface="Arial" panose="020B0604020202020204" pitchFamily="34" charset="0"/>
              </a:rPr>
              <a:t>, A. et al. </a:t>
            </a:r>
            <a:r>
              <a:rPr lang="en-GB" sz="600" i="1" dirty="0">
                <a:latin typeface="Arial" panose="020B0604020202020204" pitchFamily="34" charset="0"/>
              </a:rPr>
              <a:t>Nucleic Acids Research</a:t>
            </a:r>
            <a:r>
              <a:rPr lang="en-GB" sz="600" dirty="0">
                <a:latin typeface="Arial" panose="020B0604020202020204" pitchFamily="34" charset="0"/>
              </a:rPr>
              <a:t> 52, no. W1 (2024): W13–18. </a:t>
            </a:r>
          </a:p>
          <a:p>
            <a:r>
              <a:rPr lang="en-GB" sz="600" dirty="0">
                <a:latin typeface="Arial" panose="020B0604020202020204" pitchFamily="34" charset="0"/>
              </a:rPr>
              <a:t>8. Jun, H. et al. </a:t>
            </a:r>
            <a:r>
              <a:rPr lang="en-GB" sz="600" i="1" dirty="0">
                <a:latin typeface="Arial" panose="020B0604020202020204" pitchFamily="34" charset="0"/>
              </a:rPr>
              <a:t>Nucleic Acids Research</a:t>
            </a:r>
            <a:r>
              <a:rPr lang="en-GB" sz="600" dirty="0">
                <a:latin typeface="Arial" panose="020B0604020202020204" pitchFamily="34" charset="0"/>
              </a:rPr>
              <a:t> 49, no. 18 (2021): 10265–74.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49B5BE-2AA6-8CB3-8B5B-2325E5ED46B6}"/>
              </a:ext>
            </a:extLst>
          </p:cNvPr>
          <p:cNvSpPr txBox="1"/>
          <p:nvPr/>
        </p:nvSpPr>
        <p:spPr>
          <a:xfrm>
            <a:off x="3055716" y="4664597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MO" dirty="0">
              <a:latin typeface="Arial" panose="020B0604020202020204" pitchFamily="34" charset="0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A751F7FD-BD00-36AF-B87E-B77AD5FC3598}"/>
              </a:ext>
            </a:extLst>
          </p:cNvPr>
          <p:cNvSpPr>
            <a:spLocks noChangeAspect="1"/>
          </p:cNvSpPr>
          <p:nvPr/>
        </p:nvSpPr>
        <p:spPr bwMode="auto">
          <a:xfrm>
            <a:off x="6638468" y="2053036"/>
            <a:ext cx="195757" cy="195757"/>
          </a:xfrm>
          <a:prstGeom prst="ellips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MO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843CA8BF-EF5C-979B-8A9D-D123E0365938}"/>
              </a:ext>
            </a:extLst>
          </p:cNvPr>
          <p:cNvSpPr>
            <a:spLocks noChangeAspect="1"/>
          </p:cNvSpPr>
          <p:nvPr/>
        </p:nvSpPr>
        <p:spPr bwMode="auto">
          <a:xfrm>
            <a:off x="7306356" y="2055798"/>
            <a:ext cx="195757" cy="195757"/>
          </a:xfrm>
          <a:prstGeom prst="ellips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MO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B5D02177-1146-8F1D-A85E-27BFF74E2F8C}"/>
              </a:ext>
            </a:extLst>
          </p:cNvPr>
          <p:cNvSpPr>
            <a:spLocks noChangeAspect="1"/>
          </p:cNvSpPr>
          <p:nvPr/>
        </p:nvSpPr>
        <p:spPr bwMode="auto">
          <a:xfrm>
            <a:off x="8302692" y="1879160"/>
            <a:ext cx="195757" cy="195757"/>
          </a:xfrm>
          <a:prstGeom prst="ellips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MO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03D7D4C8-3D04-EE34-8E6D-7C0167E6DF13}"/>
              </a:ext>
            </a:extLst>
          </p:cNvPr>
          <p:cNvSpPr>
            <a:spLocks noChangeAspect="1"/>
          </p:cNvSpPr>
          <p:nvPr/>
        </p:nvSpPr>
        <p:spPr bwMode="auto">
          <a:xfrm>
            <a:off x="5829950" y="1885430"/>
            <a:ext cx="80452" cy="80452"/>
          </a:xfrm>
          <a:prstGeom prst="ellips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MO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1B20C9E6-E91B-DC07-0174-A117D3435C0B}"/>
              </a:ext>
            </a:extLst>
          </p:cNvPr>
          <p:cNvSpPr>
            <a:spLocks noChangeAspect="1"/>
          </p:cNvSpPr>
          <p:nvPr/>
        </p:nvSpPr>
        <p:spPr bwMode="auto">
          <a:xfrm>
            <a:off x="5347428" y="1483325"/>
            <a:ext cx="80452" cy="80452"/>
          </a:xfrm>
          <a:prstGeom prst="ellips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MO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  <p:cxnSp>
        <p:nvCxnSpPr>
          <p:cNvPr id="64" name="Curved Connector 63">
            <a:extLst>
              <a:ext uri="{FF2B5EF4-FFF2-40B4-BE49-F238E27FC236}">
                <a16:creationId xmlns:a16="http://schemas.microsoft.com/office/drawing/2014/main" id="{6B8D9DBA-08F2-ADD7-B805-9A65AE2BD232}"/>
              </a:ext>
            </a:extLst>
          </p:cNvPr>
          <p:cNvCxnSpPr>
            <a:stCxn id="50" idx="0"/>
            <a:endCxn id="62" idx="6"/>
          </p:cNvCxnSpPr>
          <p:nvPr/>
        </p:nvCxnSpPr>
        <p:spPr bwMode="auto">
          <a:xfrm rot="16200000" flipV="1">
            <a:off x="5468089" y="1483343"/>
            <a:ext cx="361879" cy="442296"/>
          </a:xfrm>
          <a:prstGeom prst="curvedConnector2">
            <a:avLst/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9" name="Elbow Connector 68">
            <a:extLst>
              <a:ext uri="{FF2B5EF4-FFF2-40B4-BE49-F238E27FC236}">
                <a16:creationId xmlns:a16="http://schemas.microsoft.com/office/drawing/2014/main" id="{3D724D4E-6942-BE28-FCD8-5C56C085A493}"/>
              </a:ext>
            </a:extLst>
          </p:cNvPr>
          <p:cNvCxnSpPr>
            <a:stCxn id="99" idx="2"/>
            <a:endCxn id="92" idx="0"/>
          </p:cNvCxnSpPr>
          <p:nvPr/>
        </p:nvCxnSpPr>
        <p:spPr bwMode="auto">
          <a:xfrm rot="5400000">
            <a:off x="6666208" y="1390356"/>
            <a:ext cx="213277" cy="772892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rgbClr val="FF6A74"/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4716B641-6B0B-F5CD-74A6-26949224FB84}"/>
              </a:ext>
            </a:extLst>
          </p:cNvPr>
          <p:cNvCxnSpPr>
            <a:stCxn id="99" idx="2"/>
            <a:endCxn id="93" idx="0"/>
          </p:cNvCxnSpPr>
          <p:nvPr/>
        </p:nvCxnSpPr>
        <p:spPr bwMode="auto">
          <a:xfrm flipH="1">
            <a:off x="7088045" y="1670164"/>
            <a:ext cx="71247" cy="21327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6A74"/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76" name="Elbow Connector 75">
            <a:extLst>
              <a:ext uri="{FF2B5EF4-FFF2-40B4-BE49-F238E27FC236}">
                <a16:creationId xmlns:a16="http://schemas.microsoft.com/office/drawing/2014/main" id="{86F517E4-D29C-E322-A917-E717AE8163DD}"/>
              </a:ext>
            </a:extLst>
          </p:cNvPr>
          <p:cNvCxnSpPr>
            <a:stCxn id="99" idx="2"/>
            <a:endCxn id="94" idx="0"/>
          </p:cNvCxnSpPr>
          <p:nvPr/>
        </p:nvCxnSpPr>
        <p:spPr bwMode="auto">
          <a:xfrm rot="16200000" flipH="1">
            <a:off x="7345075" y="1484380"/>
            <a:ext cx="189602" cy="561169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rgbClr val="FF6A74"/>
            </a:solidFill>
            <a:prstDash val="sysDot"/>
            <a:round/>
            <a:headEnd type="none" w="med" len="med"/>
            <a:tailEnd type="triangle"/>
          </a:ln>
          <a:effectLst/>
        </p:spPr>
      </p:cxnSp>
      <p:grpSp>
        <p:nvGrpSpPr>
          <p:cNvPr id="96" name="Group 95">
            <a:extLst>
              <a:ext uri="{FF2B5EF4-FFF2-40B4-BE49-F238E27FC236}">
                <a16:creationId xmlns:a16="http://schemas.microsoft.com/office/drawing/2014/main" id="{4180C0F3-8BD7-E562-5128-D1ECE862CEC2}"/>
              </a:ext>
            </a:extLst>
          </p:cNvPr>
          <p:cNvGrpSpPr/>
          <p:nvPr/>
        </p:nvGrpSpPr>
        <p:grpSpPr>
          <a:xfrm>
            <a:off x="5642113" y="1485164"/>
            <a:ext cx="3229458" cy="795935"/>
            <a:chOff x="5642113" y="1485164"/>
            <a:chExt cx="3229458" cy="795935"/>
          </a:xfrm>
        </p:grpSpPr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AB5B1466-BCA2-9FD2-C7CC-124A0723BB99}"/>
                </a:ext>
              </a:extLst>
            </p:cNvPr>
            <p:cNvGrpSpPr/>
            <p:nvPr/>
          </p:nvGrpSpPr>
          <p:grpSpPr>
            <a:xfrm>
              <a:off x="5642113" y="1824973"/>
              <a:ext cx="2980829" cy="456126"/>
              <a:chOff x="5642113" y="1824973"/>
              <a:chExt cx="2980829" cy="456126"/>
            </a:xfrm>
          </p:grpSpPr>
          <p:pic>
            <p:nvPicPr>
              <p:cNvPr id="35" name="Graphic 34" descr="Scientist male outline">
                <a:extLst>
                  <a:ext uri="{FF2B5EF4-FFF2-40B4-BE49-F238E27FC236}">
                    <a16:creationId xmlns:a16="http://schemas.microsoft.com/office/drawing/2014/main" id="{E813BEF1-178E-3BA1-0AB9-125338A1AE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5642113" y="1824973"/>
                <a:ext cx="456126" cy="456126"/>
              </a:xfrm>
              <a:prstGeom prst="rect">
                <a:avLst/>
              </a:prstGeom>
            </p:spPr>
          </p:pic>
          <p:pic>
            <p:nvPicPr>
              <p:cNvPr id="39" name="Graphic 38" descr="Scientist male outline">
                <a:extLst>
                  <a:ext uri="{FF2B5EF4-FFF2-40B4-BE49-F238E27FC236}">
                    <a16:creationId xmlns:a16="http://schemas.microsoft.com/office/drawing/2014/main" id="{3A660E95-BB2F-C047-58A5-8CBA3E1F56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8166816" y="1824973"/>
                <a:ext cx="456126" cy="456126"/>
              </a:xfrm>
              <a:prstGeom prst="rect">
                <a:avLst/>
              </a:prstGeom>
            </p:spPr>
          </p:pic>
          <p:cxnSp>
            <p:nvCxnSpPr>
              <p:cNvPr id="53" name="Curved Connector 52">
                <a:extLst>
                  <a:ext uri="{FF2B5EF4-FFF2-40B4-BE49-F238E27FC236}">
                    <a16:creationId xmlns:a16="http://schemas.microsoft.com/office/drawing/2014/main" id="{CCA84F7D-4EB9-C20E-006C-5A1207D44AB7}"/>
                  </a:ext>
                </a:extLst>
              </p:cNvPr>
              <p:cNvCxnSpPr>
                <a:stCxn id="50" idx="0"/>
                <a:endCxn id="40" idx="0"/>
              </p:cNvCxnSpPr>
              <p:nvPr/>
            </p:nvCxnSpPr>
            <p:spPr bwMode="auto">
              <a:xfrm rot="16200000" flipH="1">
                <a:off x="6219458" y="1536148"/>
                <a:ext cx="167606" cy="866171"/>
              </a:xfrm>
              <a:prstGeom prst="curvedConnector3">
                <a:avLst>
                  <a:gd name="adj1" fmla="val -136391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55" name="Curved Connector 54">
                <a:extLst>
                  <a:ext uri="{FF2B5EF4-FFF2-40B4-BE49-F238E27FC236}">
                    <a16:creationId xmlns:a16="http://schemas.microsoft.com/office/drawing/2014/main" id="{2123D0F4-5958-C51E-34B6-ED2025E1B506}"/>
                  </a:ext>
                </a:extLst>
              </p:cNvPr>
              <p:cNvCxnSpPr>
                <a:stCxn id="40" idx="0"/>
                <a:endCxn id="42" idx="0"/>
              </p:cNvCxnSpPr>
              <p:nvPr/>
            </p:nvCxnSpPr>
            <p:spPr bwMode="auto">
              <a:xfrm rot="16200000" flipH="1">
                <a:off x="7068910" y="1720473"/>
                <a:ext cx="2762" cy="667888"/>
              </a:xfrm>
              <a:prstGeom prst="curvedConnector3">
                <a:avLst>
                  <a:gd name="adj1" fmla="val -8621470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59" name="Curved Connector 58">
                <a:extLst>
                  <a:ext uri="{FF2B5EF4-FFF2-40B4-BE49-F238E27FC236}">
                    <a16:creationId xmlns:a16="http://schemas.microsoft.com/office/drawing/2014/main" id="{CF539C7D-415F-2A56-5A28-5B6ACB9BCF8F}"/>
                  </a:ext>
                </a:extLst>
              </p:cNvPr>
              <p:cNvCxnSpPr>
                <a:stCxn id="42" idx="0"/>
                <a:endCxn id="44" idx="0"/>
              </p:cNvCxnSpPr>
              <p:nvPr/>
            </p:nvCxnSpPr>
            <p:spPr bwMode="auto">
              <a:xfrm rot="5400000" flipH="1" flipV="1">
                <a:off x="7814084" y="1469311"/>
                <a:ext cx="176638" cy="996336"/>
              </a:xfrm>
              <a:prstGeom prst="curvedConnector3">
                <a:avLst>
                  <a:gd name="adj1" fmla="val 229417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pic>
          <p:nvPicPr>
            <p:cNvPr id="87" name="Graphic 86" descr="Smiling face with solid fill with solid fill">
              <a:extLst>
                <a:ext uri="{FF2B5EF4-FFF2-40B4-BE49-F238E27FC236}">
                  <a16:creationId xmlns:a16="http://schemas.microsoft.com/office/drawing/2014/main" id="{562E83B5-92A7-C6B1-149C-FA523FB4572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421290" y="1485164"/>
              <a:ext cx="450281" cy="450281"/>
            </a:xfrm>
            <a:prstGeom prst="rect">
              <a:avLst/>
            </a:prstGeom>
          </p:spPr>
        </p:pic>
      </p:grpSp>
      <p:pic>
        <p:nvPicPr>
          <p:cNvPr id="89" name="Graphic 88" descr="Angry face with solid fill with solid fill">
            <a:extLst>
              <a:ext uri="{FF2B5EF4-FFF2-40B4-BE49-F238E27FC236}">
                <a16:creationId xmlns:a16="http://schemas.microsoft.com/office/drawing/2014/main" id="{F809E16D-26D6-1EC1-2998-C96A74C0AA5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13323" y="1211523"/>
            <a:ext cx="456126" cy="456126"/>
          </a:xfrm>
          <a:prstGeom prst="rect">
            <a:avLst/>
          </a:prstGeom>
        </p:spPr>
      </p:pic>
      <p:cxnSp>
        <p:nvCxnSpPr>
          <p:cNvPr id="101" name="Curved Connector 100">
            <a:extLst>
              <a:ext uri="{FF2B5EF4-FFF2-40B4-BE49-F238E27FC236}">
                <a16:creationId xmlns:a16="http://schemas.microsoft.com/office/drawing/2014/main" id="{FAE14C83-E029-D968-B3C1-3B1B7C439174}"/>
              </a:ext>
            </a:extLst>
          </p:cNvPr>
          <p:cNvCxnSpPr>
            <a:stCxn id="40" idx="0"/>
            <a:endCxn id="62" idx="6"/>
          </p:cNvCxnSpPr>
          <p:nvPr/>
        </p:nvCxnSpPr>
        <p:spPr bwMode="auto">
          <a:xfrm rot="16200000" flipV="1">
            <a:off x="5817372" y="1134060"/>
            <a:ext cx="529485" cy="1308467"/>
          </a:xfrm>
          <a:prstGeom prst="curvedConnector2">
            <a:avLst/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5" name="Curved Connector 104">
            <a:extLst>
              <a:ext uri="{FF2B5EF4-FFF2-40B4-BE49-F238E27FC236}">
                <a16:creationId xmlns:a16="http://schemas.microsoft.com/office/drawing/2014/main" id="{999156AE-2495-8B10-25D5-5415E470389F}"/>
              </a:ext>
            </a:extLst>
          </p:cNvPr>
          <p:cNvCxnSpPr>
            <a:cxnSpLocks/>
            <a:stCxn id="42" idx="0"/>
            <a:endCxn id="62" idx="6"/>
          </p:cNvCxnSpPr>
          <p:nvPr/>
        </p:nvCxnSpPr>
        <p:spPr bwMode="auto">
          <a:xfrm rot="16200000" flipV="1">
            <a:off x="6149935" y="801497"/>
            <a:ext cx="532247" cy="1976355"/>
          </a:xfrm>
          <a:prstGeom prst="curvedConnector2">
            <a:avLst/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060564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23457E-6 L -0.00104 0.15587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7778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0.15586 L -0.00104 0.30957 " pathEditMode="relative" rAng="0" ptsTypes="AA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" y="7623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D3C76-BE23-2392-EEB7-E7831C8B6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: Rounded Corners 79">
            <a:extLst>
              <a:ext uri="{FF2B5EF4-FFF2-40B4-BE49-F238E27FC236}">
                <a16:creationId xmlns:a16="http://schemas.microsoft.com/office/drawing/2014/main" id="{BBB90D82-FA2F-2F47-9802-53F4BF7AC7D2}"/>
              </a:ext>
            </a:extLst>
          </p:cNvPr>
          <p:cNvSpPr/>
          <p:nvPr/>
        </p:nvSpPr>
        <p:spPr bwMode="auto">
          <a:xfrm rot="2323447" flipV="1">
            <a:off x="5027849" y="2394750"/>
            <a:ext cx="164592" cy="502920"/>
          </a:xfrm>
          <a:prstGeom prst="roundRect">
            <a:avLst/>
          </a:prstGeom>
          <a:solidFill>
            <a:srgbClr val="FF6A7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3580BAC9-4EE6-8B54-FAEC-5D2A7BC54EAA}"/>
              </a:ext>
            </a:extLst>
          </p:cNvPr>
          <p:cNvSpPr/>
          <p:nvPr/>
        </p:nvSpPr>
        <p:spPr bwMode="auto">
          <a:xfrm rot="19276553">
            <a:off x="3981517" y="2410404"/>
            <a:ext cx="164592" cy="502920"/>
          </a:xfrm>
          <a:prstGeom prst="roundRect">
            <a:avLst/>
          </a:prstGeom>
          <a:solidFill>
            <a:srgbClr val="FF6A7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70D3D84E-CF5B-59C1-7942-737443E97665}"/>
              </a:ext>
            </a:extLst>
          </p:cNvPr>
          <p:cNvSpPr/>
          <p:nvPr/>
        </p:nvSpPr>
        <p:spPr bwMode="auto">
          <a:xfrm>
            <a:off x="4507755" y="2261941"/>
            <a:ext cx="168554" cy="505289"/>
          </a:xfrm>
          <a:prstGeom prst="roundRect">
            <a:avLst/>
          </a:prstGeom>
          <a:solidFill>
            <a:srgbClr val="FF6A7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2D6659-5C5A-326D-835E-D3DF922A7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Specifically, materials research can benefit from automation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2181D61-865F-1866-EC0A-17CE0223D589}"/>
              </a:ext>
            </a:extLst>
          </p:cNvPr>
          <p:cNvGrpSpPr/>
          <p:nvPr/>
        </p:nvGrpSpPr>
        <p:grpSpPr>
          <a:xfrm>
            <a:off x="457200" y="110044"/>
            <a:ext cx="4692854" cy="193559"/>
            <a:chOff x="740865" y="163384"/>
            <a:chExt cx="4692854" cy="19355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B5DC2EC-7FE8-88AC-2133-0DAD8D495F50}"/>
                </a:ext>
              </a:extLst>
            </p:cNvPr>
            <p:cNvSpPr/>
            <p:nvPr/>
          </p:nvSpPr>
          <p:spPr bwMode="auto">
            <a:xfrm>
              <a:off x="740865" y="163384"/>
              <a:ext cx="102758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chemeClr val="accent1"/>
                  </a:solidFill>
                  <a:effectLst>
                    <a:glow>
                      <a:schemeClr val="accent1">
                        <a:lumMod val="75000"/>
                        <a:alpha val="40000"/>
                      </a:schemeClr>
                    </a:glow>
                  </a:effectLst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Introduction</a:t>
              </a:r>
              <a:endParaRPr kumimoji="0" lang="en-US" sz="11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>
                  <a:glow>
                    <a:schemeClr val="accent1">
                      <a:lumMod val="75000"/>
                      <a:alpha val="40000"/>
                    </a:schemeClr>
                  </a:glow>
                </a:effectLst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AE430CC-CDE7-3AF4-D630-5EF006734286}"/>
                </a:ext>
              </a:extLst>
            </p:cNvPr>
            <p:cNvSpPr/>
            <p:nvPr/>
          </p:nvSpPr>
          <p:spPr bwMode="auto">
            <a:xfrm>
              <a:off x="1720823" y="163384"/>
              <a:ext cx="102758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>
                  <a:solidFill>
                    <a:schemeClr val="accent6"/>
                  </a:solidFill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Methodology</a:t>
              </a: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4EB8C76-C257-16E1-ED1D-124502AEA50D}"/>
                </a:ext>
              </a:extLst>
            </p:cNvPr>
            <p:cNvSpPr/>
            <p:nvPr/>
          </p:nvSpPr>
          <p:spPr bwMode="auto">
            <a:xfrm>
              <a:off x="2751871" y="163384"/>
              <a:ext cx="102412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accent6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Results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503C8F5-57C6-4AE2-BB29-B0D6574A1C49}"/>
                </a:ext>
              </a:extLst>
            </p:cNvPr>
            <p:cNvSpPr/>
            <p:nvPr/>
          </p:nvSpPr>
          <p:spPr bwMode="auto">
            <a:xfrm>
              <a:off x="3456902" y="163384"/>
              <a:ext cx="102412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accent6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Conclusions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8848B24-81B8-DC32-7B66-3278418359EF}"/>
                </a:ext>
              </a:extLst>
            </p:cNvPr>
            <p:cNvSpPr/>
            <p:nvPr/>
          </p:nvSpPr>
          <p:spPr bwMode="auto">
            <a:xfrm>
              <a:off x="4409591" y="163384"/>
              <a:ext cx="102412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accent6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Q&amp;A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C7DD660-2B32-1205-F7B9-C806D45042A1}"/>
              </a:ext>
            </a:extLst>
          </p:cNvPr>
          <p:cNvGrpSpPr/>
          <p:nvPr/>
        </p:nvGrpSpPr>
        <p:grpSpPr>
          <a:xfrm>
            <a:off x="283009" y="2750977"/>
            <a:ext cx="1828800" cy="914400"/>
            <a:chOff x="457200" y="1881581"/>
            <a:chExt cx="1828800" cy="914400"/>
          </a:xfrm>
        </p:grpSpPr>
        <p:pic>
          <p:nvPicPr>
            <p:cNvPr id="11" name="Graphic 10" descr="Scientist male outline">
              <a:extLst>
                <a:ext uri="{FF2B5EF4-FFF2-40B4-BE49-F238E27FC236}">
                  <a16:creationId xmlns:a16="http://schemas.microsoft.com/office/drawing/2014/main" id="{D514DE20-4A27-2C16-61C3-F03AE53FB6B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57200" y="1881581"/>
              <a:ext cx="914400" cy="914400"/>
            </a:xfrm>
            <a:prstGeom prst="rect">
              <a:avLst/>
            </a:prstGeom>
          </p:spPr>
        </p:pic>
        <p:pic>
          <p:nvPicPr>
            <p:cNvPr id="13" name="Graphic 12" descr="Scientist female with solid fill">
              <a:extLst>
                <a:ext uri="{FF2B5EF4-FFF2-40B4-BE49-F238E27FC236}">
                  <a16:creationId xmlns:a16="http://schemas.microsoft.com/office/drawing/2014/main" id="{B8929BE0-369D-EDEC-6F58-46B1F560D00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371600" y="1881581"/>
              <a:ext cx="914400" cy="914400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58D1D512-B061-116D-D3BF-1362F43E0627}"/>
              </a:ext>
            </a:extLst>
          </p:cNvPr>
          <p:cNvSpPr txBox="1"/>
          <p:nvPr/>
        </p:nvSpPr>
        <p:spPr>
          <a:xfrm>
            <a:off x="6806844" y="2414201"/>
            <a:ext cx="219215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>
                <a:solidFill>
                  <a:schemeClr val="accent3"/>
                </a:solidFill>
                <a:latin typeface="Arial" panose="020B0604020202020204" pitchFamily="34" charset="0"/>
              </a:rPr>
              <a:t>Goal</a:t>
            </a:r>
            <a:r>
              <a:rPr lang="en-US" sz="2000" b="1" dirty="0">
                <a:solidFill>
                  <a:schemeClr val="accent3"/>
                </a:solidFill>
                <a:latin typeface="Arial" panose="020B0604020202020204" pitchFamily="34" charset="0"/>
              </a:rPr>
              <a:t> </a:t>
            </a:r>
          </a:p>
          <a:p>
            <a:pPr algn="ctr"/>
            <a:r>
              <a:rPr lang="en-US" sz="1600" dirty="0">
                <a:latin typeface="Arial" panose="020B0604020202020204" pitchFamily="34" charset="0"/>
              </a:rPr>
              <a:t>Periodic structure using DNA origami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B9FCFFB-61CF-FC91-258A-897A515AC5C3}"/>
              </a:ext>
            </a:extLst>
          </p:cNvPr>
          <p:cNvGrpSpPr/>
          <p:nvPr/>
        </p:nvGrpSpPr>
        <p:grpSpPr>
          <a:xfrm>
            <a:off x="3143025" y="3354709"/>
            <a:ext cx="2942563" cy="331018"/>
            <a:chOff x="3257325" y="2602234"/>
            <a:chExt cx="2942563" cy="331018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20" name="Wave 19">
              <a:extLst>
                <a:ext uri="{FF2B5EF4-FFF2-40B4-BE49-F238E27FC236}">
                  <a16:creationId xmlns:a16="http://schemas.microsoft.com/office/drawing/2014/main" id="{E21DE744-F6AB-6722-56DA-47580D9702F6}"/>
                </a:ext>
              </a:extLst>
            </p:cNvPr>
            <p:cNvSpPr/>
            <p:nvPr/>
          </p:nvSpPr>
          <p:spPr bwMode="auto">
            <a:xfrm rot="11625983">
              <a:off x="3257325" y="2602234"/>
              <a:ext cx="1545141" cy="327357"/>
            </a:xfrm>
            <a:prstGeom prst="wave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21" name="Wave 20">
              <a:extLst>
                <a:ext uri="{FF2B5EF4-FFF2-40B4-BE49-F238E27FC236}">
                  <a16:creationId xmlns:a16="http://schemas.microsoft.com/office/drawing/2014/main" id="{CE645D36-968E-EC1E-49B5-76F32286D934}"/>
                </a:ext>
              </a:extLst>
            </p:cNvPr>
            <p:cNvSpPr/>
            <p:nvPr/>
          </p:nvSpPr>
          <p:spPr bwMode="auto">
            <a:xfrm rot="9974017" flipV="1">
              <a:off x="4654747" y="2605895"/>
              <a:ext cx="1545141" cy="327357"/>
            </a:xfrm>
            <a:prstGeom prst="wave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354383AF-5931-0668-C1D1-FA05C5C6EAF9}"/>
              </a:ext>
            </a:extLst>
          </p:cNvPr>
          <p:cNvSpPr txBox="1"/>
          <p:nvPr/>
        </p:nvSpPr>
        <p:spPr>
          <a:xfrm>
            <a:off x="3343274" y="3857547"/>
            <a:ext cx="24574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Fully</a:t>
            </a:r>
          </a:p>
          <a:p>
            <a:pPr algn="ctr"/>
            <a:r>
              <a:rPr lang="en-US" sz="16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Automated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5F46934-4BBD-C413-4943-AA5E3F193B28}"/>
              </a:ext>
            </a:extLst>
          </p:cNvPr>
          <p:cNvSpPr txBox="1"/>
          <p:nvPr/>
        </p:nvSpPr>
        <p:spPr>
          <a:xfrm>
            <a:off x="3335127" y="3051097"/>
            <a:ext cx="24574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anose="020B0604020202020204" pitchFamily="34" charset="0"/>
              </a:rPr>
              <a:t>Manual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374DA19-1882-87B4-3984-C8F0D2459103}"/>
              </a:ext>
            </a:extLst>
          </p:cNvPr>
          <p:cNvSpPr txBox="1"/>
          <p:nvPr/>
        </p:nvSpPr>
        <p:spPr>
          <a:xfrm rot="19877031">
            <a:off x="5345727" y="4404528"/>
            <a:ext cx="9099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</a:rPr>
              <a:t>TALOS</a:t>
            </a:r>
            <a:r>
              <a:rPr lang="en-US" sz="1600" baseline="30000" dirty="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9726D59-0E1E-04CB-B7BF-06D770DBCD58}"/>
              </a:ext>
            </a:extLst>
          </p:cNvPr>
          <p:cNvSpPr txBox="1"/>
          <p:nvPr/>
        </p:nvSpPr>
        <p:spPr>
          <a:xfrm>
            <a:off x="5890816" y="2464810"/>
            <a:ext cx="10518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latin typeface="Arial" panose="020B0604020202020204" pitchFamily="34" charset="0"/>
              </a:rPr>
              <a:t>Optimize </a:t>
            </a:r>
          </a:p>
          <a:p>
            <a:r>
              <a:rPr lang="en-US" sz="1600" i="1" dirty="0">
                <a:latin typeface="Arial" panose="020B0604020202020204" pitchFamily="34" charset="0"/>
              </a:rPr>
              <a:t>assembly</a:t>
            </a:r>
            <a:endParaRPr lang="en-US" sz="1600" i="1" baseline="30000" dirty="0">
              <a:latin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26881BD-F9E4-6F70-914C-2B549EA125CD}"/>
              </a:ext>
            </a:extLst>
          </p:cNvPr>
          <p:cNvSpPr txBox="1"/>
          <p:nvPr/>
        </p:nvSpPr>
        <p:spPr>
          <a:xfrm>
            <a:off x="2187406" y="2341699"/>
            <a:ext cx="12404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latin typeface="Arial" panose="020B0604020202020204" pitchFamily="34" charset="0"/>
              </a:rPr>
              <a:t>Design repeating unit</a:t>
            </a:r>
            <a:endParaRPr lang="en-US" sz="1600" i="1" baseline="30000" dirty="0">
              <a:latin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CBFD82E-C735-47E3-9893-71ABE05E29E8}"/>
              </a:ext>
            </a:extLst>
          </p:cNvPr>
          <p:cNvSpPr txBox="1"/>
          <p:nvPr/>
        </p:nvSpPr>
        <p:spPr>
          <a:xfrm>
            <a:off x="1706921" y="4866501"/>
            <a:ext cx="3041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err="1">
                <a:latin typeface="Arial" panose="020B0604020202020204" pitchFamily="34" charset="0"/>
              </a:rPr>
              <a:t>oxView</a:t>
            </a:r>
            <a:r>
              <a:rPr lang="en-US" sz="600" dirty="0">
                <a:latin typeface="Arial" panose="020B0604020202020204" pitchFamily="34" charset="0"/>
              </a:rPr>
              <a:t>: Poppleton, E. et al. </a:t>
            </a:r>
            <a:r>
              <a:rPr lang="en-US" sz="600" i="1" dirty="0">
                <a:latin typeface="Arial" panose="020B0604020202020204" pitchFamily="34" charset="0"/>
              </a:rPr>
              <a:t>Nucleic Acids Research</a:t>
            </a:r>
            <a:r>
              <a:rPr lang="en-US" sz="600" dirty="0">
                <a:latin typeface="Arial" panose="020B0604020202020204" pitchFamily="34" charset="0"/>
              </a:rPr>
              <a:t> 48, no. 12 (2020): e72.</a:t>
            </a:r>
          </a:p>
          <a:p>
            <a:r>
              <a:rPr lang="en-US" sz="600" dirty="0" err="1">
                <a:latin typeface="Arial" panose="020B0604020202020204" pitchFamily="34" charset="0"/>
              </a:rPr>
              <a:t>caDNAno</a:t>
            </a:r>
            <a:r>
              <a:rPr lang="en-US" sz="600" dirty="0">
                <a:latin typeface="Arial" panose="020B0604020202020204" pitchFamily="34" charset="0"/>
              </a:rPr>
              <a:t>:  Douglas, S. M. et al. </a:t>
            </a:r>
            <a:r>
              <a:rPr lang="en-US" sz="600" i="1" dirty="0">
                <a:latin typeface="Arial" panose="020B0604020202020204" pitchFamily="34" charset="0"/>
              </a:rPr>
              <a:t>Nucleic Acids Research</a:t>
            </a:r>
            <a:r>
              <a:rPr lang="en-US" sz="600" dirty="0">
                <a:latin typeface="Arial" panose="020B0604020202020204" pitchFamily="34" charset="0"/>
              </a:rPr>
              <a:t> 37, no. 15 (2009): 5001–6.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28EAC7D8-17B9-6FA5-B273-C5E8204734A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0545679">
            <a:off x="5166869" y="3750972"/>
            <a:ext cx="779452" cy="777294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B402CF07-21C7-03C2-7AE8-4FE276D5A72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735" b="92330" l="10000" r="90000">
                        <a14:foregroundMark x1="10000" y1="54572" x2="15152" y2="40118"/>
                        <a14:foregroundMark x1="15152" y1="40118" x2="42727" y2="11799"/>
                        <a14:foregroundMark x1="42727" y1="11799" x2="60606" y2="17109"/>
                        <a14:foregroundMark x1="60606" y1="17109" x2="85152" y2="42478"/>
                        <a14:foregroundMark x1="85152" y1="42478" x2="80606" y2="62242"/>
                        <a14:foregroundMark x1="80606" y1="62242" x2="46061" y2="923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44087">
            <a:off x="3220038" y="3707417"/>
            <a:ext cx="841455" cy="864405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5DCD3B44-317E-8842-0A59-56D4C83C8651}"/>
              </a:ext>
            </a:extLst>
          </p:cNvPr>
          <p:cNvSpPr txBox="1"/>
          <p:nvPr/>
        </p:nvSpPr>
        <p:spPr>
          <a:xfrm rot="1722969" flipH="1">
            <a:off x="3084683" y="4404528"/>
            <a:ext cx="6864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</a:rPr>
              <a:t>Mesh</a:t>
            </a:r>
            <a:endParaRPr lang="en-US" sz="1600" baseline="30000" dirty="0">
              <a:latin typeface="Arial" panose="020B0604020202020204" pitchFamily="34" charset="0"/>
            </a:endParaRPr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E43DEE22-D4EB-1EC1-8FAC-60BF37E12964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193649">
            <a:off x="3274392" y="1832384"/>
            <a:ext cx="677028" cy="635638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12A96AD4-7A5A-ACE7-9E94-E8F51B49FDDD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2618" y="1568710"/>
            <a:ext cx="731121" cy="609600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463A5E7C-0574-5CD3-0BE2-055E9AED8C67}"/>
              </a:ext>
            </a:extLst>
          </p:cNvPr>
          <p:cNvSpPr txBox="1"/>
          <p:nvPr/>
        </p:nvSpPr>
        <p:spPr>
          <a:xfrm rot="19070653" flipH="1">
            <a:off x="2790942" y="1603249"/>
            <a:ext cx="9215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</a:rPr>
              <a:t>Scaffold</a:t>
            </a:r>
            <a:endParaRPr lang="en-US" sz="1600" baseline="30000" dirty="0">
              <a:latin typeface="Arial" panose="020B060402020202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C170364-D09A-703C-9CDA-E5FD5B81CD19}"/>
              </a:ext>
            </a:extLst>
          </p:cNvPr>
          <p:cNvSpPr txBox="1"/>
          <p:nvPr/>
        </p:nvSpPr>
        <p:spPr>
          <a:xfrm flipH="1">
            <a:off x="4210046" y="1234793"/>
            <a:ext cx="7649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</a:rPr>
              <a:t>Staple</a:t>
            </a:r>
            <a:endParaRPr lang="en-US" sz="1600" baseline="30000" dirty="0">
              <a:latin typeface="Arial" panose="020B0604020202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3599B151-6E40-2B78-EB5C-BF73C7D84319}"/>
              </a:ext>
            </a:extLst>
          </p:cNvPr>
          <p:cNvSpPr txBox="1"/>
          <p:nvPr/>
        </p:nvSpPr>
        <p:spPr>
          <a:xfrm rot="2529347">
            <a:off x="5391985" y="1615137"/>
            <a:ext cx="9941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</a:rPr>
              <a:t>Optimize</a:t>
            </a:r>
            <a:endParaRPr lang="en-US" sz="1600" baseline="30000" dirty="0">
              <a:latin typeface="Arial" panose="020B0604020202020204" pitchFamily="34" charset="0"/>
            </a:endParaRPr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39D69F53-6433-A07B-56E9-F5006601EC0D}"/>
              </a:ext>
            </a:extLst>
          </p:cNvPr>
          <p:cNvSpPr/>
          <p:nvPr/>
        </p:nvSpPr>
        <p:spPr bwMode="auto">
          <a:xfrm flipV="1">
            <a:off x="3202518" y="3333877"/>
            <a:ext cx="2593114" cy="404573"/>
          </a:xfrm>
          <a:custGeom>
            <a:avLst/>
            <a:gdLst>
              <a:gd name="csX0" fmla="*/ 0 w 2781300"/>
              <a:gd name="csY0" fmla="*/ 400129 h 404573"/>
              <a:gd name="csX1" fmla="*/ 323850 w 2781300"/>
              <a:gd name="csY1" fmla="*/ 347741 h 404573"/>
              <a:gd name="csX2" fmla="*/ 1457325 w 2781300"/>
              <a:gd name="csY2" fmla="*/ 79 h 404573"/>
              <a:gd name="csX3" fmla="*/ 2781300 w 2781300"/>
              <a:gd name="csY3" fmla="*/ 381079 h 4045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781300" h="404573">
                <a:moveTo>
                  <a:pt x="0" y="400129"/>
                </a:moveTo>
                <a:cubicBezTo>
                  <a:pt x="40481" y="407272"/>
                  <a:pt x="80963" y="414416"/>
                  <a:pt x="323850" y="347741"/>
                </a:cubicBezTo>
                <a:cubicBezTo>
                  <a:pt x="566737" y="281066"/>
                  <a:pt x="1047750" y="-5477"/>
                  <a:pt x="1457325" y="79"/>
                </a:cubicBezTo>
                <a:cubicBezTo>
                  <a:pt x="1866900" y="5635"/>
                  <a:pt x="2781300" y="381079"/>
                  <a:pt x="2781300" y="381079"/>
                </a:cubicBezTo>
              </a:path>
            </a:pathLst>
          </a:cu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DFF4B2F-62F9-54E6-3A71-F12EC7B732EA}"/>
              </a:ext>
            </a:extLst>
          </p:cNvPr>
          <p:cNvGrpSpPr/>
          <p:nvPr/>
        </p:nvGrpSpPr>
        <p:grpSpPr>
          <a:xfrm flipV="1">
            <a:off x="3129561" y="2886057"/>
            <a:ext cx="2942563" cy="331018"/>
            <a:chOff x="3257325" y="2602234"/>
            <a:chExt cx="2942563" cy="33101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24" name="Wave 23">
              <a:extLst>
                <a:ext uri="{FF2B5EF4-FFF2-40B4-BE49-F238E27FC236}">
                  <a16:creationId xmlns:a16="http://schemas.microsoft.com/office/drawing/2014/main" id="{ADE7DDE0-ABF0-116E-0027-5A153802743E}"/>
                </a:ext>
              </a:extLst>
            </p:cNvPr>
            <p:cNvSpPr/>
            <p:nvPr/>
          </p:nvSpPr>
          <p:spPr bwMode="auto">
            <a:xfrm rot="11625983">
              <a:off x="3257325" y="2602234"/>
              <a:ext cx="1545141" cy="327357"/>
            </a:xfrm>
            <a:prstGeom prst="wave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25" name="Wave 24">
              <a:extLst>
                <a:ext uri="{FF2B5EF4-FFF2-40B4-BE49-F238E27FC236}">
                  <a16:creationId xmlns:a16="http://schemas.microsoft.com/office/drawing/2014/main" id="{8D110347-647A-1399-0CEF-4783542E357F}"/>
                </a:ext>
              </a:extLst>
            </p:cNvPr>
            <p:cNvSpPr/>
            <p:nvPr/>
          </p:nvSpPr>
          <p:spPr bwMode="auto">
            <a:xfrm rot="9974017" flipV="1">
              <a:off x="4654747" y="2605895"/>
              <a:ext cx="1545141" cy="327357"/>
            </a:xfrm>
            <a:prstGeom prst="wave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</p:grp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F7E79CCD-9C42-FDA7-8A0E-5BFC6E827D61}"/>
              </a:ext>
            </a:extLst>
          </p:cNvPr>
          <p:cNvSpPr/>
          <p:nvPr/>
        </p:nvSpPr>
        <p:spPr bwMode="auto">
          <a:xfrm>
            <a:off x="3233747" y="2862184"/>
            <a:ext cx="2611161" cy="404573"/>
          </a:xfrm>
          <a:custGeom>
            <a:avLst/>
            <a:gdLst>
              <a:gd name="csX0" fmla="*/ 0 w 2781300"/>
              <a:gd name="csY0" fmla="*/ 400129 h 404573"/>
              <a:gd name="csX1" fmla="*/ 323850 w 2781300"/>
              <a:gd name="csY1" fmla="*/ 347741 h 404573"/>
              <a:gd name="csX2" fmla="*/ 1457325 w 2781300"/>
              <a:gd name="csY2" fmla="*/ 79 h 404573"/>
              <a:gd name="csX3" fmla="*/ 2781300 w 2781300"/>
              <a:gd name="csY3" fmla="*/ 381079 h 4045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781300" h="404573">
                <a:moveTo>
                  <a:pt x="0" y="400129"/>
                </a:moveTo>
                <a:cubicBezTo>
                  <a:pt x="40481" y="407272"/>
                  <a:pt x="80963" y="414416"/>
                  <a:pt x="323850" y="347741"/>
                </a:cubicBezTo>
                <a:cubicBezTo>
                  <a:pt x="566737" y="281066"/>
                  <a:pt x="1047750" y="-5477"/>
                  <a:pt x="1457325" y="79"/>
                </a:cubicBezTo>
                <a:cubicBezTo>
                  <a:pt x="1866900" y="5635"/>
                  <a:pt x="2781300" y="381079"/>
                  <a:pt x="2781300" y="381079"/>
                </a:cubicBezTo>
              </a:path>
            </a:pathLst>
          </a:custGeom>
          <a:noFill/>
          <a:ln w="28575" cap="flat" cmpd="sng" algn="ctr">
            <a:solidFill>
              <a:schemeClr val="accent5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  <p:pic>
        <p:nvPicPr>
          <p:cNvPr id="71" name="Picture 70">
            <a:extLst>
              <a:ext uri="{FF2B5EF4-FFF2-40B4-BE49-F238E27FC236}">
                <a16:creationId xmlns:a16="http://schemas.microsoft.com/office/drawing/2014/main" id="{A4D73D0F-4982-FE89-EAFB-A6CE52A86582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585287">
            <a:off x="5123893" y="1796163"/>
            <a:ext cx="820344" cy="629872"/>
          </a:xfrm>
          <a:prstGeom prst="rect">
            <a:avLst/>
          </a:prstGeom>
        </p:spPr>
      </p:pic>
      <p:cxnSp>
        <p:nvCxnSpPr>
          <p:cNvPr id="73" name="Connector: Curved 72">
            <a:extLst>
              <a:ext uri="{FF2B5EF4-FFF2-40B4-BE49-F238E27FC236}">
                <a16:creationId xmlns:a16="http://schemas.microsoft.com/office/drawing/2014/main" id="{C562D2A7-B3CF-7411-D901-857CE65B37BC}"/>
              </a:ext>
            </a:extLst>
          </p:cNvPr>
          <p:cNvCxnSpPr>
            <a:stCxn id="66" idx="0"/>
            <a:endCxn id="63" idx="0"/>
          </p:cNvCxnSpPr>
          <p:nvPr/>
        </p:nvCxnSpPr>
        <p:spPr bwMode="auto">
          <a:xfrm rot="16200000" flipV="1">
            <a:off x="4564449" y="220687"/>
            <a:ext cx="11888" cy="2864588"/>
          </a:xfrm>
          <a:prstGeom prst="curvedConnector3">
            <a:avLst>
              <a:gd name="adj1" fmla="val 2391285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5BBA43DD-354D-D836-3134-F51F5625FEE6}"/>
              </a:ext>
            </a:extLst>
          </p:cNvPr>
          <p:cNvSpPr txBox="1"/>
          <p:nvPr/>
        </p:nvSpPr>
        <p:spPr>
          <a:xfrm>
            <a:off x="2526439" y="1194103"/>
            <a:ext cx="7681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</a:rPr>
              <a:t>Iterate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4C6E979A-54FA-0E21-AE9A-40B1DE19C747}"/>
              </a:ext>
            </a:extLst>
          </p:cNvPr>
          <p:cNvSpPr txBox="1"/>
          <p:nvPr/>
        </p:nvSpPr>
        <p:spPr>
          <a:xfrm>
            <a:off x="0" y="4878305"/>
            <a:ext cx="201850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panose="020B0604020202020204" pitchFamily="34" charset="0"/>
              </a:rPr>
              <a:t>1. Jun, H. et al. </a:t>
            </a:r>
            <a:r>
              <a:rPr lang="en-US" sz="600" i="1" dirty="0">
                <a:latin typeface="Arial" panose="020B0604020202020204" pitchFamily="34" charset="0"/>
              </a:rPr>
              <a:t>ACS Nano</a:t>
            </a:r>
            <a:r>
              <a:rPr lang="en-US" sz="600" dirty="0">
                <a:latin typeface="Arial" panose="020B0604020202020204" pitchFamily="34" charset="0"/>
              </a:rPr>
              <a:t> 13, no. 2 (2019): 2083–93.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7BF0F6B-740C-9A67-B846-3340AB4EE148}"/>
              </a:ext>
            </a:extLst>
          </p:cNvPr>
          <p:cNvGrpSpPr/>
          <p:nvPr/>
        </p:nvGrpSpPr>
        <p:grpSpPr>
          <a:xfrm>
            <a:off x="7003478" y="3399143"/>
            <a:ext cx="1973617" cy="1256073"/>
            <a:chOff x="7009957" y="3488951"/>
            <a:chExt cx="1973617" cy="1256073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748B752-4815-C33E-B91B-2FFD9C13E2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20075" y="3488951"/>
              <a:ext cx="1578655" cy="1100577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9A92931-24EE-0BC2-2BCB-61476D0B9F73}"/>
                </a:ext>
              </a:extLst>
            </p:cNvPr>
            <p:cNvSpPr txBox="1"/>
            <p:nvPr/>
          </p:nvSpPr>
          <p:spPr>
            <a:xfrm>
              <a:off x="7009957" y="4560358"/>
              <a:ext cx="1973617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rial" panose="020B0604020202020204" pitchFamily="34" charset="0"/>
                </a:rPr>
                <a:t>Liu, H. et al. S</a:t>
              </a:r>
              <a:r>
                <a:rPr lang="en-US" sz="600" i="1" dirty="0">
                  <a:latin typeface="Arial" panose="020B0604020202020204" pitchFamily="34" charset="0"/>
                </a:rPr>
                <a:t>cience</a:t>
              </a:r>
              <a:r>
                <a:rPr lang="en-US" sz="600" dirty="0">
                  <a:latin typeface="Arial" panose="020B0604020202020204" pitchFamily="34" charset="0"/>
                </a:rPr>
                <a:t> 384, no. 6697 (2024): 776–81. </a:t>
              </a:r>
            </a:p>
          </p:txBody>
        </p:sp>
      </p:grpSp>
      <p:sp>
        <p:nvSpPr>
          <p:cNvPr id="27" name="Cloud 26">
            <a:extLst>
              <a:ext uri="{FF2B5EF4-FFF2-40B4-BE49-F238E27FC236}">
                <a16:creationId xmlns:a16="http://schemas.microsoft.com/office/drawing/2014/main" id="{D7F78C99-1B2C-7B90-F40F-6651431E4B45}"/>
              </a:ext>
            </a:extLst>
          </p:cNvPr>
          <p:cNvSpPr/>
          <p:nvPr/>
        </p:nvSpPr>
        <p:spPr bwMode="auto">
          <a:xfrm>
            <a:off x="326526" y="1568710"/>
            <a:ext cx="1678260" cy="1052586"/>
          </a:xfrm>
          <a:prstGeom prst="cloud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91E753B-AAE5-5C5F-CD79-509F918142A1}"/>
              </a:ext>
            </a:extLst>
          </p:cNvPr>
          <p:cNvSpPr txBox="1"/>
          <p:nvPr/>
        </p:nvSpPr>
        <p:spPr>
          <a:xfrm>
            <a:off x="455363" y="1833393"/>
            <a:ext cx="14205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</a:rPr>
              <a:t>Let’s design a material for …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F7D172A-F1FA-EAC2-A0C4-6F8D7D9F9B6A}"/>
              </a:ext>
            </a:extLst>
          </p:cNvPr>
          <p:cNvGrpSpPr/>
          <p:nvPr/>
        </p:nvGrpSpPr>
        <p:grpSpPr>
          <a:xfrm>
            <a:off x="2350445" y="3100150"/>
            <a:ext cx="4487096" cy="365760"/>
            <a:chOff x="2350445" y="3100150"/>
            <a:chExt cx="4487096" cy="365760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D27501F0-8ACB-9D32-6C0D-EA6FC35157B0}"/>
                </a:ext>
              </a:extLst>
            </p:cNvPr>
            <p:cNvSpPr/>
            <p:nvPr/>
          </p:nvSpPr>
          <p:spPr bwMode="auto">
            <a:xfrm>
              <a:off x="2350445" y="3100150"/>
              <a:ext cx="914400" cy="365760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B17750A1-A24F-4E81-A2BB-1EC76F2A1D56}"/>
                </a:ext>
              </a:extLst>
            </p:cNvPr>
            <p:cNvSpPr/>
            <p:nvPr/>
          </p:nvSpPr>
          <p:spPr bwMode="auto">
            <a:xfrm>
              <a:off x="5923141" y="3100150"/>
              <a:ext cx="914400" cy="365760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4914B1B-E777-DEEA-22E9-B3054C25D6EC}"/>
                </a:ext>
              </a:extLst>
            </p:cNvPr>
            <p:cNvSpPr txBox="1"/>
            <p:nvPr/>
          </p:nvSpPr>
          <p:spPr>
            <a:xfrm>
              <a:off x="2407712" y="3108856"/>
              <a:ext cx="80022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latin typeface="Arial" panose="020B0604020202020204" pitchFamily="34" charset="0"/>
                </a:rPr>
                <a:t>Step 1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60626E8-0969-E1D4-1E2D-F5CF27526C37}"/>
                </a:ext>
              </a:extLst>
            </p:cNvPr>
            <p:cNvSpPr txBox="1"/>
            <p:nvPr/>
          </p:nvSpPr>
          <p:spPr>
            <a:xfrm>
              <a:off x="5974551" y="3113753"/>
              <a:ext cx="80022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latin typeface="Arial" panose="020B0604020202020204" pitchFamily="34" charset="0"/>
                </a:rPr>
                <a:t>Step 2</a:t>
              </a:r>
            </a:p>
          </p:txBody>
        </p:sp>
      </p:grpSp>
      <p:pic>
        <p:nvPicPr>
          <p:cNvPr id="33" name="Picture 32" descr="A close-up of a ball&#10;&#10;AI-generated content may be incorrect.">
            <a:extLst>
              <a:ext uri="{FF2B5EF4-FFF2-40B4-BE49-F238E27FC236}">
                <a16:creationId xmlns:a16="http://schemas.microsoft.com/office/drawing/2014/main" id="{28771A1F-9C7A-62EE-34EA-3A7BB8A602C4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2210" y="902589"/>
            <a:ext cx="1337860" cy="1359352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7179D126-AFD5-B07A-CFB6-296DA3BFE917}"/>
              </a:ext>
            </a:extLst>
          </p:cNvPr>
          <p:cNvSpPr txBox="1"/>
          <p:nvPr/>
        </p:nvSpPr>
        <p:spPr>
          <a:xfrm>
            <a:off x="7018584" y="2253296"/>
            <a:ext cx="214834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err="1">
                <a:latin typeface="Arial" panose="020B0604020202020204" pitchFamily="34" charset="0"/>
              </a:rPr>
              <a:t>Posnjak</a:t>
            </a:r>
            <a:r>
              <a:rPr lang="en-US" sz="600" dirty="0">
                <a:latin typeface="Arial" panose="020B0604020202020204" pitchFamily="34" charset="0"/>
              </a:rPr>
              <a:t>, G. et al. S</a:t>
            </a:r>
            <a:r>
              <a:rPr lang="en-US" sz="600" i="1" dirty="0">
                <a:latin typeface="Arial" panose="020B0604020202020204" pitchFamily="34" charset="0"/>
              </a:rPr>
              <a:t>cience</a:t>
            </a:r>
            <a:r>
              <a:rPr lang="en-US" sz="600" dirty="0">
                <a:latin typeface="Arial" panose="020B0604020202020204" pitchFamily="34" charset="0"/>
              </a:rPr>
              <a:t> 384, no. 6697 (2024): 781–85. </a:t>
            </a:r>
          </a:p>
        </p:txBody>
      </p:sp>
    </p:spTree>
    <p:extLst>
      <p:ext uri="{BB962C8B-B14F-4D97-AF65-F5344CB8AC3E}">
        <p14:creationId xmlns:p14="http://schemas.microsoft.com/office/powerpoint/2010/main" val="2957088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77" grpId="0" animBg="1"/>
      <p:bldP spid="78" grpId="0" animBg="1"/>
      <p:bldP spid="28" grpId="0"/>
      <p:bldP spid="29" grpId="0"/>
      <p:bldP spid="30" grpId="0"/>
      <p:bldP spid="31" grpId="0"/>
      <p:bldP spid="32" grpId="0"/>
      <p:bldP spid="52" grpId="0"/>
      <p:bldP spid="63" grpId="0"/>
      <p:bldP spid="64" grpId="0"/>
      <p:bldP spid="66" grpId="0"/>
      <p:bldP spid="69" grpId="0" animBg="1"/>
      <p:bldP spid="67" grpId="0" animBg="1"/>
      <p:bldP spid="7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A089B-7901-B57E-9EFA-20BD3FDA9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369F4-14C4-218E-663D-5C88B6104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>
                <a:solidFill>
                  <a:schemeClr val="accent1"/>
                </a:solidFill>
              </a:rPr>
              <a:t>However</a:t>
            </a:r>
            <a:r>
              <a:rPr lang="en-US" dirty="0"/>
              <a:t>, not all geometries can be represented in current fully automated tools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BF668B7-0ED7-4BD9-F56B-3B01AFA557E9}"/>
              </a:ext>
            </a:extLst>
          </p:cNvPr>
          <p:cNvGrpSpPr/>
          <p:nvPr/>
        </p:nvGrpSpPr>
        <p:grpSpPr>
          <a:xfrm>
            <a:off x="457200" y="110044"/>
            <a:ext cx="4692854" cy="193559"/>
            <a:chOff x="740865" y="163384"/>
            <a:chExt cx="4692854" cy="19355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55E5F4A-DE58-34F3-1A22-921B9B4767BF}"/>
                </a:ext>
              </a:extLst>
            </p:cNvPr>
            <p:cNvSpPr/>
            <p:nvPr/>
          </p:nvSpPr>
          <p:spPr bwMode="auto">
            <a:xfrm>
              <a:off x="740865" y="163384"/>
              <a:ext cx="102758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chemeClr val="accent1"/>
                  </a:solidFill>
                  <a:effectLst>
                    <a:glow>
                      <a:schemeClr val="accent1">
                        <a:lumMod val="75000"/>
                        <a:alpha val="40000"/>
                      </a:schemeClr>
                    </a:glow>
                  </a:effectLst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Introduction</a:t>
              </a:r>
              <a:endParaRPr kumimoji="0" lang="en-US" sz="11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>
                  <a:glow>
                    <a:schemeClr val="accent1">
                      <a:lumMod val="75000"/>
                      <a:alpha val="40000"/>
                    </a:schemeClr>
                  </a:glow>
                </a:effectLst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13EF546-C764-10AC-861C-41CFB23B32DE}"/>
                </a:ext>
              </a:extLst>
            </p:cNvPr>
            <p:cNvSpPr/>
            <p:nvPr/>
          </p:nvSpPr>
          <p:spPr bwMode="auto">
            <a:xfrm>
              <a:off x="1720823" y="163384"/>
              <a:ext cx="102758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>
                  <a:solidFill>
                    <a:schemeClr val="accent6"/>
                  </a:solidFill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Methodology</a:t>
              </a: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418AC6B-E33D-71CD-5767-3CD40EC08F55}"/>
                </a:ext>
              </a:extLst>
            </p:cNvPr>
            <p:cNvSpPr/>
            <p:nvPr/>
          </p:nvSpPr>
          <p:spPr bwMode="auto">
            <a:xfrm>
              <a:off x="2751871" y="163384"/>
              <a:ext cx="102412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accent6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Results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D54590B-354C-802E-0913-AD5C2B1087B3}"/>
                </a:ext>
              </a:extLst>
            </p:cNvPr>
            <p:cNvSpPr/>
            <p:nvPr/>
          </p:nvSpPr>
          <p:spPr bwMode="auto">
            <a:xfrm>
              <a:off x="3456902" y="163384"/>
              <a:ext cx="102412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accent6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Conclusions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EA5AC6E-8832-4DE1-1391-9E3C82ECB006}"/>
                </a:ext>
              </a:extLst>
            </p:cNvPr>
            <p:cNvSpPr/>
            <p:nvPr/>
          </p:nvSpPr>
          <p:spPr bwMode="auto">
            <a:xfrm>
              <a:off x="4409591" y="163384"/>
              <a:ext cx="102412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accent6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Q&amp;A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175EA0F-519C-11FB-BB5B-8874572B2422}"/>
              </a:ext>
            </a:extLst>
          </p:cNvPr>
          <p:cNvGrpSpPr/>
          <p:nvPr/>
        </p:nvGrpSpPr>
        <p:grpSpPr>
          <a:xfrm>
            <a:off x="283009" y="2750977"/>
            <a:ext cx="1828800" cy="914400"/>
            <a:chOff x="457200" y="1881581"/>
            <a:chExt cx="1828800" cy="914400"/>
          </a:xfrm>
        </p:grpSpPr>
        <p:pic>
          <p:nvPicPr>
            <p:cNvPr id="11" name="Graphic 10" descr="Scientist male outline">
              <a:extLst>
                <a:ext uri="{FF2B5EF4-FFF2-40B4-BE49-F238E27FC236}">
                  <a16:creationId xmlns:a16="http://schemas.microsoft.com/office/drawing/2014/main" id="{4BA589DE-50A9-B1C8-FC12-5A41B7CAB75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57200" y="1881581"/>
              <a:ext cx="914400" cy="914400"/>
            </a:xfrm>
            <a:prstGeom prst="rect">
              <a:avLst/>
            </a:prstGeom>
          </p:spPr>
        </p:pic>
        <p:pic>
          <p:nvPicPr>
            <p:cNvPr id="13" name="Graphic 12" descr="Scientist female with solid fill">
              <a:extLst>
                <a:ext uri="{FF2B5EF4-FFF2-40B4-BE49-F238E27FC236}">
                  <a16:creationId xmlns:a16="http://schemas.microsoft.com/office/drawing/2014/main" id="{C8A228DA-34BF-73F5-00B2-C49F91D067C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371600" y="1881581"/>
              <a:ext cx="914400" cy="914400"/>
            </a:xfrm>
            <a:prstGeom prst="rect">
              <a:avLst/>
            </a:prstGeom>
          </p:spPr>
        </p:pic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D447B01F-0662-7C1E-3A8B-683A61A10769}"/>
              </a:ext>
            </a:extLst>
          </p:cNvPr>
          <p:cNvSpPr txBox="1"/>
          <p:nvPr/>
        </p:nvSpPr>
        <p:spPr>
          <a:xfrm>
            <a:off x="5890816" y="2464810"/>
            <a:ext cx="10518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latin typeface="Arial" panose="020B0604020202020204" pitchFamily="34" charset="0"/>
              </a:rPr>
              <a:t>Optimize </a:t>
            </a:r>
          </a:p>
          <a:p>
            <a:r>
              <a:rPr lang="en-US" sz="1600" i="1" dirty="0">
                <a:latin typeface="Arial" panose="020B0604020202020204" pitchFamily="34" charset="0"/>
              </a:rPr>
              <a:t>assembly</a:t>
            </a:r>
            <a:endParaRPr lang="en-US" sz="1600" i="1" baseline="30000" dirty="0">
              <a:latin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537B622-34A4-F3E9-C373-BAEDC0B68E8B}"/>
              </a:ext>
            </a:extLst>
          </p:cNvPr>
          <p:cNvSpPr txBox="1"/>
          <p:nvPr/>
        </p:nvSpPr>
        <p:spPr>
          <a:xfrm>
            <a:off x="2187406" y="2341699"/>
            <a:ext cx="12404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latin typeface="Arial" panose="020B0604020202020204" pitchFamily="34" charset="0"/>
              </a:rPr>
              <a:t>Design repeating unit</a:t>
            </a:r>
            <a:endParaRPr lang="en-US" sz="1600" i="1" baseline="30000" dirty="0">
              <a:latin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5DF59E2-A6EE-2A26-B279-A77EDCE2496D}"/>
              </a:ext>
            </a:extLst>
          </p:cNvPr>
          <p:cNvSpPr txBox="1"/>
          <p:nvPr/>
        </p:nvSpPr>
        <p:spPr>
          <a:xfrm>
            <a:off x="1706921" y="4866501"/>
            <a:ext cx="3041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err="1">
                <a:latin typeface="Arial" panose="020B0604020202020204" pitchFamily="34" charset="0"/>
              </a:rPr>
              <a:t>oxView</a:t>
            </a:r>
            <a:r>
              <a:rPr lang="en-US" sz="600" dirty="0">
                <a:latin typeface="Arial" panose="020B0604020202020204" pitchFamily="34" charset="0"/>
              </a:rPr>
              <a:t>: Poppleton, E. et al. </a:t>
            </a:r>
            <a:r>
              <a:rPr lang="en-US" sz="600" i="1" dirty="0">
                <a:latin typeface="Arial" panose="020B0604020202020204" pitchFamily="34" charset="0"/>
              </a:rPr>
              <a:t>Nucleic Acids Research</a:t>
            </a:r>
            <a:r>
              <a:rPr lang="en-US" sz="600" dirty="0">
                <a:latin typeface="Arial" panose="020B0604020202020204" pitchFamily="34" charset="0"/>
              </a:rPr>
              <a:t> 48, no. 12 (2020): e72.</a:t>
            </a:r>
          </a:p>
          <a:p>
            <a:r>
              <a:rPr lang="en-US" sz="600" dirty="0" err="1">
                <a:latin typeface="Arial" panose="020B0604020202020204" pitchFamily="34" charset="0"/>
              </a:rPr>
              <a:t>caDNAno</a:t>
            </a:r>
            <a:r>
              <a:rPr lang="en-US" sz="600" dirty="0">
                <a:latin typeface="Arial" panose="020B0604020202020204" pitchFamily="34" charset="0"/>
              </a:rPr>
              <a:t>:  Douglas, S. M. et al. </a:t>
            </a:r>
            <a:r>
              <a:rPr lang="en-US" sz="600" i="1" dirty="0">
                <a:latin typeface="Arial" panose="020B0604020202020204" pitchFamily="34" charset="0"/>
              </a:rPr>
              <a:t>Nucleic Acids Research</a:t>
            </a:r>
            <a:r>
              <a:rPr lang="en-US" sz="600" dirty="0">
                <a:latin typeface="Arial" panose="020B0604020202020204" pitchFamily="34" charset="0"/>
              </a:rPr>
              <a:t> 37, no. 15 (2009): 5001–6.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0DD1E01-5A5A-847E-2B4B-D0DDECCE97B0}"/>
              </a:ext>
            </a:extLst>
          </p:cNvPr>
          <p:cNvGrpSpPr/>
          <p:nvPr/>
        </p:nvGrpSpPr>
        <p:grpSpPr>
          <a:xfrm>
            <a:off x="3084683" y="3333877"/>
            <a:ext cx="3171037" cy="1409205"/>
            <a:chOff x="3084683" y="3333877"/>
            <a:chExt cx="3171037" cy="1409205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4444888E-0079-E304-EC2A-7DE7891B9428}"/>
                </a:ext>
              </a:extLst>
            </p:cNvPr>
            <p:cNvGrpSpPr/>
            <p:nvPr/>
          </p:nvGrpSpPr>
          <p:grpSpPr>
            <a:xfrm>
              <a:off x="3143025" y="3354709"/>
              <a:ext cx="2942563" cy="331018"/>
              <a:chOff x="3257325" y="2602234"/>
              <a:chExt cx="2942563" cy="331018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20" name="Wave 19">
                <a:extLst>
                  <a:ext uri="{FF2B5EF4-FFF2-40B4-BE49-F238E27FC236}">
                    <a16:creationId xmlns:a16="http://schemas.microsoft.com/office/drawing/2014/main" id="{7B7927CD-3906-9965-B48B-3D08B0E385F0}"/>
                  </a:ext>
                </a:extLst>
              </p:cNvPr>
              <p:cNvSpPr/>
              <p:nvPr/>
            </p:nvSpPr>
            <p:spPr bwMode="auto">
              <a:xfrm rot="11625983">
                <a:off x="3257325" y="2602234"/>
                <a:ext cx="1545141" cy="327357"/>
              </a:xfrm>
              <a:prstGeom prst="wav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21" name="Wave 20">
                <a:extLst>
                  <a:ext uri="{FF2B5EF4-FFF2-40B4-BE49-F238E27FC236}">
                    <a16:creationId xmlns:a16="http://schemas.microsoft.com/office/drawing/2014/main" id="{69BC4768-A8DE-8948-C3E2-B015EEA7A2F9}"/>
                  </a:ext>
                </a:extLst>
              </p:cNvPr>
              <p:cNvSpPr/>
              <p:nvPr/>
            </p:nvSpPr>
            <p:spPr bwMode="auto">
              <a:xfrm rot="9974017" flipV="1">
                <a:off x="4654747" y="2605895"/>
                <a:ext cx="1545141" cy="327357"/>
              </a:xfrm>
              <a:prstGeom prst="wav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3A07D5E-8E38-81F6-BD8A-8230D723235A}"/>
                </a:ext>
              </a:extLst>
            </p:cNvPr>
            <p:cNvSpPr txBox="1"/>
            <p:nvPr/>
          </p:nvSpPr>
          <p:spPr>
            <a:xfrm>
              <a:off x="3343274" y="3857547"/>
              <a:ext cx="245745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</a:rPr>
                <a:t>Fully</a:t>
              </a:r>
            </a:p>
            <a:p>
              <a:pPr algn="ctr"/>
              <a:r>
                <a:rPr lang="en-US" sz="1600" b="1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</a:rPr>
                <a:t>Automated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DEC3E7B-2344-49B8-5A53-45DFE9811931}"/>
                </a:ext>
              </a:extLst>
            </p:cNvPr>
            <p:cNvSpPr txBox="1"/>
            <p:nvPr/>
          </p:nvSpPr>
          <p:spPr>
            <a:xfrm rot="19877031">
              <a:off x="5345727" y="4404528"/>
              <a:ext cx="90999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</a:rPr>
                <a:t>TALOS</a:t>
              </a:r>
              <a:r>
                <a:rPr lang="en-US" sz="1600" baseline="30000" dirty="0">
                  <a:latin typeface="Arial" panose="020B0604020202020204" pitchFamily="34" charset="0"/>
                </a:rPr>
                <a:t>1</a:t>
              </a:r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EE20E8BB-5189-C541-2653-28A288A0050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 rot="20545679">
              <a:off x="5166869" y="3750972"/>
              <a:ext cx="779452" cy="777294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F047CBD3-9E80-E9C3-6A94-57B4ECC0A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735" b="92330" l="10000" r="90000">
                          <a14:foregroundMark x1="10000" y1="54572" x2="15152" y2="40118"/>
                          <a14:foregroundMark x1="15152" y1="40118" x2="42727" y2="11799"/>
                          <a14:foregroundMark x1="42727" y1="11799" x2="60606" y2="17109"/>
                          <a14:foregroundMark x1="60606" y1="17109" x2="85152" y2="42478"/>
                          <a14:foregroundMark x1="85152" y1="42478" x2="80606" y2="62242"/>
                          <a14:foregroundMark x1="80606" y1="62242" x2="46061" y2="9233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344087">
              <a:off x="3220038" y="3707417"/>
              <a:ext cx="841455" cy="864405"/>
            </a:xfrm>
            <a:prstGeom prst="rect">
              <a:avLst/>
            </a:prstGeom>
          </p:spPr>
        </p:pic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182E68C-6780-F84B-3B4E-B0CD6D801266}"/>
                </a:ext>
              </a:extLst>
            </p:cNvPr>
            <p:cNvSpPr txBox="1"/>
            <p:nvPr/>
          </p:nvSpPr>
          <p:spPr>
            <a:xfrm rot="1722969" flipH="1">
              <a:off x="3084683" y="4404528"/>
              <a:ext cx="68640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</a:rPr>
                <a:t>Mesh</a:t>
              </a:r>
              <a:endParaRPr lang="en-US" sz="1600" baseline="30000" dirty="0">
                <a:latin typeface="Arial" panose="020B0604020202020204" pitchFamily="34" charset="0"/>
              </a:endParaRP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2DA16D06-66AA-3255-A289-CF37ACAB571B}"/>
                </a:ext>
              </a:extLst>
            </p:cNvPr>
            <p:cNvSpPr/>
            <p:nvPr/>
          </p:nvSpPr>
          <p:spPr bwMode="auto">
            <a:xfrm flipV="1">
              <a:off x="3202518" y="3333877"/>
              <a:ext cx="2593114" cy="404573"/>
            </a:xfrm>
            <a:custGeom>
              <a:avLst/>
              <a:gdLst>
                <a:gd name="csX0" fmla="*/ 0 w 2781300"/>
                <a:gd name="csY0" fmla="*/ 400129 h 404573"/>
                <a:gd name="csX1" fmla="*/ 323850 w 2781300"/>
                <a:gd name="csY1" fmla="*/ 347741 h 404573"/>
                <a:gd name="csX2" fmla="*/ 1457325 w 2781300"/>
                <a:gd name="csY2" fmla="*/ 79 h 404573"/>
                <a:gd name="csX3" fmla="*/ 2781300 w 2781300"/>
                <a:gd name="csY3" fmla="*/ 381079 h 4045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781300" h="404573">
                  <a:moveTo>
                    <a:pt x="0" y="400129"/>
                  </a:moveTo>
                  <a:cubicBezTo>
                    <a:pt x="40481" y="407272"/>
                    <a:pt x="80963" y="414416"/>
                    <a:pt x="323850" y="347741"/>
                  </a:cubicBezTo>
                  <a:cubicBezTo>
                    <a:pt x="566737" y="281066"/>
                    <a:pt x="1047750" y="-5477"/>
                    <a:pt x="1457325" y="79"/>
                  </a:cubicBezTo>
                  <a:cubicBezTo>
                    <a:pt x="1866900" y="5635"/>
                    <a:pt x="2781300" y="381079"/>
                    <a:pt x="2781300" y="381079"/>
                  </a:cubicBezTo>
                </a:path>
              </a:pathLst>
            </a:custGeom>
            <a:noFill/>
            <a:ln w="28575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5083ABD-E5F6-A86D-98C4-AF8AA19754B8}"/>
              </a:ext>
            </a:extLst>
          </p:cNvPr>
          <p:cNvGrpSpPr/>
          <p:nvPr/>
        </p:nvGrpSpPr>
        <p:grpSpPr>
          <a:xfrm>
            <a:off x="2526439" y="1194103"/>
            <a:ext cx="3859729" cy="2195548"/>
            <a:chOff x="2526439" y="1194103"/>
            <a:chExt cx="3859729" cy="2195548"/>
          </a:xfrm>
        </p:grpSpPr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id="{E8C4FD49-AB76-A96E-1C21-1FA9671EE789}"/>
                </a:ext>
              </a:extLst>
            </p:cNvPr>
            <p:cNvSpPr/>
            <p:nvPr/>
          </p:nvSpPr>
          <p:spPr bwMode="auto">
            <a:xfrm rot="2323447" flipV="1">
              <a:off x="5027849" y="2394750"/>
              <a:ext cx="164592" cy="502920"/>
            </a:xfrm>
            <a:prstGeom prst="roundRect">
              <a:avLst/>
            </a:prstGeom>
            <a:solidFill>
              <a:srgbClr val="FF6A7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77" name="Rectangle: Rounded Corners 76">
              <a:extLst>
                <a:ext uri="{FF2B5EF4-FFF2-40B4-BE49-F238E27FC236}">
                  <a16:creationId xmlns:a16="http://schemas.microsoft.com/office/drawing/2014/main" id="{4F013611-5C8E-374B-E755-1B6AA5F2DC05}"/>
                </a:ext>
              </a:extLst>
            </p:cNvPr>
            <p:cNvSpPr/>
            <p:nvPr/>
          </p:nvSpPr>
          <p:spPr bwMode="auto">
            <a:xfrm rot="19276553">
              <a:off x="3981517" y="2410404"/>
              <a:ext cx="164592" cy="502920"/>
            </a:xfrm>
            <a:prstGeom prst="roundRect">
              <a:avLst/>
            </a:prstGeom>
            <a:solidFill>
              <a:srgbClr val="FF6A7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78" name="Rectangle: Rounded Corners 77">
              <a:extLst>
                <a:ext uri="{FF2B5EF4-FFF2-40B4-BE49-F238E27FC236}">
                  <a16:creationId xmlns:a16="http://schemas.microsoft.com/office/drawing/2014/main" id="{D8C1B019-4721-48FA-5475-CB5C56EE2F1E}"/>
                </a:ext>
              </a:extLst>
            </p:cNvPr>
            <p:cNvSpPr/>
            <p:nvPr/>
          </p:nvSpPr>
          <p:spPr bwMode="auto">
            <a:xfrm>
              <a:off x="4507755" y="2261941"/>
              <a:ext cx="168554" cy="505289"/>
            </a:xfrm>
            <a:prstGeom prst="roundRect">
              <a:avLst/>
            </a:prstGeom>
            <a:solidFill>
              <a:srgbClr val="FF6A7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4462793-8091-7F73-5B23-1B1A52113B12}"/>
                </a:ext>
              </a:extLst>
            </p:cNvPr>
            <p:cNvSpPr txBox="1"/>
            <p:nvPr/>
          </p:nvSpPr>
          <p:spPr>
            <a:xfrm>
              <a:off x="3335127" y="3051097"/>
              <a:ext cx="245745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5">
                      <a:lumMod val="40000"/>
                      <a:lumOff val="60000"/>
                    </a:schemeClr>
                  </a:solidFill>
                  <a:latin typeface="Arial" panose="020B0604020202020204" pitchFamily="34" charset="0"/>
                </a:rPr>
                <a:t>Manual</a:t>
              </a:r>
            </a:p>
          </p:txBody>
        </p:sp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C622E27D-ADAB-DFBD-A781-14929FE7AC2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9193649">
              <a:off x="3274392" y="1832384"/>
              <a:ext cx="677028" cy="635638"/>
            </a:xfrm>
            <a:prstGeom prst="rect">
              <a:avLst/>
            </a:prstGeom>
          </p:spPr>
        </p:pic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ED7D04E0-3076-D02A-6883-EAD18C69D4D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02618" y="1568710"/>
              <a:ext cx="731121" cy="609600"/>
            </a:xfrm>
            <a:prstGeom prst="rect">
              <a:avLst/>
            </a:prstGeom>
          </p:spPr>
        </p:pic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147F3D6-3249-C576-7E23-AAE1A2BB83EF}"/>
                </a:ext>
              </a:extLst>
            </p:cNvPr>
            <p:cNvSpPr txBox="1"/>
            <p:nvPr/>
          </p:nvSpPr>
          <p:spPr>
            <a:xfrm rot="19070653" flipH="1">
              <a:off x="2790942" y="1603249"/>
              <a:ext cx="92153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</a:rPr>
                <a:t>Scaffold</a:t>
              </a:r>
              <a:endParaRPr lang="en-US" sz="1600" baseline="30000" dirty="0">
                <a:latin typeface="Arial" panose="020B0604020202020204" pitchFamily="34" charset="0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49CFBC99-5A3B-609B-8E2A-BBFEA98282C9}"/>
                </a:ext>
              </a:extLst>
            </p:cNvPr>
            <p:cNvSpPr txBox="1"/>
            <p:nvPr/>
          </p:nvSpPr>
          <p:spPr>
            <a:xfrm flipH="1">
              <a:off x="4210046" y="1234793"/>
              <a:ext cx="76495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</a:rPr>
                <a:t>Staple</a:t>
              </a:r>
              <a:endParaRPr lang="en-US" sz="1600" baseline="30000" dirty="0">
                <a:latin typeface="Arial" panose="020B0604020202020204" pitchFamily="34" charset="0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EA7ECAE-4C67-B213-BF0D-BCAFCE0B2E27}"/>
                </a:ext>
              </a:extLst>
            </p:cNvPr>
            <p:cNvSpPr txBox="1"/>
            <p:nvPr/>
          </p:nvSpPr>
          <p:spPr>
            <a:xfrm rot="2529347">
              <a:off x="5391985" y="1615137"/>
              <a:ext cx="99418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</a:rPr>
                <a:t>Optimize</a:t>
              </a:r>
              <a:endParaRPr lang="en-US" sz="1600" baseline="30000" dirty="0">
                <a:latin typeface="Arial" panose="020B0604020202020204" pitchFamily="34" charset="0"/>
              </a:endParaRP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C6400425-55AD-AD1F-9173-29D9E3142A40}"/>
                </a:ext>
              </a:extLst>
            </p:cNvPr>
            <p:cNvGrpSpPr/>
            <p:nvPr/>
          </p:nvGrpSpPr>
          <p:grpSpPr>
            <a:xfrm flipV="1">
              <a:off x="3129561" y="2886057"/>
              <a:ext cx="2942563" cy="331018"/>
              <a:chOff x="3257325" y="2602234"/>
              <a:chExt cx="2942563" cy="331018"/>
            </a:xfrm>
            <a:solidFill>
              <a:schemeClr val="accent5">
                <a:lumMod val="40000"/>
                <a:lumOff val="60000"/>
              </a:schemeClr>
            </a:solidFill>
          </p:grpSpPr>
          <p:sp>
            <p:nvSpPr>
              <p:cNvPr id="24" name="Wave 23">
                <a:extLst>
                  <a:ext uri="{FF2B5EF4-FFF2-40B4-BE49-F238E27FC236}">
                    <a16:creationId xmlns:a16="http://schemas.microsoft.com/office/drawing/2014/main" id="{1D9C2DD9-5F88-5BFC-81BE-DC3213A54841}"/>
                  </a:ext>
                </a:extLst>
              </p:cNvPr>
              <p:cNvSpPr/>
              <p:nvPr/>
            </p:nvSpPr>
            <p:spPr bwMode="auto">
              <a:xfrm rot="11625983">
                <a:off x="3257325" y="2602234"/>
                <a:ext cx="1545141" cy="327357"/>
              </a:xfrm>
              <a:prstGeom prst="wav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25" name="Wave 24">
                <a:extLst>
                  <a:ext uri="{FF2B5EF4-FFF2-40B4-BE49-F238E27FC236}">
                    <a16:creationId xmlns:a16="http://schemas.microsoft.com/office/drawing/2014/main" id="{DA20E729-A009-5EDE-C1B7-4BD826C01D04}"/>
                  </a:ext>
                </a:extLst>
              </p:cNvPr>
              <p:cNvSpPr/>
              <p:nvPr/>
            </p:nvSpPr>
            <p:spPr bwMode="auto">
              <a:xfrm rot="9974017" flipV="1">
                <a:off x="4654747" y="2605895"/>
                <a:ext cx="1545141" cy="327357"/>
              </a:xfrm>
              <a:prstGeom prst="wav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</p:grp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D43671FD-63B6-283F-3A7A-CD707492BF53}"/>
                </a:ext>
              </a:extLst>
            </p:cNvPr>
            <p:cNvSpPr/>
            <p:nvPr/>
          </p:nvSpPr>
          <p:spPr bwMode="auto">
            <a:xfrm>
              <a:off x="3233747" y="2862184"/>
              <a:ext cx="2611161" cy="404573"/>
            </a:xfrm>
            <a:custGeom>
              <a:avLst/>
              <a:gdLst>
                <a:gd name="csX0" fmla="*/ 0 w 2781300"/>
                <a:gd name="csY0" fmla="*/ 400129 h 404573"/>
                <a:gd name="csX1" fmla="*/ 323850 w 2781300"/>
                <a:gd name="csY1" fmla="*/ 347741 h 404573"/>
                <a:gd name="csX2" fmla="*/ 1457325 w 2781300"/>
                <a:gd name="csY2" fmla="*/ 79 h 404573"/>
                <a:gd name="csX3" fmla="*/ 2781300 w 2781300"/>
                <a:gd name="csY3" fmla="*/ 381079 h 4045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781300" h="404573">
                  <a:moveTo>
                    <a:pt x="0" y="400129"/>
                  </a:moveTo>
                  <a:cubicBezTo>
                    <a:pt x="40481" y="407272"/>
                    <a:pt x="80963" y="414416"/>
                    <a:pt x="323850" y="347741"/>
                  </a:cubicBezTo>
                  <a:cubicBezTo>
                    <a:pt x="566737" y="281066"/>
                    <a:pt x="1047750" y="-5477"/>
                    <a:pt x="1457325" y="79"/>
                  </a:cubicBezTo>
                  <a:cubicBezTo>
                    <a:pt x="1866900" y="5635"/>
                    <a:pt x="2781300" y="381079"/>
                    <a:pt x="2781300" y="381079"/>
                  </a:cubicBezTo>
                </a:path>
              </a:pathLst>
            </a:custGeom>
            <a:noFill/>
            <a:ln w="28575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E5EE14E1-5F66-3EC8-A2E8-6F0DEC75F6A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585287">
              <a:off x="5123893" y="1796163"/>
              <a:ext cx="820344" cy="629872"/>
            </a:xfrm>
            <a:prstGeom prst="rect">
              <a:avLst/>
            </a:prstGeom>
          </p:spPr>
        </p:pic>
        <p:cxnSp>
          <p:nvCxnSpPr>
            <p:cNvPr id="73" name="Connector: Curved 72">
              <a:extLst>
                <a:ext uri="{FF2B5EF4-FFF2-40B4-BE49-F238E27FC236}">
                  <a16:creationId xmlns:a16="http://schemas.microsoft.com/office/drawing/2014/main" id="{D9D5D53C-37A3-E674-1F87-A29266248C37}"/>
                </a:ext>
              </a:extLst>
            </p:cNvPr>
            <p:cNvCxnSpPr>
              <a:stCxn id="66" idx="0"/>
              <a:endCxn id="63" idx="0"/>
            </p:cNvCxnSpPr>
            <p:nvPr/>
          </p:nvCxnSpPr>
          <p:spPr bwMode="auto">
            <a:xfrm rot="16200000" flipV="1">
              <a:off x="4564449" y="220687"/>
              <a:ext cx="11888" cy="2864588"/>
            </a:xfrm>
            <a:prstGeom prst="curvedConnector3">
              <a:avLst>
                <a:gd name="adj1" fmla="val 2391285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07BF90B0-5429-3F9E-7A51-324CE57EC052}"/>
                </a:ext>
              </a:extLst>
            </p:cNvPr>
            <p:cNvSpPr txBox="1"/>
            <p:nvPr/>
          </p:nvSpPr>
          <p:spPr>
            <a:xfrm>
              <a:off x="2526439" y="1194103"/>
              <a:ext cx="76815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</a:rPr>
                <a:t>Iterate</a:t>
              </a:r>
            </a:p>
          </p:txBody>
        </p:sp>
      </p:grpSp>
      <p:sp>
        <p:nvSpPr>
          <p:cNvPr id="82" name="TextBox 81">
            <a:extLst>
              <a:ext uri="{FF2B5EF4-FFF2-40B4-BE49-F238E27FC236}">
                <a16:creationId xmlns:a16="http://schemas.microsoft.com/office/drawing/2014/main" id="{7AD48AB0-30F2-8FAF-0908-B5A9546B5B90}"/>
              </a:ext>
            </a:extLst>
          </p:cNvPr>
          <p:cNvSpPr txBox="1"/>
          <p:nvPr/>
        </p:nvSpPr>
        <p:spPr>
          <a:xfrm>
            <a:off x="0" y="4878305"/>
            <a:ext cx="201850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panose="020B0604020202020204" pitchFamily="34" charset="0"/>
              </a:rPr>
              <a:t>1. Jun, H. et al. </a:t>
            </a:r>
            <a:r>
              <a:rPr lang="en-US" sz="600" i="1" dirty="0">
                <a:latin typeface="Arial" panose="020B0604020202020204" pitchFamily="34" charset="0"/>
              </a:rPr>
              <a:t>ACS Nano</a:t>
            </a:r>
            <a:r>
              <a:rPr lang="en-US" sz="600" dirty="0">
                <a:latin typeface="Arial" panose="020B0604020202020204" pitchFamily="34" charset="0"/>
              </a:rPr>
              <a:t> 13, no. 2 (2019): 2083–93.</a:t>
            </a:r>
          </a:p>
        </p:txBody>
      </p:sp>
      <p:sp>
        <p:nvSpPr>
          <p:cNvPr id="27" name="Cloud 26">
            <a:extLst>
              <a:ext uri="{FF2B5EF4-FFF2-40B4-BE49-F238E27FC236}">
                <a16:creationId xmlns:a16="http://schemas.microsoft.com/office/drawing/2014/main" id="{A28A3D53-451E-FBA3-ACCF-CEAACF6AAFEE}"/>
              </a:ext>
            </a:extLst>
          </p:cNvPr>
          <p:cNvSpPr/>
          <p:nvPr/>
        </p:nvSpPr>
        <p:spPr bwMode="auto">
          <a:xfrm>
            <a:off x="326526" y="1568710"/>
            <a:ext cx="1678260" cy="1052586"/>
          </a:xfrm>
          <a:prstGeom prst="cloud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CCFA98F-526E-407E-A990-4B326BD96A6F}"/>
              </a:ext>
            </a:extLst>
          </p:cNvPr>
          <p:cNvSpPr txBox="1"/>
          <p:nvPr/>
        </p:nvSpPr>
        <p:spPr>
          <a:xfrm>
            <a:off x="455363" y="1833393"/>
            <a:ext cx="14205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</a:rPr>
              <a:t>Let’s design a material for …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338E150-8549-C52A-C05F-1C8CF40EE839}"/>
              </a:ext>
            </a:extLst>
          </p:cNvPr>
          <p:cNvGrpSpPr/>
          <p:nvPr/>
        </p:nvGrpSpPr>
        <p:grpSpPr>
          <a:xfrm>
            <a:off x="2350445" y="3100150"/>
            <a:ext cx="4487096" cy="365760"/>
            <a:chOff x="2350445" y="3100150"/>
            <a:chExt cx="4487096" cy="365760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6B64E145-98A3-DF89-9687-353DBFE0AD49}"/>
                </a:ext>
              </a:extLst>
            </p:cNvPr>
            <p:cNvSpPr/>
            <p:nvPr/>
          </p:nvSpPr>
          <p:spPr bwMode="auto">
            <a:xfrm>
              <a:off x="2350445" y="3100150"/>
              <a:ext cx="914400" cy="365760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4754868-3AB5-F3BC-7FC9-67457A78CAB1}"/>
                </a:ext>
              </a:extLst>
            </p:cNvPr>
            <p:cNvSpPr/>
            <p:nvPr/>
          </p:nvSpPr>
          <p:spPr bwMode="auto">
            <a:xfrm>
              <a:off x="5923141" y="3100150"/>
              <a:ext cx="914400" cy="365760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C17C584-EF89-D9F5-AA7A-3C3A7E9488CD}"/>
                </a:ext>
              </a:extLst>
            </p:cNvPr>
            <p:cNvSpPr txBox="1"/>
            <p:nvPr/>
          </p:nvSpPr>
          <p:spPr>
            <a:xfrm>
              <a:off x="2407712" y="3108856"/>
              <a:ext cx="80022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latin typeface="Arial" panose="020B0604020202020204" pitchFamily="34" charset="0"/>
                </a:rPr>
                <a:t>Step 1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AD70E29-51B9-C35C-716C-7F1B82DC3039}"/>
                </a:ext>
              </a:extLst>
            </p:cNvPr>
            <p:cNvSpPr txBox="1"/>
            <p:nvPr/>
          </p:nvSpPr>
          <p:spPr>
            <a:xfrm>
              <a:off x="5974551" y="3113753"/>
              <a:ext cx="80022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latin typeface="Arial" panose="020B0604020202020204" pitchFamily="34" charset="0"/>
                </a:rPr>
                <a:t>Step 2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96D47A28-A14B-E1EB-FBBD-EC66C65A90C0}"/>
              </a:ext>
            </a:extLst>
          </p:cNvPr>
          <p:cNvSpPr txBox="1"/>
          <p:nvPr/>
        </p:nvSpPr>
        <p:spPr>
          <a:xfrm>
            <a:off x="6970731" y="1605495"/>
            <a:ext cx="219215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>
                <a:latin typeface="Arial" panose="020B0604020202020204" pitchFamily="34" charset="0"/>
              </a:rPr>
              <a:t>Goal</a:t>
            </a:r>
            <a:r>
              <a:rPr lang="en-US" sz="2000" b="1" dirty="0">
                <a:latin typeface="Arial" panose="020B0604020202020204" pitchFamily="34" charset="0"/>
              </a:rPr>
              <a:t> </a:t>
            </a:r>
          </a:p>
          <a:p>
            <a:pPr algn="ctr"/>
            <a:r>
              <a:rPr lang="en-US" sz="1600" dirty="0">
                <a:latin typeface="Arial" panose="020B0604020202020204" pitchFamily="34" charset="0"/>
              </a:rPr>
              <a:t>Periodic structure using DNA origami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12957C92-71C0-87BB-95CC-5E93759D039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39088" y="2519526"/>
            <a:ext cx="1930531" cy="958699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ED5D412D-CBCB-1667-3D32-1164E0F2465A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95724" y="3756427"/>
            <a:ext cx="1202492" cy="980661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D3B9C4A2-BA08-87F8-FCE3-8C5B760D8C29}"/>
              </a:ext>
            </a:extLst>
          </p:cNvPr>
          <p:cNvGrpSpPr/>
          <p:nvPr/>
        </p:nvGrpSpPr>
        <p:grpSpPr>
          <a:xfrm>
            <a:off x="7315026" y="3536163"/>
            <a:ext cx="1578655" cy="1128645"/>
            <a:chOff x="7269295" y="3536163"/>
            <a:chExt cx="1578655" cy="1128645"/>
          </a:xfrm>
        </p:grpSpPr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30C4A7AB-2E96-106D-E939-AA78836DA3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601921" y="3879524"/>
              <a:ext cx="929777" cy="785284"/>
            </a:xfrm>
            <a:prstGeom prst="rect">
              <a:avLst/>
            </a:prstGeom>
          </p:spPr>
        </p:pic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FA4C65E-0209-054E-1C60-368CE68E3047}"/>
                </a:ext>
              </a:extLst>
            </p:cNvPr>
            <p:cNvSpPr txBox="1"/>
            <p:nvPr/>
          </p:nvSpPr>
          <p:spPr>
            <a:xfrm>
              <a:off x="7269295" y="3536163"/>
              <a:ext cx="1578655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latin typeface="Arial" panose="020B0604020202020204" pitchFamily="34" charset="0"/>
                </a:rPr>
                <a:t>Response</a:t>
              </a:r>
              <a:endParaRPr lang="en-US" sz="1400" dirty="0">
                <a:latin typeface="Arial" panose="020B0604020202020204" pitchFamily="34" charset="0"/>
              </a:endParaRPr>
            </a:p>
          </p:txBody>
        </p:sp>
      </p:grpSp>
      <p:sp>
        <p:nvSpPr>
          <p:cNvPr id="48" name="Multiplication Sign 35">
            <a:extLst>
              <a:ext uri="{FF2B5EF4-FFF2-40B4-BE49-F238E27FC236}">
                <a16:creationId xmlns:a16="http://schemas.microsoft.com/office/drawing/2014/main" id="{7775DFA5-E3A0-8D53-F9FA-00870DBDB66D}"/>
              </a:ext>
            </a:extLst>
          </p:cNvPr>
          <p:cNvSpPr/>
          <p:nvPr/>
        </p:nvSpPr>
        <p:spPr bwMode="auto">
          <a:xfrm>
            <a:off x="3598406" y="3257370"/>
            <a:ext cx="1975221" cy="1788771"/>
          </a:xfrm>
          <a:prstGeom prst="mathMultiply">
            <a:avLst/>
          </a:prstGeom>
          <a:solidFill>
            <a:srgbClr val="BB0000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51" name="Multiplication Sign 35">
            <a:extLst>
              <a:ext uri="{FF2B5EF4-FFF2-40B4-BE49-F238E27FC236}">
                <a16:creationId xmlns:a16="http://schemas.microsoft.com/office/drawing/2014/main" id="{E4ADF16E-5E67-92DF-AFA5-22952E57574F}"/>
              </a:ext>
            </a:extLst>
          </p:cNvPr>
          <p:cNvSpPr/>
          <p:nvPr/>
        </p:nvSpPr>
        <p:spPr bwMode="auto">
          <a:xfrm>
            <a:off x="3580567" y="1085335"/>
            <a:ext cx="1975221" cy="1788771"/>
          </a:xfrm>
          <a:prstGeom prst="mathMultiply">
            <a:avLst/>
          </a:prstGeom>
          <a:solidFill>
            <a:srgbClr val="BB0000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DC336082-A897-1217-7499-BD65B5DB1980}"/>
              </a:ext>
            </a:extLst>
          </p:cNvPr>
          <p:cNvSpPr/>
          <p:nvPr/>
        </p:nvSpPr>
        <p:spPr bwMode="auto">
          <a:xfrm rot="1879206">
            <a:off x="7580983" y="4130383"/>
            <a:ext cx="243997" cy="273747"/>
          </a:xfrm>
          <a:prstGeom prst="ellipse">
            <a:avLst/>
          </a:prstGeom>
          <a:noFill/>
          <a:ln w="2857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11382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1" grpId="0" animBg="1"/>
      <p:bldP spid="4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2CF8E0-FD3F-D4E5-D1D2-33621A84B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15419-1A05-234D-57CD-51CE1802A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err="1"/>
              <a:t>H</a:t>
            </a:r>
            <a:r>
              <a:rPr lang="en-US" dirty="0" err="1"/>
              <a:t>ollowfr</a:t>
            </a:r>
            <a:r>
              <a:rPr lang="en-US" u="sng" dirty="0" err="1"/>
              <a:t>A</a:t>
            </a:r>
            <a:r>
              <a:rPr lang="en-US" dirty="0" err="1"/>
              <a:t>me</a:t>
            </a:r>
            <a:r>
              <a:rPr lang="en-US" dirty="0"/>
              <a:t> </a:t>
            </a:r>
            <a:r>
              <a:rPr lang="en-US" u="sng" dirty="0"/>
              <a:t>D</a:t>
            </a:r>
            <a:r>
              <a:rPr lang="en-US" dirty="0"/>
              <a:t>NA </a:t>
            </a:r>
            <a:r>
              <a:rPr lang="en-US" u="sng" dirty="0"/>
              <a:t>O</a:t>
            </a:r>
            <a:r>
              <a:rPr lang="en-US" dirty="0"/>
              <a:t>rigami further expands this fully-automatable design space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CF893EA-F91C-6595-B324-76A9D96D6479}"/>
              </a:ext>
            </a:extLst>
          </p:cNvPr>
          <p:cNvGrpSpPr/>
          <p:nvPr/>
        </p:nvGrpSpPr>
        <p:grpSpPr>
          <a:xfrm>
            <a:off x="457200" y="110044"/>
            <a:ext cx="4692854" cy="193559"/>
            <a:chOff x="740865" y="163384"/>
            <a:chExt cx="4692854" cy="19355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DB39419-D919-2349-CC06-B5D9E8D6C955}"/>
                </a:ext>
              </a:extLst>
            </p:cNvPr>
            <p:cNvSpPr/>
            <p:nvPr/>
          </p:nvSpPr>
          <p:spPr bwMode="auto">
            <a:xfrm>
              <a:off x="740865" y="163384"/>
              <a:ext cx="102758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0" u="none" strike="noStrike" cap="none" normalizeH="0" baseline="0" dirty="0">
                  <a:ln>
                    <a:noFill/>
                  </a:ln>
                  <a:solidFill>
                    <a:schemeClr val="accent6"/>
                  </a:solidFill>
                  <a:effectLst>
                    <a:glow>
                      <a:schemeClr val="accent1">
                        <a:lumMod val="75000"/>
                        <a:alpha val="40000"/>
                      </a:schemeClr>
                    </a:glow>
                  </a:effectLst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Introduction</a:t>
              </a:r>
              <a:endParaRPr kumimoji="0" lang="en-US" sz="1100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>
                  <a:glow>
                    <a:schemeClr val="accent1">
                      <a:lumMod val="75000"/>
                      <a:alpha val="40000"/>
                    </a:schemeClr>
                  </a:glow>
                </a:effectLst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5D917DF-B4B3-578A-A852-E30D035E4437}"/>
                </a:ext>
              </a:extLst>
            </p:cNvPr>
            <p:cNvSpPr/>
            <p:nvPr/>
          </p:nvSpPr>
          <p:spPr bwMode="auto">
            <a:xfrm>
              <a:off x="1720823" y="163384"/>
              <a:ext cx="114526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b="1" dirty="0">
                  <a:solidFill>
                    <a:schemeClr val="accent1"/>
                  </a:solidFill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Methodology</a:t>
              </a:r>
              <a:endParaRPr kumimoji="0" lang="en-US" sz="12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E36B36C-3A06-581E-D083-2F39FF268BE0}"/>
                </a:ext>
              </a:extLst>
            </p:cNvPr>
            <p:cNvSpPr/>
            <p:nvPr/>
          </p:nvSpPr>
          <p:spPr bwMode="auto">
            <a:xfrm>
              <a:off x="2751871" y="163384"/>
              <a:ext cx="102412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accent6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Results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875A92F-1B66-7E19-C499-4EDD2C318503}"/>
                </a:ext>
              </a:extLst>
            </p:cNvPr>
            <p:cNvSpPr/>
            <p:nvPr/>
          </p:nvSpPr>
          <p:spPr bwMode="auto">
            <a:xfrm>
              <a:off x="3456902" y="163384"/>
              <a:ext cx="102412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accent6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Conclusions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D0324C6-E186-54E8-132E-7AEA95D235FE}"/>
                </a:ext>
              </a:extLst>
            </p:cNvPr>
            <p:cNvSpPr/>
            <p:nvPr/>
          </p:nvSpPr>
          <p:spPr bwMode="auto">
            <a:xfrm>
              <a:off x="4409591" y="163384"/>
              <a:ext cx="102412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accent6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Q&amp;A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E2B88BB-A409-0C11-2BAD-02830D9B0BC1}"/>
              </a:ext>
            </a:extLst>
          </p:cNvPr>
          <p:cNvGrpSpPr/>
          <p:nvPr/>
        </p:nvGrpSpPr>
        <p:grpSpPr>
          <a:xfrm>
            <a:off x="287598" y="1753453"/>
            <a:ext cx="1833560" cy="1076325"/>
            <a:chOff x="312101" y="1758801"/>
            <a:chExt cx="1833560" cy="1076325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9526B9A-1F66-B193-A65B-B3C70F4A80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12101" y="1758801"/>
              <a:ext cx="829787" cy="1076325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7A6AFE3B-C43A-53AF-BF79-959EB91A4F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3"/>
            <a:stretch>
              <a:fillRect/>
            </a:stretch>
          </p:blipFill>
          <p:spPr>
            <a:xfrm>
              <a:off x="1141888" y="1758801"/>
              <a:ext cx="1003773" cy="1038226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23EF9669-F553-29CC-4BE8-8EB032C945EA}"/>
              </a:ext>
            </a:extLst>
          </p:cNvPr>
          <p:cNvSpPr txBox="1"/>
          <p:nvPr/>
        </p:nvSpPr>
        <p:spPr>
          <a:xfrm>
            <a:off x="160952" y="2744709"/>
            <a:ext cx="24144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</a:rPr>
              <a:t>1) Vertex-and-edge model</a:t>
            </a:r>
          </a:p>
          <a:p>
            <a:r>
              <a:rPr lang="en-US" sz="1400" dirty="0">
                <a:latin typeface="Arial" panose="020B0604020202020204" pitchFamily="34" charset="0"/>
              </a:rPr>
              <a:t>2) Specify N (i.e., thickness)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7DB7749-AD8D-8B8E-EF76-508A83B8227D}"/>
              </a:ext>
            </a:extLst>
          </p:cNvPr>
          <p:cNvSpPr txBox="1"/>
          <p:nvPr/>
        </p:nvSpPr>
        <p:spPr>
          <a:xfrm>
            <a:off x="856366" y="1059821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u="sng" dirty="0">
                <a:latin typeface="Arial" panose="020B0604020202020204" pitchFamily="34" charset="0"/>
              </a:rPr>
              <a:t>Input</a:t>
            </a:r>
          </a:p>
        </p:txBody>
      </p:sp>
      <p:sp>
        <p:nvSpPr>
          <p:cNvPr id="23" name="Right Brace 22">
            <a:extLst>
              <a:ext uri="{FF2B5EF4-FFF2-40B4-BE49-F238E27FC236}">
                <a16:creationId xmlns:a16="http://schemas.microsoft.com/office/drawing/2014/main" id="{3E915CEE-3346-C229-3C97-58C58DE08D92}"/>
              </a:ext>
            </a:extLst>
          </p:cNvPr>
          <p:cNvSpPr/>
          <p:nvPr/>
        </p:nvSpPr>
        <p:spPr bwMode="auto">
          <a:xfrm>
            <a:off x="2382242" y="1726974"/>
            <a:ext cx="203812" cy="1422220"/>
          </a:xfrm>
          <a:prstGeom prst="rightBrac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5049419-E060-4C53-9733-5D628FBBCADD}"/>
              </a:ext>
            </a:extLst>
          </p:cNvPr>
          <p:cNvSpPr txBox="1"/>
          <p:nvPr/>
        </p:nvSpPr>
        <p:spPr>
          <a:xfrm>
            <a:off x="5039522" y="1059821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u="sng" dirty="0">
                <a:latin typeface="Arial" panose="020B0604020202020204" pitchFamily="34" charset="0"/>
              </a:rPr>
              <a:t>Scaffold Routing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02116CB7-5DFE-E42F-893A-686063ED1547}"/>
              </a:ext>
            </a:extLst>
          </p:cNvPr>
          <p:cNvGrpSpPr/>
          <p:nvPr/>
        </p:nvGrpSpPr>
        <p:grpSpPr>
          <a:xfrm>
            <a:off x="6524883" y="1506705"/>
            <a:ext cx="2088258" cy="1057214"/>
            <a:chOff x="6301319" y="1488212"/>
            <a:chExt cx="2088258" cy="1057214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8CAA73A1-A30E-F0D0-EF20-43E6DF54752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301319" y="1488212"/>
              <a:ext cx="2088258" cy="937141"/>
              <a:chOff x="312101" y="1758801"/>
              <a:chExt cx="1833560" cy="822841"/>
            </a:xfrm>
          </p:grpSpPr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39FB7E7D-AEFE-E408-209D-8DAE0D1074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12101" y="1758801"/>
                <a:ext cx="829787" cy="822841"/>
              </a:xfrm>
              <a:prstGeom prst="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00E53D91-E8D0-A53C-E0DB-EBD5F78C1B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r="-3"/>
              <a:stretch>
                <a:fillRect/>
              </a:stretch>
            </p:blipFill>
            <p:spPr>
              <a:xfrm>
                <a:off x="1141888" y="1758801"/>
                <a:ext cx="1003773" cy="800616"/>
              </a:xfrm>
              <a:prstGeom prst="rect">
                <a:avLst/>
              </a:prstGeom>
            </p:spPr>
          </p:pic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B3BD807-89E5-6741-7CF8-8F1074F4F2C1}"/>
                </a:ext>
              </a:extLst>
            </p:cNvPr>
            <p:cNvSpPr txBox="1"/>
            <p:nvPr/>
          </p:nvSpPr>
          <p:spPr>
            <a:xfrm>
              <a:off x="7758538" y="1959063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</a:rPr>
                <a:t>18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6EB356C6-757F-36F8-7BA6-E6BA757F75D9}"/>
                </a:ext>
              </a:extLst>
            </p:cNvPr>
            <p:cNvCxnSpPr/>
            <p:nvPr/>
          </p:nvCxnSpPr>
          <p:spPr bwMode="auto">
            <a:xfrm>
              <a:off x="7913572" y="1843058"/>
              <a:ext cx="0" cy="116681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069F6A6-F50C-88EB-0D5F-7DB98A88519D}"/>
                </a:ext>
              </a:extLst>
            </p:cNvPr>
            <p:cNvCxnSpPr/>
            <p:nvPr/>
          </p:nvCxnSpPr>
          <p:spPr bwMode="auto">
            <a:xfrm>
              <a:off x="7601628" y="1840101"/>
              <a:ext cx="0" cy="116681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9BD8B336-DC1A-D00D-3A2C-C6A18B51A4C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703864" y="2068701"/>
              <a:ext cx="118872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A1386D9F-4C7D-2CC2-ED32-398531208205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699102" y="1741557"/>
              <a:ext cx="118872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2BF6F717-8F31-4E57-8337-70F47CEA3BA1}"/>
                </a:ext>
              </a:extLst>
            </p:cNvPr>
            <p:cNvCxnSpPr/>
            <p:nvPr/>
          </p:nvCxnSpPr>
          <p:spPr bwMode="auto">
            <a:xfrm>
              <a:off x="6786798" y="2183497"/>
              <a:ext cx="0" cy="116681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D29EF388-A563-33B1-752D-FA7F7C03C3D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42318" y="2046573"/>
              <a:ext cx="69151" cy="650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E10ACD9-B547-52A4-5471-62F82E971D9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727362" y="1826054"/>
              <a:ext cx="118872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A6DA2C77-EF02-BC7D-DD8A-50DE07A86BA3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6558294" y="1915726"/>
              <a:ext cx="127887" cy="47485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A3DC620-0A4A-96CF-6537-AB913C9CE489}"/>
                </a:ext>
              </a:extLst>
            </p:cNvPr>
            <p:cNvSpPr txBox="1"/>
            <p:nvPr/>
          </p:nvSpPr>
          <p:spPr>
            <a:xfrm>
              <a:off x="6651891" y="2237649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</a:rPr>
                <a:t>3</a:t>
              </a:r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FD81CFB4-CB99-35AF-4E13-5597BF6BDE2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877619" y="1892055"/>
              <a:ext cx="127887" cy="6272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48F42A5F-2438-4FF9-F0D5-BAA17A9AAFC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899029" y="1932999"/>
              <a:ext cx="127887" cy="6272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1442483B-B382-85AD-8D63-6FE545B8B612}"/>
                </a:ext>
              </a:extLst>
            </p:cNvPr>
            <p:cNvGrpSpPr/>
            <p:nvPr/>
          </p:nvGrpSpPr>
          <p:grpSpPr>
            <a:xfrm rot="20432604">
              <a:off x="6826550" y="2038021"/>
              <a:ext cx="125095" cy="77720"/>
              <a:chOff x="6158851" y="2072345"/>
              <a:chExt cx="149297" cy="103672"/>
            </a:xfrm>
          </p:grpSpPr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59713B93-3F1C-A83C-2E06-41163FEA256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6158851" y="2072345"/>
                <a:ext cx="127887" cy="6272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ED5EAB0A-F672-22D7-C9AC-12B418585B0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6180261" y="2113289"/>
                <a:ext cx="127887" cy="6272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D623591-DF43-0A55-F459-BEC2503E296C}"/>
                </a:ext>
              </a:extLst>
            </p:cNvPr>
            <p:cNvSpPr txBox="1"/>
            <p:nvPr/>
          </p:nvSpPr>
          <p:spPr>
            <a:xfrm>
              <a:off x="6944931" y="1687950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</a:rPr>
                <a:t>2</a:t>
              </a:r>
            </a:p>
          </p:txBody>
        </p: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91B3EE78-B4B0-E7BC-B93E-E0C0266B10AF}"/>
              </a:ext>
            </a:extLst>
          </p:cNvPr>
          <p:cNvSpPr txBox="1"/>
          <p:nvPr/>
        </p:nvSpPr>
        <p:spPr>
          <a:xfrm>
            <a:off x="5402580" y="441960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latin typeface="+mj-lt"/>
            </a:endParaRPr>
          </a:p>
        </p:txBody>
      </p:sp>
      <p:sp>
        <p:nvSpPr>
          <p:cNvPr id="68" name="Right Brace 67">
            <a:extLst>
              <a:ext uri="{FF2B5EF4-FFF2-40B4-BE49-F238E27FC236}">
                <a16:creationId xmlns:a16="http://schemas.microsoft.com/office/drawing/2014/main" id="{7553E265-D8F6-D09B-EE7D-80EE3D4AA642}"/>
              </a:ext>
            </a:extLst>
          </p:cNvPr>
          <p:cNvSpPr/>
          <p:nvPr/>
        </p:nvSpPr>
        <p:spPr bwMode="auto">
          <a:xfrm rot="10800000">
            <a:off x="6242208" y="1510098"/>
            <a:ext cx="203812" cy="892141"/>
          </a:xfrm>
          <a:prstGeom prst="rightBrac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2F8A7224-E7C0-BA72-EE59-BDE19545123D}"/>
              </a:ext>
            </a:extLst>
          </p:cNvPr>
          <p:cNvSpPr txBox="1"/>
          <p:nvPr/>
        </p:nvSpPr>
        <p:spPr>
          <a:xfrm>
            <a:off x="2678039" y="1380652"/>
            <a:ext cx="17459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latin typeface="Arial" panose="020B0604020202020204" pitchFamily="34" charset="0"/>
              </a:rPr>
              <a:t>1) Initialize graph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F31139F-3384-C817-1A5C-7C1021D5F02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06637" y="1668267"/>
            <a:ext cx="3640987" cy="173264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E83EEEC-3196-DD8C-0CD5-F9CB00F4E9CF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71795" y="2610403"/>
            <a:ext cx="2194435" cy="911829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BE136F3-DD18-7686-6192-66DE337D0129}"/>
              </a:ext>
            </a:extLst>
          </p:cNvPr>
          <p:cNvCxnSpPr>
            <a:cxnSpLocks/>
          </p:cNvCxnSpPr>
          <p:nvPr/>
        </p:nvCxnSpPr>
        <p:spPr bwMode="auto">
          <a:xfrm>
            <a:off x="7569012" y="2360730"/>
            <a:ext cx="0" cy="23873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CDA95E21-C5AF-EBB6-F41F-D09D8CD2621F}"/>
              </a:ext>
            </a:extLst>
          </p:cNvPr>
          <p:cNvSpPr txBox="1"/>
          <p:nvPr/>
        </p:nvSpPr>
        <p:spPr>
          <a:xfrm>
            <a:off x="8137136" y="3322785"/>
            <a:ext cx="641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27F7F"/>
                </a:solidFill>
                <a:latin typeface="Arial" panose="020B0604020202020204" pitchFamily="34" charset="0"/>
              </a:rPr>
              <a:t>N</a:t>
            </a:r>
            <a:r>
              <a:rPr lang="en-US" sz="1200" dirty="0">
                <a:latin typeface="Arial" panose="020B0604020202020204" pitchFamily="34" charset="0"/>
              </a:rPr>
              <a:t> = 18</a:t>
            </a:r>
          </a:p>
        </p:txBody>
      </p:sp>
    </p:spTree>
    <p:extLst>
      <p:ext uri="{BB962C8B-B14F-4D97-AF65-F5344CB8AC3E}">
        <p14:creationId xmlns:p14="http://schemas.microsoft.com/office/powerpoint/2010/main" val="769721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6" grpId="0"/>
      <p:bldP spid="68" grpId="0" animBg="1"/>
      <p:bldP spid="90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28C76-E8F0-1B20-012D-DFEEB18727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5849A-C82F-A854-F959-8550BA40C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err="1"/>
              <a:t>H</a:t>
            </a:r>
            <a:r>
              <a:rPr lang="en-US" dirty="0" err="1"/>
              <a:t>ollowfr</a:t>
            </a:r>
            <a:r>
              <a:rPr lang="en-US" u="sng" dirty="0" err="1"/>
              <a:t>A</a:t>
            </a:r>
            <a:r>
              <a:rPr lang="en-US" dirty="0" err="1"/>
              <a:t>me</a:t>
            </a:r>
            <a:r>
              <a:rPr lang="en-US" dirty="0"/>
              <a:t> </a:t>
            </a:r>
            <a:r>
              <a:rPr lang="en-US" u="sng" dirty="0"/>
              <a:t>D</a:t>
            </a:r>
            <a:r>
              <a:rPr lang="en-US" dirty="0"/>
              <a:t>NA </a:t>
            </a:r>
            <a:r>
              <a:rPr lang="en-US" u="sng" dirty="0"/>
              <a:t>O</a:t>
            </a:r>
            <a:r>
              <a:rPr lang="en-US" dirty="0"/>
              <a:t>rigami further expands this fully-automatable design space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C9231AC-4016-536F-3418-0A619EF89D81}"/>
              </a:ext>
            </a:extLst>
          </p:cNvPr>
          <p:cNvGrpSpPr/>
          <p:nvPr/>
        </p:nvGrpSpPr>
        <p:grpSpPr>
          <a:xfrm>
            <a:off x="457200" y="110044"/>
            <a:ext cx="4692854" cy="193559"/>
            <a:chOff x="740865" y="163384"/>
            <a:chExt cx="4692854" cy="19355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CFD0085-9DCF-4A8C-07D9-D71CEE46E628}"/>
                </a:ext>
              </a:extLst>
            </p:cNvPr>
            <p:cNvSpPr/>
            <p:nvPr/>
          </p:nvSpPr>
          <p:spPr bwMode="auto">
            <a:xfrm>
              <a:off x="740865" y="163384"/>
              <a:ext cx="102758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0" u="none" strike="noStrike" cap="none" normalizeH="0" baseline="0" dirty="0">
                  <a:ln>
                    <a:noFill/>
                  </a:ln>
                  <a:solidFill>
                    <a:schemeClr val="accent6"/>
                  </a:solidFill>
                  <a:effectLst>
                    <a:glow>
                      <a:schemeClr val="accent1">
                        <a:lumMod val="75000"/>
                        <a:alpha val="40000"/>
                      </a:schemeClr>
                    </a:glow>
                  </a:effectLst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Introduction</a:t>
              </a:r>
              <a:endParaRPr kumimoji="0" lang="en-US" sz="1100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>
                  <a:glow>
                    <a:schemeClr val="accent1">
                      <a:lumMod val="75000"/>
                      <a:alpha val="40000"/>
                    </a:schemeClr>
                  </a:glow>
                </a:effectLst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44451F3-5B5D-74A5-688F-4577F392C983}"/>
                </a:ext>
              </a:extLst>
            </p:cNvPr>
            <p:cNvSpPr/>
            <p:nvPr/>
          </p:nvSpPr>
          <p:spPr bwMode="auto">
            <a:xfrm>
              <a:off x="1720823" y="163384"/>
              <a:ext cx="114526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b="1" dirty="0">
                  <a:solidFill>
                    <a:schemeClr val="accent1"/>
                  </a:solidFill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Methodology</a:t>
              </a:r>
              <a:endParaRPr kumimoji="0" lang="en-US" sz="12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9E528E9-1DE0-8E62-71B3-4A827E9BB9A3}"/>
                </a:ext>
              </a:extLst>
            </p:cNvPr>
            <p:cNvSpPr/>
            <p:nvPr/>
          </p:nvSpPr>
          <p:spPr bwMode="auto">
            <a:xfrm>
              <a:off x="2751871" y="163384"/>
              <a:ext cx="102412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accent6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Results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CA71FDB-F188-9F48-94F0-0B984AC0E4AF}"/>
                </a:ext>
              </a:extLst>
            </p:cNvPr>
            <p:cNvSpPr/>
            <p:nvPr/>
          </p:nvSpPr>
          <p:spPr bwMode="auto">
            <a:xfrm>
              <a:off x="3456902" y="163384"/>
              <a:ext cx="102412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accent6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Conclusions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3449BE4-3967-1469-E1DA-F2C07C1FFC19}"/>
                </a:ext>
              </a:extLst>
            </p:cNvPr>
            <p:cNvSpPr/>
            <p:nvPr/>
          </p:nvSpPr>
          <p:spPr bwMode="auto">
            <a:xfrm>
              <a:off x="4409591" y="163384"/>
              <a:ext cx="102412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accent6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Q&amp;A</a:t>
              </a:r>
            </a:p>
          </p:txBody>
        </p:sp>
      </p:grpSp>
      <p:sp>
        <p:nvSpPr>
          <p:cNvPr id="91" name="TextBox 90">
            <a:extLst>
              <a:ext uri="{FF2B5EF4-FFF2-40B4-BE49-F238E27FC236}">
                <a16:creationId xmlns:a16="http://schemas.microsoft.com/office/drawing/2014/main" id="{22A5EBD9-5102-8E80-CB15-95B5D03F05C6}"/>
              </a:ext>
            </a:extLst>
          </p:cNvPr>
          <p:cNvSpPr txBox="1"/>
          <p:nvPr/>
        </p:nvSpPr>
        <p:spPr>
          <a:xfrm>
            <a:off x="2678039" y="3327684"/>
            <a:ext cx="20201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latin typeface="Arial" panose="020B0604020202020204" pitchFamily="34" charset="0"/>
              </a:rPr>
              <a:t>2) Connect bundles </a:t>
            </a:r>
          </a:p>
        </p:txBody>
      </p:sp>
      <p:pic>
        <p:nvPicPr>
          <p:cNvPr id="93" name="Picture 92">
            <a:extLst>
              <a:ext uri="{FF2B5EF4-FFF2-40B4-BE49-F238E27FC236}">
                <a16:creationId xmlns:a16="http://schemas.microsoft.com/office/drawing/2014/main" id="{C5026770-F619-0C1E-94B8-F1C0F8A40BE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7875" y="3733350"/>
            <a:ext cx="1132356" cy="1055191"/>
          </a:xfrm>
          <a:prstGeom prst="rect">
            <a:avLst/>
          </a:prstGeom>
        </p:spPr>
      </p:pic>
      <p:sp>
        <p:nvSpPr>
          <p:cNvPr id="94" name="Oval 93">
            <a:extLst>
              <a:ext uri="{FF2B5EF4-FFF2-40B4-BE49-F238E27FC236}">
                <a16:creationId xmlns:a16="http://schemas.microsoft.com/office/drawing/2014/main" id="{E1E04D90-538E-94DE-9207-E169547F919C}"/>
              </a:ext>
            </a:extLst>
          </p:cNvPr>
          <p:cNvSpPr/>
          <p:nvPr/>
        </p:nvSpPr>
        <p:spPr bwMode="auto">
          <a:xfrm>
            <a:off x="3225453" y="4023956"/>
            <a:ext cx="457200" cy="45720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  <p:pic>
        <p:nvPicPr>
          <p:cNvPr id="96" name="Picture 95">
            <a:extLst>
              <a:ext uri="{FF2B5EF4-FFF2-40B4-BE49-F238E27FC236}">
                <a16:creationId xmlns:a16="http://schemas.microsoft.com/office/drawing/2014/main" id="{51D2D65F-075A-24F5-CF90-7153DF54535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1563" y="3452256"/>
            <a:ext cx="2322138" cy="1091551"/>
          </a:xfrm>
          <a:prstGeom prst="rect">
            <a:avLst/>
          </a:prstGeom>
        </p:spPr>
      </p:pic>
      <p:sp>
        <p:nvSpPr>
          <p:cNvPr id="99" name="TextBox 98">
            <a:extLst>
              <a:ext uri="{FF2B5EF4-FFF2-40B4-BE49-F238E27FC236}">
                <a16:creationId xmlns:a16="http://schemas.microsoft.com/office/drawing/2014/main" id="{1E893D9E-3F69-B4AB-B041-4DEEE68E0CCB}"/>
              </a:ext>
            </a:extLst>
          </p:cNvPr>
          <p:cNvSpPr txBox="1"/>
          <p:nvPr/>
        </p:nvSpPr>
        <p:spPr>
          <a:xfrm>
            <a:off x="7151493" y="3696206"/>
            <a:ext cx="197766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O" sz="1600" b="1" dirty="0">
                <a:solidFill>
                  <a:schemeClr val="accent3"/>
                </a:solidFill>
                <a:latin typeface="Arial" panose="020B0604020202020204" pitchFamily="34" charset="0"/>
              </a:rPr>
              <a:t>Goal</a:t>
            </a:r>
          </a:p>
          <a:p>
            <a:pPr algn="ctr"/>
            <a:r>
              <a:rPr lang="en-US" sz="1400" dirty="0">
                <a:latin typeface="Arial" panose="020B0604020202020204" pitchFamily="34" charset="0"/>
              </a:rPr>
              <a:t>Rotate bundles m</a:t>
            </a:r>
            <a:r>
              <a:rPr lang="en-MO" sz="1400" dirty="0">
                <a:latin typeface="Arial" panose="020B0604020202020204" pitchFamily="34" charset="0"/>
              </a:rPr>
              <a:t>inimiz</a:t>
            </a:r>
            <a:r>
              <a:rPr lang="en-US" sz="1400" dirty="0" err="1">
                <a:latin typeface="Arial" panose="020B0604020202020204" pitchFamily="34" charset="0"/>
              </a:rPr>
              <a:t>ing</a:t>
            </a:r>
            <a:r>
              <a:rPr lang="en-MO" sz="1400" dirty="0">
                <a:latin typeface="Arial" panose="020B0604020202020204" pitchFamily="34" charset="0"/>
              </a:rPr>
              <a:t> total distance</a:t>
            </a:r>
          </a:p>
        </p:txBody>
      </p: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CD1DBB2A-9017-5E90-E61D-FA4D8FEADF14}"/>
              </a:ext>
            </a:extLst>
          </p:cNvPr>
          <p:cNvGrpSpPr/>
          <p:nvPr/>
        </p:nvGrpSpPr>
        <p:grpSpPr>
          <a:xfrm>
            <a:off x="287598" y="1753453"/>
            <a:ext cx="1833560" cy="1076325"/>
            <a:chOff x="312101" y="1758801"/>
            <a:chExt cx="1833560" cy="1076325"/>
          </a:xfrm>
        </p:grpSpPr>
        <p:pic>
          <p:nvPicPr>
            <p:cNvPr id="182" name="Picture 181">
              <a:extLst>
                <a:ext uri="{FF2B5EF4-FFF2-40B4-BE49-F238E27FC236}">
                  <a16:creationId xmlns:a16="http://schemas.microsoft.com/office/drawing/2014/main" id="{B6C4F3B1-0140-E204-893A-F366D3639B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12101" y="1758801"/>
              <a:ext cx="829787" cy="1076325"/>
            </a:xfrm>
            <a:prstGeom prst="rect">
              <a:avLst/>
            </a:prstGeom>
          </p:spPr>
        </p:pic>
        <p:pic>
          <p:nvPicPr>
            <p:cNvPr id="183" name="Picture 182">
              <a:extLst>
                <a:ext uri="{FF2B5EF4-FFF2-40B4-BE49-F238E27FC236}">
                  <a16:creationId xmlns:a16="http://schemas.microsoft.com/office/drawing/2014/main" id="{725CCF76-BC62-EF54-7BCF-4C9DDBD7F56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3"/>
            <a:stretch>
              <a:fillRect/>
            </a:stretch>
          </p:blipFill>
          <p:spPr>
            <a:xfrm>
              <a:off x="1141888" y="1758801"/>
              <a:ext cx="1003773" cy="1038226"/>
            </a:xfrm>
            <a:prstGeom prst="rect">
              <a:avLst/>
            </a:prstGeom>
          </p:spPr>
        </p:pic>
      </p:grpSp>
      <p:sp>
        <p:nvSpPr>
          <p:cNvPr id="184" name="TextBox 183">
            <a:extLst>
              <a:ext uri="{FF2B5EF4-FFF2-40B4-BE49-F238E27FC236}">
                <a16:creationId xmlns:a16="http://schemas.microsoft.com/office/drawing/2014/main" id="{218681E9-FBD9-B70D-6D7F-BE1FEE24F622}"/>
              </a:ext>
            </a:extLst>
          </p:cNvPr>
          <p:cNvSpPr txBox="1"/>
          <p:nvPr/>
        </p:nvSpPr>
        <p:spPr>
          <a:xfrm>
            <a:off x="160952" y="2744709"/>
            <a:ext cx="24144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</a:rPr>
              <a:t>1) Vertex-and-edge model</a:t>
            </a:r>
          </a:p>
          <a:p>
            <a:r>
              <a:rPr lang="en-US" sz="1400" dirty="0">
                <a:latin typeface="Arial" panose="020B0604020202020204" pitchFamily="34" charset="0"/>
              </a:rPr>
              <a:t>2) Specify N (i.e., thickness)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F5F77575-7187-9371-70A8-517E955BC33E}"/>
              </a:ext>
            </a:extLst>
          </p:cNvPr>
          <p:cNvSpPr txBox="1"/>
          <p:nvPr/>
        </p:nvSpPr>
        <p:spPr>
          <a:xfrm>
            <a:off x="856366" y="1059821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u="sng" dirty="0">
                <a:latin typeface="Arial" panose="020B0604020202020204" pitchFamily="34" charset="0"/>
              </a:rPr>
              <a:t>Input</a:t>
            </a:r>
          </a:p>
        </p:txBody>
      </p:sp>
      <p:sp>
        <p:nvSpPr>
          <p:cNvPr id="186" name="Right Brace 185">
            <a:extLst>
              <a:ext uri="{FF2B5EF4-FFF2-40B4-BE49-F238E27FC236}">
                <a16:creationId xmlns:a16="http://schemas.microsoft.com/office/drawing/2014/main" id="{01A23BB6-8351-3DF1-1064-1984FBCC8A92}"/>
              </a:ext>
            </a:extLst>
          </p:cNvPr>
          <p:cNvSpPr/>
          <p:nvPr/>
        </p:nvSpPr>
        <p:spPr bwMode="auto">
          <a:xfrm>
            <a:off x="2382242" y="1726974"/>
            <a:ext cx="203812" cy="1422220"/>
          </a:xfrm>
          <a:prstGeom prst="rightBrac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0431182B-3392-1FAE-3A88-160D2FFF5B52}"/>
              </a:ext>
            </a:extLst>
          </p:cNvPr>
          <p:cNvSpPr txBox="1"/>
          <p:nvPr/>
        </p:nvSpPr>
        <p:spPr>
          <a:xfrm>
            <a:off x="5039522" y="1059821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u="sng" dirty="0">
                <a:latin typeface="Arial" panose="020B0604020202020204" pitchFamily="34" charset="0"/>
              </a:rPr>
              <a:t>Scaffold Routing</a:t>
            </a:r>
          </a:p>
        </p:txBody>
      </p: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B5885D62-36C1-50B1-D437-97D9F809DC38}"/>
              </a:ext>
            </a:extLst>
          </p:cNvPr>
          <p:cNvGrpSpPr/>
          <p:nvPr/>
        </p:nvGrpSpPr>
        <p:grpSpPr>
          <a:xfrm>
            <a:off x="6524883" y="1506705"/>
            <a:ext cx="2088258" cy="1057214"/>
            <a:chOff x="6301319" y="1488212"/>
            <a:chExt cx="2088258" cy="1057214"/>
          </a:xfrm>
        </p:grpSpPr>
        <p:grpSp>
          <p:nvGrpSpPr>
            <p:cNvPr id="189" name="Group 188">
              <a:extLst>
                <a:ext uri="{FF2B5EF4-FFF2-40B4-BE49-F238E27FC236}">
                  <a16:creationId xmlns:a16="http://schemas.microsoft.com/office/drawing/2014/main" id="{080F7A3F-325A-60CE-74E7-03D5DCC861E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301319" y="1488212"/>
              <a:ext cx="2088258" cy="937141"/>
              <a:chOff x="312101" y="1758801"/>
              <a:chExt cx="1833560" cy="822841"/>
            </a:xfrm>
          </p:grpSpPr>
          <p:pic>
            <p:nvPicPr>
              <p:cNvPr id="206" name="Picture 205">
                <a:extLst>
                  <a:ext uri="{FF2B5EF4-FFF2-40B4-BE49-F238E27FC236}">
                    <a16:creationId xmlns:a16="http://schemas.microsoft.com/office/drawing/2014/main" id="{45F0F7D6-A683-70B7-CBA4-7D17F4040A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12101" y="1758801"/>
                <a:ext cx="829787" cy="822841"/>
              </a:xfrm>
              <a:prstGeom prst="rect">
                <a:avLst/>
              </a:prstGeom>
            </p:spPr>
          </p:pic>
          <p:pic>
            <p:nvPicPr>
              <p:cNvPr id="207" name="Picture 206">
                <a:extLst>
                  <a:ext uri="{FF2B5EF4-FFF2-40B4-BE49-F238E27FC236}">
                    <a16:creationId xmlns:a16="http://schemas.microsoft.com/office/drawing/2014/main" id="{9DFEF79E-7316-A070-E8D7-6C61F2E930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r="-3"/>
              <a:stretch>
                <a:fillRect/>
              </a:stretch>
            </p:blipFill>
            <p:spPr>
              <a:xfrm>
                <a:off x="1141888" y="1758801"/>
                <a:ext cx="1003773" cy="800616"/>
              </a:xfrm>
              <a:prstGeom prst="rect">
                <a:avLst/>
              </a:prstGeom>
            </p:spPr>
          </p:pic>
        </p:grp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07411E7C-A52B-7307-3498-A0C997E603EF}"/>
                </a:ext>
              </a:extLst>
            </p:cNvPr>
            <p:cNvSpPr txBox="1"/>
            <p:nvPr/>
          </p:nvSpPr>
          <p:spPr>
            <a:xfrm>
              <a:off x="7758538" y="1959063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</a:rPr>
                <a:t>18</a:t>
              </a:r>
            </a:p>
          </p:txBody>
        </p: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47D53C8C-5279-419C-A903-AF996A78BCA4}"/>
                </a:ext>
              </a:extLst>
            </p:cNvPr>
            <p:cNvCxnSpPr/>
            <p:nvPr/>
          </p:nvCxnSpPr>
          <p:spPr bwMode="auto">
            <a:xfrm>
              <a:off x="7913572" y="1843058"/>
              <a:ext cx="0" cy="116681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0DB552E7-3335-8E7F-D499-733F5C5DC9F4}"/>
                </a:ext>
              </a:extLst>
            </p:cNvPr>
            <p:cNvCxnSpPr/>
            <p:nvPr/>
          </p:nvCxnSpPr>
          <p:spPr bwMode="auto">
            <a:xfrm>
              <a:off x="7601628" y="1840101"/>
              <a:ext cx="0" cy="116681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D3A1F12C-8369-7F39-05A3-A3291A522CA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703864" y="2068701"/>
              <a:ext cx="118872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2ECD61A5-A1F2-2A48-003F-49391FA12CE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699102" y="1741557"/>
              <a:ext cx="118872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0428682D-183D-F193-7FB8-FAF90C1FF94F}"/>
                </a:ext>
              </a:extLst>
            </p:cNvPr>
            <p:cNvCxnSpPr/>
            <p:nvPr/>
          </p:nvCxnSpPr>
          <p:spPr bwMode="auto">
            <a:xfrm>
              <a:off x="6786798" y="2183497"/>
              <a:ext cx="0" cy="116681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B1EF01AB-A2CC-ACD7-550E-616FBA56462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42318" y="2046573"/>
              <a:ext cx="69151" cy="650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172A81E2-5A64-441A-F0E0-179245942C6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727362" y="1826054"/>
              <a:ext cx="118872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47C98541-4FFD-C992-472F-90D16E1C2605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6558294" y="1915726"/>
              <a:ext cx="127887" cy="47485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D57EC8C7-77D5-24CE-5407-E3B84D9CA4A9}"/>
                </a:ext>
              </a:extLst>
            </p:cNvPr>
            <p:cNvSpPr txBox="1"/>
            <p:nvPr/>
          </p:nvSpPr>
          <p:spPr>
            <a:xfrm>
              <a:off x="6651891" y="2237649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</a:rPr>
                <a:t>3</a:t>
              </a:r>
            </a:p>
          </p:txBody>
        </p: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089CE053-BEE7-38D2-4A4F-7BB2AADF2A0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877619" y="1892055"/>
              <a:ext cx="127887" cy="6272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32A76CE2-6BEF-9FEF-9692-4A5F2C6EB8F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899029" y="1932999"/>
              <a:ext cx="127887" cy="6272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202" name="Group 201">
              <a:extLst>
                <a:ext uri="{FF2B5EF4-FFF2-40B4-BE49-F238E27FC236}">
                  <a16:creationId xmlns:a16="http://schemas.microsoft.com/office/drawing/2014/main" id="{AD549B6F-B6BD-B12A-7B60-D67AF5F0E66F}"/>
                </a:ext>
              </a:extLst>
            </p:cNvPr>
            <p:cNvGrpSpPr/>
            <p:nvPr/>
          </p:nvGrpSpPr>
          <p:grpSpPr>
            <a:xfrm rot="20432604">
              <a:off x="6826550" y="2038021"/>
              <a:ext cx="125095" cy="77720"/>
              <a:chOff x="6158851" y="2072345"/>
              <a:chExt cx="149297" cy="103672"/>
            </a:xfrm>
          </p:grpSpPr>
          <p:cxnSp>
            <p:nvCxnSpPr>
              <p:cNvPr id="204" name="Straight Connector 203">
                <a:extLst>
                  <a:ext uri="{FF2B5EF4-FFF2-40B4-BE49-F238E27FC236}">
                    <a16:creationId xmlns:a16="http://schemas.microsoft.com/office/drawing/2014/main" id="{FC213A32-226B-3097-784A-33BF55FFF30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6158851" y="2072345"/>
                <a:ext cx="127887" cy="6272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05" name="Straight Connector 204">
                <a:extLst>
                  <a:ext uri="{FF2B5EF4-FFF2-40B4-BE49-F238E27FC236}">
                    <a16:creationId xmlns:a16="http://schemas.microsoft.com/office/drawing/2014/main" id="{07F3B04C-EFA8-DDA4-75BB-C0ED5319308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6180261" y="2113289"/>
                <a:ext cx="127887" cy="6272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E8D3142B-D270-1D01-92A5-3A95D8B50A1F}"/>
                </a:ext>
              </a:extLst>
            </p:cNvPr>
            <p:cNvSpPr txBox="1"/>
            <p:nvPr/>
          </p:nvSpPr>
          <p:spPr>
            <a:xfrm>
              <a:off x="6944931" y="1687950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</a:rPr>
                <a:t>2</a:t>
              </a:r>
            </a:p>
          </p:txBody>
        </p:sp>
      </p:grpSp>
      <p:pic>
        <p:nvPicPr>
          <p:cNvPr id="208" name="Picture 207">
            <a:extLst>
              <a:ext uri="{FF2B5EF4-FFF2-40B4-BE49-F238E27FC236}">
                <a16:creationId xmlns:a16="http://schemas.microsoft.com/office/drawing/2014/main" id="{789E61CC-1BAA-A09D-0438-4167EA1AF75D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71795" y="2610403"/>
            <a:ext cx="2194435" cy="911829"/>
          </a:xfrm>
          <a:prstGeom prst="rect">
            <a:avLst/>
          </a:prstGeom>
        </p:spPr>
      </p:pic>
      <p:sp>
        <p:nvSpPr>
          <p:cNvPr id="209" name="Right Brace 208">
            <a:extLst>
              <a:ext uri="{FF2B5EF4-FFF2-40B4-BE49-F238E27FC236}">
                <a16:creationId xmlns:a16="http://schemas.microsoft.com/office/drawing/2014/main" id="{6B0E20A2-47C5-5B7B-F9F6-4B2ABB9D51FE}"/>
              </a:ext>
            </a:extLst>
          </p:cNvPr>
          <p:cNvSpPr/>
          <p:nvPr/>
        </p:nvSpPr>
        <p:spPr bwMode="auto">
          <a:xfrm rot="10800000">
            <a:off x="6242208" y="1510098"/>
            <a:ext cx="203812" cy="892141"/>
          </a:xfrm>
          <a:prstGeom prst="rightBrac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  <p:cxnSp>
        <p:nvCxnSpPr>
          <p:cNvPr id="210" name="Straight Arrow Connector 209">
            <a:extLst>
              <a:ext uri="{FF2B5EF4-FFF2-40B4-BE49-F238E27FC236}">
                <a16:creationId xmlns:a16="http://schemas.microsoft.com/office/drawing/2014/main" id="{7B633654-97AA-F311-3CEA-1619FD0AC372}"/>
              </a:ext>
            </a:extLst>
          </p:cNvPr>
          <p:cNvCxnSpPr>
            <a:cxnSpLocks/>
          </p:cNvCxnSpPr>
          <p:nvPr/>
        </p:nvCxnSpPr>
        <p:spPr bwMode="auto">
          <a:xfrm>
            <a:off x="7569012" y="2360730"/>
            <a:ext cx="0" cy="23873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2" name="TextBox 211">
            <a:extLst>
              <a:ext uri="{FF2B5EF4-FFF2-40B4-BE49-F238E27FC236}">
                <a16:creationId xmlns:a16="http://schemas.microsoft.com/office/drawing/2014/main" id="{1C87352A-0014-FDDF-8FE7-D9011D970DC8}"/>
              </a:ext>
            </a:extLst>
          </p:cNvPr>
          <p:cNvSpPr txBox="1"/>
          <p:nvPr/>
        </p:nvSpPr>
        <p:spPr>
          <a:xfrm>
            <a:off x="2678039" y="1380652"/>
            <a:ext cx="17459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latin typeface="Arial" panose="020B0604020202020204" pitchFamily="34" charset="0"/>
              </a:rPr>
              <a:t>1) Initialize graph</a:t>
            </a:r>
          </a:p>
        </p:txBody>
      </p:sp>
      <p:pic>
        <p:nvPicPr>
          <p:cNvPr id="213" name="Picture 212">
            <a:extLst>
              <a:ext uri="{FF2B5EF4-FFF2-40B4-BE49-F238E27FC236}">
                <a16:creationId xmlns:a16="http://schemas.microsoft.com/office/drawing/2014/main" id="{3C987A86-8362-E5DD-64D6-4720DFFB215A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06637" y="1668267"/>
            <a:ext cx="3640987" cy="1732649"/>
          </a:xfrm>
          <a:prstGeom prst="rect">
            <a:avLst/>
          </a:prstGeom>
        </p:spPr>
      </p:pic>
      <p:cxnSp>
        <p:nvCxnSpPr>
          <p:cNvPr id="215" name="Straight Connector 214">
            <a:extLst>
              <a:ext uri="{FF2B5EF4-FFF2-40B4-BE49-F238E27FC236}">
                <a16:creationId xmlns:a16="http://schemas.microsoft.com/office/drawing/2014/main" id="{560D94C9-E015-2D5E-F5CB-DF8444D29D3F}"/>
              </a:ext>
            </a:extLst>
          </p:cNvPr>
          <p:cNvCxnSpPr>
            <a:cxnSpLocks/>
          </p:cNvCxnSpPr>
          <p:nvPr/>
        </p:nvCxnSpPr>
        <p:spPr bwMode="auto">
          <a:xfrm flipV="1">
            <a:off x="3682653" y="3814367"/>
            <a:ext cx="387324" cy="39618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16" name="Straight Connector 215">
            <a:extLst>
              <a:ext uri="{FF2B5EF4-FFF2-40B4-BE49-F238E27FC236}">
                <a16:creationId xmlns:a16="http://schemas.microsoft.com/office/drawing/2014/main" id="{B439C3B3-022E-66C2-3859-03A63901C8B4}"/>
              </a:ext>
            </a:extLst>
          </p:cNvPr>
          <p:cNvCxnSpPr>
            <a:cxnSpLocks/>
          </p:cNvCxnSpPr>
          <p:nvPr/>
        </p:nvCxnSpPr>
        <p:spPr bwMode="auto">
          <a:xfrm>
            <a:off x="3670544" y="4210548"/>
            <a:ext cx="421002" cy="20474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218" name="Oval 217">
            <a:extLst>
              <a:ext uri="{FF2B5EF4-FFF2-40B4-BE49-F238E27FC236}">
                <a16:creationId xmlns:a16="http://schemas.microsoft.com/office/drawing/2014/main" id="{774FA22B-90A4-A057-2359-141399C26687}"/>
              </a:ext>
            </a:extLst>
          </p:cNvPr>
          <p:cNvSpPr/>
          <p:nvPr/>
        </p:nvSpPr>
        <p:spPr bwMode="auto">
          <a:xfrm>
            <a:off x="3981343" y="3564713"/>
            <a:ext cx="1102579" cy="1032453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  <p:pic>
        <p:nvPicPr>
          <p:cNvPr id="247" name="Picture 246" descr="A white sheet with colorful squares and dots&#10;&#10;AI-generated content may be incorrect.">
            <a:extLst>
              <a:ext uri="{FF2B5EF4-FFF2-40B4-BE49-F238E27FC236}">
                <a16:creationId xmlns:a16="http://schemas.microsoft.com/office/drawing/2014/main" id="{0F8D5B90-6642-1BDF-FBF2-9996C264C7A2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2167" y="3535866"/>
            <a:ext cx="1807705" cy="1305565"/>
          </a:xfrm>
          <a:prstGeom prst="rect">
            <a:avLst/>
          </a:prstGeom>
        </p:spPr>
      </p:pic>
      <p:sp>
        <p:nvSpPr>
          <p:cNvPr id="248" name="TextBox 247">
            <a:extLst>
              <a:ext uri="{FF2B5EF4-FFF2-40B4-BE49-F238E27FC236}">
                <a16:creationId xmlns:a16="http://schemas.microsoft.com/office/drawing/2014/main" id="{83142DEB-6827-CF27-77B8-9FA50A8FCBC4}"/>
              </a:ext>
            </a:extLst>
          </p:cNvPr>
          <p:cNvSpPr txBox="1"/>
          <p:nvPr/>
        </p:nvSpPr>
        <p:spPr>
          <a:xfrm rot="16200000">
            <a:off x="5044307" y="4019371"/>
            <a:ext cx="8599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600" dirty="0">
                <a:latin typeface="Arial" panose="020B0604020202020204" pitchFamily="34" charset="0"/>
              </a:rPr>
              <a:t>3’ Ends</a:t>
            </a:r>
          </a:p>
        </p:txBody>
      </p:sp>
      <p:sp>
        <p:nvSpPr>
          <p:cNvPr id="345" name="TextBox 344">
            <a:extLst>
              <a:ext uri="{FF2B5EF4-FFF2-40B4-BE49-F238E27FC236}">
                <a16:creationId xmlns:a16="http://schemas.microsoft.com/office/drawing/2014/main" id="{1A0A8CC5-9ADD-0F8E-0133-980D2136FD02}"/>
              </a:ext>
            </a:extLst>
          </p:cNvPr>
          <p:cNvSpPr txBox="1"/>
          <p:nvPr/>
        </p:nvSpPr>
        <p:spPr>
          <a:xfrm>
            <a:off x="6065407" y="3282003"/>
            <a:ext cx="8599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600" dirty="0">
                <a:latin typeface="Arial" panose="020B0604020202020204" pitchFamily="34" charset="0"/>
              </a:rPr>
              <a:t>5’ Ends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2FA95B4C-7BA3-4DD7-9CD6-4286CFFC6991}"/>
              </a:ext>
            </a:extLst>
          </p:cNvPr>
          <p:cNvSpPr>
            <a:spLocks noChangeAspect="1"/>
          </p:cNvSpPr>
          <p:nvPr/>
        </p:nvSpPr>
        <p:spPr bwMode="auto">
          <a:xfrm>
            <a:off x="6423827" y="3999219"/>
            <a:ext cx="62009" cy="61606"/>
          </a:xfrm>
          <a:prstGeom prst="ellipse">
            <a:avLst/>
          </a:prstGeom>
          <a:solidFill>
            <a:srgbClr val="FF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MO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05CBA11-A5D2-8321-68BD-EA70BCF14FDD}"/>
              </a:ext>
            </a:extLst>
          </p:cNvPr>
          <p:cNvSpPr>
            <a:spLocks noChangeAspect="1"/>
          </p:cNvSpPr>
          <p:nvPr/>
        </p:nvSpPr>
        <p:spPr bwMode="auto">
          <a:xfrm>
            <a:off x="6817527" y="3999219"/>
            <a:ext cx="62009" cy="61606"/>
          </a:xfrm>
          <a:prstGeom prst="ellipse">
            <a:avLst/>
          </a:prstGeom>
          <a:solidFill>
            <a:srgbClr val="FF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MO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DF4439-9331-0BE1-65FF-AA0E1B409103}"/>
              </a:ext>
            </a:extLst>
          </p:cNvPr>
          <p:cNvSpPr txBox="1"/>
          <p:nvPr/>
        </p:nvSpPr>
        <p:spPr>
          <a:xfrm>
            <a:off x="6353334" y="3956537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370" dirty="0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3B12A08-ACEC-1DC9-5CD9-163E2075A195}"/>
              </a:ext>
            </a:extLst>
          </p:cNvPr>
          <p:cNvSpPr txBox="1"/>
          <p:nvPr/>
        </p:nvSpPr>
        <p:spPr>
          <a:xfrm>
            <a:off x="6747034" y="3956537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370" dirty="0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E2C1DB9-F85C-31EE-C3AE-12E6EB3FC33C}"/>
              </a:ext>
            </a:extLst>
          </p:cNvPr>
          <p:cNvSpPr>
            <a:spLocks/>
          </p:cNvSpPr>
          <p:nvPr/>
        </p:nvSpPr>
        <p:spPr bwMode="auto">
          <a:xfrm>
            <a:off x="6881076" y="4283075"/>
            <a:ext cx="57600" cy="61200"/>
          </a:xfrm>
          <a:prstGeom prst="rect">
            <a:avLst/>
          </a:prstGeom>
          <a:solidFill>
            <a:srgbClr val="02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MO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DAFC6DE-6476-E60F-B998-32C422B920F4}"/>
              </a:ext>
            </a:extLst>
          </p:cNvPr>
          <p:cNvSpPr txBox="1"/>
          <p:nvPr/>
        </p:nvSpPr>
        <p:spPr>
          <a:xfrm>
            <a:off x="6807560" y="4238282"/>
            <a:ext cx="208711" cy="1492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370" dirty="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DB9F1BF-D0E0-78A3-0812-1FBBC7A51E46}"/>
              </a:ext>
            </a:extLst>
          </p:cNvPr>
          <p:cNvSpPr txBox="1"/>
          <p:nvPr/>
        </p:nvSpPr>
        <p:spPr>
          <a:xfrm>
            <a:off x="8137136" y="3322785"/>
            <a:ext cx="641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27F7F"/>
                </a:solidFill>
                <a:latin typeface="Arial" panose="020B0604020202020204" pitchFamily="34" charset="0"/>
              </a:rPr>
              <a:t>N</a:t>
            </a:r>
            <a:r>
              <a:rPr lang="en-US" sz="1200" dirty="0">
                <a:latin typeface="Arial" panose="020B0604020202020204" pitchFamily="34" charset="0"/>
              </a:rPr>
              <a:t> = 18</a:t>
            </a:r>
          </a:p>
        </p:txBody>
      </p:sp>
    </p:spTree>
    <p:extLst>
      <p:ext uri="{BB962C8B-B14F-4D97-AF65-F5344CB8AC3E}">
        <p14:creationId xmlns:p14="http://schemas.microsoft.com/office/powerpoint/2010/main" val="1610794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F0991-1605-EA55-1D89-0DCE34CF5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692B7-26D6-49AB-FC80-BE855BB16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Mitering imparts global stiffness into the structure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4B2FB90-6E75-2B9A-A003-118BA1AE07D5}"/>
              </a:ext>
            </a:extLst>
          </p:cNvPr>
          <p:cNvGrpSpPr/>
          <p:nvPr/>
        </p:nvGrpSpPr>
        <p:grpSpPr>
          <a:xfrm>
            <a:off x="457200" y="110044"/>
            <a:ext cx="4692854" cy="193559"/>
            <a:chOff x="740865" y="163384"/>
            <a:chExt cx="4692854" cy="19355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9ACBF47-7E8F-0A45-6933-31B5720D5D28}"/>
                </a:ext>
              </a:extLst>
            </p:cNvPr>
            <p:cNvSpPr/>
            <p:nvPr/>
          </p:nvSpPr>
          <p:spPr bwMode="auto">
            <a:xfrm>
              <a:off x="740865" y="163384"/>
              <a:ext cx="102758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0" u="none" strike="noStrike" cap="none" normalizeH="0" baseline="0" dirty="0">
                  <a:ln>
                    <a:noFill/>
                  </a:ln>
                  <a:solidFill>
                    <a:schemeClr val="accent6"/>
                  </a:solidFill>
                  <a:effectLst>
                    <a:glow>
                      <a:schemeClr val="accent1">
                        <a:lumMod val="75000"/>
                        <a:alpha val="40000"/>
                      </a:schemeClr>
                    </a:glow>
                  </a:effectLst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Introduction</a:t>
              </a:r>
              <a:endParaRPr kumimoji="0" lang="en-US" sz="1100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>
                  <a:glow>
                    <a:schemeClr val="accent1">
                      <a:lumMod val="75000"/>
                      <a:alpha val="40000"/>
                    </a:schemeClr>
                  </a:glow>
                </a:effectLst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8D72C89-2BCA-3E61-876A-399D798C7E05}"/>
                </a:ext>
              </a:extLst>
            </p:cNvPr>
            <p:cNvSpPr/>
            <p:nvPr/>
          </p:nvSpPr>
          <p:spPr bwMode="auto">
            <a:xfrm>
              <a:off x="1720823" y="163384"/>
              <a:ext cx="114526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b="1" dirty="0">
                  <a:solidFill>
                    <a:schemeClr val="accent1"/>
                  </a:solidFill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Methodology</a:t>
              </a:r>
              <a:endParaRPr kumimoji="0" lang="en-US" sz="12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E597F5D-8D37-5E22-7A2A-DFEBF3F431D6}"/>
                </a:ext>
              </a:extLst>
            </p:cNvPr>
            <p:cNvSpPr/>
            <p:nvPr/>
          </p:nvSpPr>
          <p:spPr bwMode="auto">
            <a:xfrm>
              <a:off x="2751871" y="163384"/>
              <a:ext cx="102412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accent6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Results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B378DFA-9CC5-38E3-3C59-D9BB7DDEDE2A}"/>
                </a:ext>
              </a:extLst>
            </p:cNvPr>
            <p:cNvSpPr/>
            <p:nvPr/>
          </p:nvSpPr>
          <p:spPr bwMode="auto">
            <a:xfrm>
              <a:off x="3456902" y="163384"/>
              <a:ext cx="102412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accent6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Conclusions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AC178F1-4416-E184-AB77-806D4DA71841}"/>
                </a:ext>
              </a:extLst>
            </p:cNvPr>
            <p:cNvSpPr/>
            <p:nvPr/>
          </p:nvSpPr>
          <p:spPr bwMode="auto">
            <a:xfrm>
              <a:off x="4409591" y="163384"/>
              <a:ext cx="102412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accent6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Q&amp;A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C3AE925E-F9A4-4A41-B973-921703456E11}"/>
              </a:ext>
            </a:extLst>
          </p:cNvPr>
          <p:cNvGrpSpPr>
            <a:grpSpLocks noChangeAspect="1"/>
          </p:cNvGrpSpPr>
          <p:nvPr/>
        </p:nvGrpSpPr>
        <p:grpSpPr>
          <a:xfrm>
            <a:off x="596978" y="971550"/>
            <a:ext cx="3225265" cy="1994933"/>
            <a:chOff x="566498" y="1111584"/>
            <a:chExt cx="3708998" cy="2294138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24A5358F-F746-8E0C-B239-3C2FD85EF090}"/>
                </a:ext>
              </a:extLst>
            </p:cNvPr>
            <p:cNvGrpSpPr/>
            <p:nvPr/>
          </p:nvGrpSpPr>
          <p:grpSpPr>
            <a:xfrm>
              <a:off x="566498" y="1111584"/>
              <a:ext cx="3708998" cy="2294138"/>
              <a:chOff x="566498" y="1111584"/>
              <a:chExt cx="3708998" cy="2294138"/>
            </a:xfrm>
          </p:grpSpPr>
          <p:pic>
            <p:nvPicPr>
              <p:cNvPr id="12" name="Picture 2" descr="Your Guide to Floor Trim Selection | National Assemblers">
                <a:extLst>
                  <a:ext uri="{FF2B5EF4-FFF2-40B4-BE49-F238E27FC236}">
                    <a16:creationId xmlns:a16="http://schemas.microsoft.com/office/drawing/2014/main" id="{679BB342-23CD-D00F-F2E7-8519A5000B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566498" y="1426030"/>
                <a:ext cx="1741319" cy="12845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C00386E-3BF3-C5CD-F005-E66977936BBF}"/>
                  </a:ext>
                </a:extLst>
              </p:cNvPr>
              <p:cNvSpPr txBox="1"/>
              <p:nvPr/>
            </p:nvSpPr>
            <p:spPr>
              <a:xfrm>
                <a:off x="757027" y="2710544"/>
                <a:ext cx="1455521" cy="424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MO" sz="600" dirty="0">
                    <a:latin typeface="Arial" panose="020B0604020202020204" pitchFamily="34" charset="0"/>
                  </a:rPr>
                  <a:t>Image from </a:t>
                </a:r>
                <a:r>
                  <a:rPr lang="en-GB" sz="600" dirty="0">
                    <a:latin typeface="Arial" panose="020B0604020202020204" pitchFamily="34" charset="0"/>
                  </a:rPr>
                  <a:t>https://</a:t>
                </a:r>
                <a:r>
                  <a:rPr lang="en-GB" sz="600" dirty="0" err="1">
                    <a:latin typeface="Arial" panose="020B0604020202020204" pitchFamily="34" charset="0"/>
                  </a:rPr>
                  <a:t>www.nationalassemblers.com</a:t>
                </a:r>
                <a:r>
                  <a:rPr lang="en-GB" sz="600" dirty="0">
                    <a:latin typeface="Arial" panose="020B0604020202020204" pitchFamily="34" charset="0"/>
                  </a:rPr>
                  <a:t>/post/floor-trim-selection</a:t>
                </a:r>
                <a:endParaRPr lang="en-MO" sz="600" dirty="0">
                  <a:latin typeface="Arial" panose="020B0604020202020204" pitchFamily="34" charset="0"/>
                </a:endParaRPr>
              </a:p>
            </p:txBody>
          </p: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88AB0EE-39DE-545F-726F-72D458464ECF}"/>
                  </a:ext>
                </a:extLst>
              </p:cNvPr>
              <p:cNvGrpSpPr/>
              <p:nvPr/>
            </p:nvGrpSpPr>
            <p:grpSpPr>
              <a:xfrm rot="2705119">
                <a:off x="2235987" y="1964485"/>
                <a:ext cx="1631674" cy="274383"/>
                <a:chOff x="2383512" y="2172370"/>
                <a:chExt cx="1631674" cy="274383"/>
              </a:xfrm>
              <a:solidFill>
                <a:srgbClr val="0070C0"/>
              </a:solidFill>
            </p:grpSpPr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C6AD3716-D5B5-CE17-0443-85100CD55B2D}"/>
                    </a:ext>
                  </a:extLst>
                </p:cNvPr>
                <p:cNvSpPr/>
                <p:nvPr/>
              </p:nvSpPr>
              <p:spPr bwMode="auto">
                <a:xfrm rot="16200000">
                  <a:off x="2927602" y="1630520"/>
                  <a:ext cx="272143" cy="1360324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MO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Geneva" pitchFamily="-110" charset="-128"/>
                    <a:cs typeface="Geneva" pitchFamily="-110" charset="-128"/>
                  </a:endParaRPr>
                </a:p>
              </p:txBody>
            </p:sp>
            <p:sp>
              <p:nvSpPr>
                <p:cNvPr id="28" name="Right Triangle 27">
                  <a:extLst>
                    <a:ext uri="{FF2B5EF4-FFF2-40B4-BE49-F238E27FC236}">
                      <a16:creationId xmlns:a16="http://schemas.microsoft.com/office/drawing/2014/main" id="{8675F862-FD25-262A-56FD-E80A23325D40}"/>
                    </a:ext>
                  </a:extLst>
                </p:cNvPr>
                <p:cNvSpPr/>
                <p:nvPr/>
              </p:nvSpPr>
              <p:spPr bwMode="auto">
                <a:xfrm>
                  <a:off x="3741586" y="2172370"/>
                  <a:ext cx="273600" cy="273600"/>
                </a:xfrm>
                <a:prstGeom prst="rtTriangle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MO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Geneva" pitchFamily="-110" charset="-128"/>
                    <a:cs typeface="Geneva" pitchFamily="-110" charset="-128"/>
                  </a:endParaRP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095E3284-66BD-1AAB-5EAB-3600ECBD4E6F}"/>
                  </a:ext>
                </a:extLst>
              </p:cNvPr>
              <p:cNvGrpSpPr/>
              <p:nvPr/>
            </p:nvGrpSpPr>
            <p:grpSpPr>
              <a:xfrm rot="18894881" flipH="1">
                <a:off x="3209366" y="1964356"/>
                <a:ext cx="1633924" cy="273600"/>
                <a:chOff x="2383512" y="2174610"/>
                <a:chExt cx="1633924" cy="273600"/>
              </a:xfrm>
              <a:solidFill>
                <a:schemeClr val="accent4">
                  <a:lumMod val="60000"/>
                  <a:lumOff val="40000"/>
                </a:schemeClr>
              </a:solidFill>
            </p:grpSpPr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5D6B9C05-8D42-1C49-F823-A4EE9F411DBE}"/>
                    </a:ext>
                  </a:extLst>
                </p:cNvPr>
                <p:cNvSpPr/>
                <p:nvPr/>
              </p:nvSpPr>
              <p:spPr bwMode="auto">
                <a:xfrm rot="16200000">
                  <a:off x="2927602" y="1630520"/>
                  <a:ext cx="272143" cy="1360324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MO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Geneva" pitchFamily="-110" charset="-128"/>
                    <a:cs typeface="Geneva" pitchFamily="-110" charset="-128"/>
                  </a:endParaRPr>
                </a:p>
              </p:txBody>
            </p:sp>
            <p:sp>
              <p:nvSpPr>
                <p:cNvPr id="26" name="Right Triangle 25">
                  <a:extLst>
                    <a:ext uri="{FF2B5EF4-FFF2-40B4-BE49-F238E27FC236}">
                      <a16:creationId xmlns:a16="http://schemas.microsoft.com/office/drawing/2014/main" id="{E7941F08-299E-5E7C-FDB7-DEC38EE1668B}"/>
                    </a:ext>
                  </a:extLst>
                </p:cNvPr>
                <p:cNvSpPr/>
                <p:nvPr/>
              </p:nvSpPr>
              <p:spPr bwMode="auto">
                <a:xfrm>
                  <a:off x="3743836" y="2174610"/>
                  <a:ext cx="273600" cy="273600"/>
                </a:xfrm>
                <a:prstGeom prst="rtTriangle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MO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Geneva" pitchFamily="-110" charset="-128"/>
                    <a:cs typeface="Geneva" pitchFamily="-110" charset="-128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BD1274C-432A-9255-0D65-E7E4557A3F78}"/>
                  </a:ext>
                </a:extLst>
              </p:cNvPr>
              <p:cNvSpPr txBox="1"/>
              <p:nvPr/>
            </p:nvSpPr>
            <p:spPr>
              <a:xfrm>
                <a:off x="2803776" y="2804028"/>
                <a:ext cx="1455521" cy="6016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MO" sz="1400" dirty="0">
                    <a:latin typeface="Arial" panose="020B0604020202020204" pitchFamily="34" charset="0"/>
                  </a:rPr>
                  <a:t>Miter corners for </a:t>
                </a:r>
                <a:r>
                  <a:rPr lang="en-MO" sz="1400" dirty="0">
                    <a:solidFill>
                      <a:srgbClr val="92D050"/>
                    </a:solidFill>
                    <a:latin typeface="Arial" panose="020B0604020202020204" pitchFamily="34" charset="0"/>
                  </a:rPr>
                  <a:t>flush</a:t>
                </a:r>
                <a:r>
                  <a:rPr lang="en-MO" sz="1400" dirty="0">
                    <a:latin typeface="Arial" panose="020B0604020202020204" pitchFamily="34" charset="0"/>
                  </a:rPr>
                  <a:t> fit</a:t>
                </a:r>
              </a:p>
            </p:txBody>
          </p:sp>
          <p:sp>
            <p:nvSpPr>
              <p:cNvPr id="17" name="Right Bracket 16">
                <a:extLst>
                  <a:ext uri="{FF2B5EF4-FFF2-40B4-BE49-F238E27FC236}">
                    <a16:creationId xmlns:a16="http://schemas.microsoft.com/office/drawing/2014/main" id="{257958EE-541A-714A-E939-C15EE0432B85}"/>
                  </a:ext>
                </a:extLst>
              </p:cNvPr>
              <p:cNvSpPr/>
              <p:nvPr/>
            </p:nvSpPr>
            <p:spPr bwMode="auto">
              <a:xfrm rot="16200000">
                <a:off x="1297637" y="1231574"/>
                <a:ext cx="279041" cy="992124"/>
              </a:xfrm>
              <a:prstGeom prst="rightBracket">
                <a:avLst/>
              </a:prstGeom>
              <a:noFill/>
              <a:ln w="28575" cap="flat" cmpd="sng" algn="ctr">
                <a:solidFill>
                  <a:srgbClr val="D991FF"/>
                </a:solidFill>
                <a:prstDash val="solid"/>
                <a:round/>
                <a:headEnd type="triangle" w="med" len="med"/>
                <a:tailEnd type="triangl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E050769-C119-2FBD-841D-52D28D65A92C}"/>
                  </a:ext>
                </a:extLst>
              </p:cNvPr>
              <p:cNvSpPr txBox="1"/>
              <p:nvPr/>
            </p:nvSpPr>
            <p:spPr>
              <a:xfrm>
                <a:off x="1212997" y="1111584"/>
                <a:ext cx="448322" cy="3185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MO" sz="1200" dirty="0">
                    <a:solidFill>
                      <a:srgbClr val="D991FF"/>
                    </a:solidFill>
                    <a:latin typeface="Arial" panose="020B0604020202020204" pitchFamily="34" charset="0"/>
                  </a:rPr>
                  <a:t>AA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81C8717-CFC5-7574-DE83-52E9B53FC1F4}"/>
                  </a:ext>
                </a:extLst>
              </p:cNvPr>
              <p:cNvSpPr txBox="1"/>
              <p:nvPr/>
            </p:nvSpPr>
            <p:spPr>
              <a:xfrm>
                <a:off x="3094136" y="1111584"/>
                <a:ext cx="925104" cy="5309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MO" sz="1200" dirty="0">
                    <a:solidFill>
                      <a:srgbClr val="D991FF"/>
                    </a:solidFill>
                    <a:latin typeface="Arial" panose="020B0604020202020204" pitchFamily="34" charset="0"/>
                  </a:rPr>
                  <a:t>AA</a:t>
                </a:r>
              </a:p>
              <a:p>
                <a:pPr algn="ctr"/>
                <a:r>
                  <a:rPr lang="en-MO" sz="1200" dirty="0">
                    <a:latin typeface="Arial" panose="020B0604020202020204" pitchFamily="34" charset="0"/>
                  </a:rPr>
                  <a:t>Top View</a:t>
                </a:r>
              </a:p>
            </p:txBody>
          </p: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95F2B9AA-3823-10D7-C43E-D574ECD495C5}"/>
                  </a:ext>
                </a:extLst>
              </p:cNvPr>
              <p:cNvCxnSpPr>
                <a:cxnSpLocks/>
                <a:stCxn id="17" idx="2"/>
                <a:endCxn id="18" idx="2"/>
              </p:cNvCxnSpPr>
              <p:nvPr/>
            </p:nvCxnSpPr>
            <p:spPr bwMode="auto">
              <a:xfrm flipV="1">
                <a:off x="1437158" y="1430128"/>
                <a:ext cx="1" cy="157988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D991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4BBA3F1-7B0B-04E4-9EDF-420663B996C8}"/>
                  </a:ext>
                </a:extLst>
              </p:cNvPr>
              <p:cNvSpPr txBox="1"/>
              <p:nvPr/>
            </p:nvSpPr>
            <p:spPr>
              <a:xfrm>
                <a:off x="961711" y="1867158"/>
                <a:ext cx="343247" cy="389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MO" sz="1600" dirty="0">
                    <a:solidFill>
                      <a:srgbClr val="0070C0"/>
                    </a:solidFill>
                    <a:latin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E232B44-4D39-1A08-0D9D-776DABE17BA0}"/>
                  </a:ext>
                </a:extLst>
              </p:cNvPr>
              <p:cNvSpPr txBox="1"/>
              <p:nvPr/>
            </p:nvSpPr>
            <p:spPr>
              <a:xfrm>
                <a:off x="1580706" y="1867158"/>
                <a:ext cx="343247" cy="389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MO" sz="1600" dirty="0">
                    <a:solidFill>
                      <a:srgbClr val="FFCE5D"/>
                    </a:solidFill>
                    <a:latin typeface="Arial" panose="020B0604020202020204" pitchFamily="34" charset="0"/>
                  </a:rPr>
                  <a:t>2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F33FD42-DE2D-D023-D708-A41A3BE17220}"/>
                  </a:ext>
                </a:extLst>
              </p:cNvPr>
              <p:cNvSpPr txBox="1"/>
              <p:nvPr/>
            </p:nvSpPr>
            <p:spPr>
              <a:xfrm>
                <a:off x="2841818" y="1867158"/>
                <a:ext cx="343247" cy="389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MO" sz="1600" dirty="0">
                    <a:latin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4190156-B319-F1B5-8965-B0131C8F5CCF}"/>
                  </a:ext>
                </a:extLst>
              </p:cNvPr>
              <p:cNvSpPr txBox="1"/>
              <p:nvPr/>
            </p:nvSpPr>
            <p:spPr>
              <a:xfrm>
                <a:off x="3932249" y="1867158"/>
                <a:ext cx="343247" cy="389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MO" sz="1600" dirty="0">
                    <a:latin typeface="Arial" panose="020B0604020202020204" pitchFamily="34" charset="0"/>
                  </a:rPr>
                  <a:t>2</a:t>
                </a:r>
              </a:p>
            </p:txBody>
          </p:sp>
        </p:grp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B4522BE-68E5-5578-8316-61E18C1577C3}"/>
                </a:ext>
              </a:extLst>
            </p:cNvPr>
            <p:cNvSpPr/>
            <p:nvPr/>
          </p:nvSpPr>
          <p:spPr bwMode="auto">
            <a:xfrm>
              <a:off x="3338072" y="2236632"/>
              <a:ext cx="386930" cy="567396"/>
            </a:xfrm>
            <a:prstGeom prst="ellipse">
              <a:avLst/>
            </a:prstGeom>
            <a:noFill/>
            <a:ln w="19050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MO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</p:grpSp>
      <p:cxnSp>
        <p:nvCxnSpPr>
          <p:cNvPr id="29" name="Elbow Connector 41">
            <a:extLst>
              <a:ext uri="{FF2B5EF4-FFF2-40B4-BE49-F238E27FC236}">
                <a16:creationId xmlns:a16="http://schemas.microsoft.com/office/drawing/2014/main" id="{6635285A-C800-C3D1-0CAA-6276FDF746EC}"/>
              </a:ext>
            </a:extLst>
          </p:cNvPr>
          <p:cNvCxnSpPr>
            <a:cxnSpLocks/>
            <a:stCxn id="39" idx="3"/>
            <a:endCxn id="56" idx="1"/>
          </p:cNvCxnSpPr>
          <p:nvPr/>
        </p:nvCxnSpPr>
        <p:spPr bwMode="auto">
          <a:xfrm flipV="1">
            <a:off x="4959166" y="1943512"/>
            <a:ext cx="906464" cy="1818445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2DEC18D-FC9A-D6E7-4AE8-C9B22FE34360}"/>
              </a:ext>
            </a:extLst>
          </p:cNvPr>
          <p:cNvGrpSpPr/>
          <p:nvPr/>
        </p:nvGrpSpPr>
        <p:grpSpPr>
          <a:xfrm>
            <a:off x="373427" y="3197006"/>
            <a:ext cx="4585739" cy="1558525"/>
            <a:chOff x="373427" y="3197006"/>
            <a:chExt cx="4585739" cy="1558525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720D4F3-CCA8-4B4F-279F-1F6A4CF6FDF7}"/>
                </a:ext>
              </a:extLst>
            </p:cNvPr>
            <p:cNvSpPr txBox="1"/>
            <p:nvPr/>
          </p:nvSpPr>
          <p:spPr>
            <a:xfrm>
              <a:off x="1977733" y="4447754"/>
              <a:ext cx="7168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MO" sz="1400" dirty="0">
                  <a:latin typeface="Arial" panose="020B0604020202020204" pitchFamily="34" charset="0"/>
                </a:rPr>
                <a:t>N</a:t>
              </a:r>
              <a:r>
                <a:rPr lang="en-US" sz="1400" dirty="0">
                  <a:latin typeface="Arial" panose="020B0604020202020204" pitchFamily="34" charset="0"/>
                </a:rPr>
                <a:t> </a:t>
              </a:r>
              <a:r>
                <a:rPr lang="en-MO" sz="1400" dirty="0">
                  <a:latin typeface="Arial" panose="020B0604020202020204" pitchFamily="34" charset="0"/>
                </a:rPr>
                <a:t>=</a:t>
              </a:r>
              <a:r>
                <a:rPr lang="en-US" sz="1400" dirty="0">
                  <a:latin typeface="Arial" panose="020B0604020202020204" pitchFamily="34" charset="0"/>
                </a:rPr>
                <a:t> </a:t>
              </a:r>
              <a:r>
                <a:rPr lang="en-MO" sz="1400" dirty="0">
                  <a:latin typeface="Arial" panose="020B0604020202020204" pitchFamily="34" charset="0"/>
                </a:rPr>
                <a:t>18</a:t>
              </a:r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B7F0E98E-3E19-2B72-7839-BA45100D70AF}"/>
                </a:ext>
              </a:extLst>
            </p:cNvPr>
            <p:cNvGrpSpPr/>
            <p:nvPr/>
          </p:nvGrpSpPr>
          <p:grpSpPr>
            <a:xfrm>
              <a:off x="1889195" y="3361445"/>
              <a:ext cx="870641" cy="789931"/>
              <a:chOff x="400191" y="2905269"/>
              <a:chExt cx="870641" cy="789931"/>
            </a:xfrm>
          </p:grpSpPr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931639A7-6F87-1BCD-E6DB-CEBC17B9E03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00191" y="2958436"/>
                <a:ext cx="447737" cy="301662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B02C1738-8DE6-6D3B-76B3-91F86EF6D3A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847929" y="2989609"/>
                <a:ext cx="380675" cy="270489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C9B831F9-A518-913F-B7E3-1DBEBFC2B10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 flipV="1">
                <a:off x="847929" y="3260098"/>
                <a:ext cx="124480" cy="435102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244B5B71-275E-EEE6-C8F1-A7B6A86B385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612919" y="3260098"/>
                <a:ext cx="235009" cy="252178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B6B6D80B-205B-61BD-3175-D4FE77945ED6}"/>
                  </a:ext>
                </a:extLst>
              </p:cNvPr>
              <p:cNvSpPr txBox="1"/>
              <p:nvPr/>
            </p:nvSpPr>
            <p:spPr>
              <a:xfrm rot="19399441">
                <a:off x="659767" y="2905269"/>
                <a:ext cx="61106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MO" sz="1200" dirty="0">
                    <a:latin typeface="Arial" panose="020B0604020202020204" pitchFamily="34" charset="0"/>
                  </a:rPr>
                  <a:t>35 nm</a:t>
                </a:r>
              </a:p>
            </p:txBody>
          </p: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3180E61-0064-758C-3353-9BAFC4700733}"/>
                </a:ext>
              </a:extLst>
            </p:cNvPr>
            <p:cNvSpPr txBox="1"/>
            <p:nvPr/>
          </p:nvSpPr>
          <p:spPr>
            <a:xfrm>
              <a:off x="593100" y="4447754"/>
              <a:ext cx="7168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MO" sz="1400" dirty="0">
                  <a:latin typeface="Arial" panose="020B0604020202020204" pitchFamily="34" charset="0"/>
                </a:rPr>
                <a:t>N</a:t>
              </a:r>
              <a:r>
                <a:rPr lang="en-US" sz="1400" dirty="0">
                  <a:latin typeface="Arial" panose="020B0604020202020204" pitchFamily="34" charset="0"/>
                </a:rPr>
                <a:t> </a:t>
              </a:r>
              <a:r>
                <a:rPr lang="en-MO" sz="1400" dirty="0">
                  <a:latin typeface="Arial" panose="020B0604020202020204" pitchFamily="34" charset="0"/>
                </a:rPr>
                <a:t>=</a:t>
              </a:r>
              <a:r>
                <a:rPr lang="en-US" sz="1400" dirty="0">
                  <a:latin typeface="Arial" panose="020B0604020202020204" pitchFamily="34" charset="0"/>
                </a:rPr>
                <a:t> </a:t>
              </a:r>
              <a:r>
                <a:rPr lang="en-MO" sz="1400" dirty="0">
                  <a:latin typeface="Arial" panose="020B0604020202020204" pitchFamily="34" charset="0"/>
                </a:rPr>
                <a:t>18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28A9839-B31D-6FF4-9323-5B5F254D51F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51530" y="3197006"/>
              <a:ext cx="0" cy="584291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BD054AA-7191-F344-0D0D-0F33ECC61E0E}"/>
                </a:ext>
              </a:extLst>
            </p:cNvPr>
            <p:cNvSpPr txBox="1"/>
            <p:nvPr/>
          </p:nvSpPr>
          <p:spPr>
            <a:xfrm rot="16200000">
              <a:off x="756495" y="3382768"/>
              <a:ext cx="6110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O" sz="1200" dirty="0">
                  <a:latin typeface="Arial" panose="020B0604020202020204" pitchFamily="34" charset="0"/>
                </a:rPr>
                <a:t>35 nm</a:t>
              </a: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6CDD8A13-D9D2-547C-8BDD-FE46E63A1C7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51530" y="3778849"/>
              <a:ext cx="0" cy="584291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FA1E8ED7-D410-7644-41E2-9E8159FDE84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51530" y="3778849"/>
              <a:ext cx="586800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CF4F05A-B3E6-BFC6-87F0-EE607552BA2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3427" y="3778849"/>
              <a:ext cx="586800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C8D1A38-571D-F8EE-E7D8-5DF433A6ECC0}"/>
                </a:ext>
              </a:extLst>
            </p:cNvPr>
            <p:cNvSpPr txBox="1"/>
            <p:nvPr/>
          </p:nvSpPr>
          <p:spPr>
            <a:xfrm>
              <a:off x="3007166" y="3438791"/>
              <a:ext cx="1952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MO" sz="1200" b="1" dirty="0">
                  <a:latin typeface="Arial" panose="020B0604020202020204" pitchFamily="34" charset="0"/>
                </a:rPr>
                <a:t>Without</a:t>
              </a:r>
              <a:r>
                <a:rPr lang="en-MO" sz="1200" dirty="0">
                  <a:latin typeface="Arial" panose="020B0604020202020204" pitchFamily="34" charset="0"/>
                </a:rPr>
                <a:t> mitering, these designs would have </a:t>
              </a:r>
              <a:r>
                <a:rPr lang="en-MO" sz="1200" b="1" dirty="0">
                  <a:solidFill>
                    <a:schemeClr val="accent1"/>
                  </a:solidFill>
                  <a:latin typeface="Arial" panose="020B0604020202020204" pitchFamily="34" charset="0"/>
                </a:rPr>
                <a:t>similar outputs</a:t>
              </a: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3CC8C193-C5D0-FCBD-1BD1-9CBFA47CC711}"/>
              </a:ext>
            </a:extLst>
          </p:cNvPr>
          <p:cNvSpPr txBox="1"/>
          <p:nvPr/>
        </p:nvSpPr>
        <p:spPr>
          <a:xfrm>
            <a:off x="5953798" y="2729143"/>
            <a:ext cx="30397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O" sz="1200" dirty="0">
                <a:latin typeface="Arial" panose="020B0604020202020204" pitchFamily="34" charset="0"/>
              </a:rPr>
              <a:t>For each connection, move towards shared vertex by 0.34 nm until thresold met</a:t>
            </a:r>
          </a:p>
        </p:txBody>
      </p:sp>
      <p:pic>
        <p:nvPicPr>
          <p:cNvPr id="51" name="Picture 50" descr="A colorful circle with a cross&#10;&#10;AI-generated content may be incorrect.">
            <a:extLst>
              <a:ext uri="{FF2B5EF4-FFF2-40B4-BE49-F238E27FC236}">
                <a16:creationId xmlns:a16="http://schemas.microsoft.com/office/drawing/2014/main" id="{8B07109C-16ED-6A5E-B83D-D4B55599DD8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59895" y="1123829"/>
            <a:ext cx="1646635" cy="1613570"/>
          </a:xfrm>
          <a:prstGeom prst="rect">
            <a:avLst/>
          </a:prstGeom>
        </p:spPr>
      </p:pic>
      <p:pic>
        <p:nvPicPr>
          <p:cNvPr id="52" name="Picture 51" descr="A colorful dots and lines on a black background&#10;&#10;AI-generated content may be incorrect.">
            <a:extLst>
              <a:ext uri="{FF2B5EF4-FFF2-40B4-BE49-F238E27FC236}">
                <a16:creationId xmlns:a16="http://schemas.microsoft.com/office/drawing/2014/main" id="{85F5F81F-CE9C-51ED-468D-ABBBD61BA65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91674" y="1120614"/>
            <a:ext cx="1695787" cy="1620000"/>
          </a:xfrm>
          <a:prstGeom prst="rect">
            <a:avLst/>
          </a:prstGeom>
        </p:spPr>
      </p:pic>
      <p:pic>
        <p:nvPicPr>
          <p:cNvPr id="53" name="Picture 52" descr="A colorful clock with lines and dots&#10;&#10;AI-generated content may be incorrect.">
            <a:extLst>
              <a:ext uri="{FF2B5EF4-FFF2-40B4-BE49-F238E27FC236}">
                <a16:creationId xmlns:a16="http://schemas.microsoft.com/office/drawing/2014/main" id="{71A06ED7-81D2-5888-D244-2BCB57DEC7D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85939" y="1125655"/>
            <a:ext cx="1695787" cy="1620000"/>
          </a:xfrm>
          <a:prstGeom prst="rect">
            <a:avLst/>
          </a:prstGeom>
        </p:spPr>
      </p:pic>
      <p:pic>
        <p:nvPicPr>
          <p:cNvPr id="54" name="Picture 53" descr="A colorful circle with a black background&#10;&#10;AI-generated content may be incorrect.">
            <a:extLst>
              <a:ext uri="{FF2B5EF4-FFF2-40B4-BE49-F238E27FC236}">
                <a16:creationId xmlns:a16="http://schemas.microsoft.com/office/drawing/2014/main" id="{E3911132-7C5A-465D-0A32-A4ABE3985E9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65631" y="1120959"/>
            <a:ext cx="1653197" cy="1620000"/>
          </a:xfrm>
          <a:prstGeom prst="rect">
            <a:avLst/>
          </a:prstGeom>
        </p:spPr>
      </p:pic>
      <p:pic>
        <p:nvPicPr>
          <p:cNvPr id="55" name="Picture 54" descr="A colorful lines and dots&#10;&#10;AI-generated content may be incorrect.">
            <a:extLst>
              <a:ext uri="{FF2B5EF4-FFF2-40B4-BE49-F238E27FC236}">
                <a16:creationId xmlns:a16="http://schemas.microsoft.com/office/drawing/2014/main" id="{6722444C-70E0-9CC5-F29F-84E94717019E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00136" y="1112258"/>
            <a:ext cx="1695787" cy="1620000"/>
          </a:xfrm>
          <a:prstGeom prst="rect">
            <a:avLst/>
          </a:prstGeom>
        </p:spPr>
      </p:pic>
      <p:pic>
        <p:nvPicPr>
          <p:cNvPr id="56" name="Picture 55" descr="A colorful lines and dots on a black background&#10;&#10;AI-generated content may be incorrect.">
            <a:extLst>
              <a:ext uri="{FF2B5EF4-FFF2-40B4-BE49-F238E27FC236}">
                <a16:creationId xmlns:a16="http://schemas.microsoft.com/office/drawing/2014/main" id="{807B4DD6-0804-B9E6-5B6E-C71EA00B8EFB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65630" y="1133512"/>
            <a:ext cx="1653197" cy="1620000"/>
          </a:xfrm>
          <a:prstGeom prst="rect">
            <a:avLst/>
          </a:prstGeom>
        </p:spPr>
      </p:pic>
      <p:grpSp>
        <p:nvGrpSpPr>
          <p:cNvPr id="61" name="Group 60">
            <a:extLst>
              <a:ext uri="{FF2B5EF4-FFF2-40B4-BE49-F238E27FC236}">
                <a16:creationId xmlns:a16="http://schemas.microsoft.com/office/drawing/2014/main" id="{0D3AE650-C8D8-5CBF-4B9A-AAF6CC68FCCB}"/>
              </a:ext>
            </a:extLst>
          </p:cNvPr>
          <p:cNvGrpSpPr/>
          <p:nvPr/>
        </p:nvGrpSpPr>
        <p:grpSpPr>
          <a:xfrm>
            <a:off x="5929572" y="3223720"/>
            <a:ext cx="3152154" cy="1563388"/>
            <a:chOff x="5929572" y="3223720"/>
            <a:chExt cx="3152154" cy="1563388"/>
          </a:xfrm>
        </p:grpSpPr>
        <p:pic>
          <p:nvPicPr>
            <p:cNvPr id="58" name="Picture 57" descr="A close-up of a cross&#10;&#10;AI-generated content may be incorrect.">
              <a:extLst>
                <a:ext uri="{FF2B5EF4-FFF2-40B4-BE49-F238E27FC236}">
                  <a16:creationId xmlns:a16="http://schemas.microsoft.com/office/drawing/2014/main" id="{09AE1698-5953-8238-CAAE-27800D08CD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533980" y="3223720"/>
              <a:ext cx="1547746" cy="1563388"/>
            </a:xfrm>
            <a:prstGeom prst="rect">
              <a:avLst/>
            </a:prstGeom>
          </p:spPr>
        </p:pic>
        <p:pic>
          <p:nvPicPr>
            <p:cNvPr id="60" name="Picture 59" descr="A cross shaped object with colored threads&#10;&#10;AI-generated content may be incorrect.">
              <a:extLst>
                <a:ext uri="{FF2B5EF4-FFF2-40B4-BE49-F238E27FC236}">
                  <a16:creationId xmlns:a16="http://schemas.microsoft.com/office/drawing/2014/main" id="{A6F2BF94-0FD9-D999-EF83-83330AF530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5929572" y="3247535"/>
              <a:ext cx="1506033" cy="15157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86929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594BC-5C5B-4869-825E-BE751D27E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8ACF5-7DE8-28B2-C2D9-884674E84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Dynamic programming defines the staple set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66E0E72-0C8B-2380-6907-270B0003E2C8}"/>
              </a:ext>
            </a:extLst>
          </p:cNvPr>
          <p:cNvGrpSpPr/>
          <p:nvPr/>
        </p:nvGrpSpPr>
        <p:grpSpPr>
          <a:xfrm>
            <a:off x="457200" y="110044"/>
            <a:ext cx="4692854" cy="193559"/>
            <a:chOff x="740865" y="163384"/>
            <a:chExt cx="4692854" cy="19355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D136D84-A7AF-E407-42D7-6686D9100818}"/>
                </a:ext>
              </a:extLst>
            </p:cNvPr>
            <p:cNvSpPr/>
            <p:nvPr/>
          </p:nvSpPr>
          <p:spPr bwMode="auto">
            <a:xfrm>
              <a:off x="740865" y="163384"/>
              <a:ext cx="102758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0" u="none" strike="noStrike" cap="none" normalizeH="0" baseline="0" dirty="0">
                  <a:ln>
                    <a:noFill/>
                  </a:ln>
                  <a:solidFill>
                    <a:schemeClr val="accent6"/>
                  </a:solidFill>
                  <a:effectLst>
                    <a:glow>
                      <a:schemeClr val="accent1">
                        <a:lumMod val="75000"/>
                        <a:alpha val="40000"/>
                      </a:schemeClr>
                    </a:glow>
                  </a:effectLst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Introduction</a:t>
              </a:r>
              <a:endParaRPr kumimoji="0" lang="en-US" sz="1100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>
                  <a:glow>
                    <a:schemeClr val="accent1">
                      <a:lumMod val="75000"/>
                      <a:alpha val="40000"/>
                    </a:schemeClr>
                  </a:glow>
                </a:effectLst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83B5F1C-011D-A8F0-FC53-3435D888ADFD}"/>
                </a:ext>
              </a:extLst>
            </p:cNvPr>
            <p:cNvSpPr/>
            <p:nvPr/>
          </p:nvSpPr>
          <p:spPr bwMode="auto">
            <a:xfrm>
              <a:off x="1720823" y="163384"/>
              <a:ext cx="114526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b="1" dirty="0">
                  <a:solidFill>
                    <a:schemeClr val="accent1"/>
                  </a:solidFill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Methodology</a:t>
              </a:r>
              <a:endParaRPr kumimoji="0" lang="en-US" sz="12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E803A0E-6719-1709-AA4E-B4BFC937829A}"/>
                </a:ext>
              </a:extLst>
            </p:cNvPr>
            <p:cNvSpPr/>
            <p:nvPr/>
          </p:nvSpPr>
          <p:spPr bwMode="auto">
            <a:xfrm>
              <a:off x="2751871" y="163384"/>
              <a:ext cx="102412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accent6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Results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462A96E-B6DF-3D8D-EF75-97D5ECA01B4F}"/>
                </a:ext>
              </a:extLst>
            </p:cNvPr>
            <p:cNvSpPr/>
            <p:nvPr/>
          </p:nvSpPr>
          <p:spPr bwMode="auto">
            <a:xfrm>
              <a:off x="3456902" y="163384"/>
              <a:ext cx="102412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accent6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Conclusions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47D9878-F96C-A835-8190-06F46530E031}"/>
                </a:ext>
              </a:extLst>
            </p:cNvPr>
            <p:cNvSpPr/>
            <p:nvPr/>
          </p:nvSpPr>
          <p:spPr bwMode="auto">
            <a:xfrm>
              <a:off x="4409591" y="163384"/>
              <a:ext cx="102412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accent6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Q&amp;A</a:t>
              </a:r>
            </a:p>
          </p:txBody>
        </p:sp>
      </p:grpSp>
      <p:sp>
        <p:nvSpPr>
          <p:cNvPr id="24" name="Right Brace 23">
            <a:extLst>
              <a:ext uri="{FF2B5EF4-FFF2-40B4-BE49-F238E27FC236}">
                <a16:creationId xmlns:a16="http://schemas.microsoft.com/office/drawing/2014/main" id="{0484A894-D7FB-D0CA-553E-726A400BC248}"/>
              </a:ext>
            </a:extLst>
          </p:cNvPr>
          <p:cNvSpPr/>
          <p:nvPr/>
        </p:nvSpPr>
        <p:spPr bwMode="auto">
          <a:xfrm rot="10800000">
            <a:off x="3808088" y="4008209"/>
            <a:ext cx="267198" cy="719824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MO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5E0F6C9-9EC9-BC2F-84FB-A6D1828F29DC}"/>
              </a:ext>
            </a:extLst>
          </p:cNvPr>
          <p:cNvSpPr txBox="1"/>
          <p:nvPr/>
        </p:nvSpPr>
        <p:spPr>
          <a:xfrm>
            <a:off x="2488973" y="3962024"/>
            <a:ext cx="13823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O" sz="1600" dirty="0">
                <a:latin typeface="Arial" panose="020B0604020202020204" pitchFamily="34" charset="0"/>
              </a:rPr>
              <a:t>Defaults set by 45K design analysis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AEB8E8C-357F-000F-ECB2-C605690BA097}"/>
              </a:ext>
            </a:extLst>
          </p:cNvPr>
          <p:cNvGrpSpPr/>
          <p:nvPr/>
        </p:nvGrpSpPr>
        <p:grpSpPr>
          <a:xfrm>
            <a:off x="1372152" y="1046811"/>
            <a:ext cx="6158105" cy="2020969"/>
            <a:chOff x="1372152" y="1046811"/>
            <a:chExt cx="6158105" cy="202096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D8253BB-B7AB-B8B9-F849-46E1B49DA80B}"/>
                </a:ext>
              </a:extLst>
            </p:cNvPr>
            <p:cNvSpPr txBox="1"/>
            <p:nvPr/>
          </p:nvSpPr>
          <p:spPr>
            <a:xfrm>
              <a:off x="2538183" y="1046811"/>
              <a:ext cx="40232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O" sz="1800" i="1" dirty="0">
                  <a:latin typeface="Arial" panose="020B0604020202020204" pitchFamily="34" charset="0"/>
                </a:rPr>
                <a:t>1. Add staples and default crossovers</a:t>
              </a: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11D8694-CDF4-2466-E184-2C0FBC82B45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2152" y="1416143"/>
              <a:ext cx="1975186" cy="1651637"/>
              <a:chOff x="3033278" y="1472771"/>
              <a:chExt cx="2328176" cy="1946805"/>
            </a:xfrm>
          </p:grpSpPr>
          <p:pic>
            <p:nvPicPr>
              <p:cNvPr id="3" name="Picture 2" descr="A blue and red cross with white lines&#10;&#10;AI-generated content may be incorrect.">
                <a:extLst>
                  <a:ext uri="{FF2B5EF4-FFF2-40B4-BE49-F238E27FC236}">
                    <a16:creationId xmlns:a16="http://schemas.microsoft.com/office/drawing/2014/main" id="{5D804EF9-4E47-F77A-7BDA-CF3A48C468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033278" y="1472771"/>
                <a:ext cx="2328176" cy="1946805"/>
              </a:xfrm>
              <a:prstGeom prst="rect">
                <a:avLst/>
              </a:prstGeom>
            </p:spPr>
          </p:pic>
          <p:sp>
            <p:nvSpPr>
              <p:cNvPr id="10" name="Rounded Rectangle 9">
                <a:extLst>
                  <a:ext uri="{FF2B5EF4-FFF2-40B4-BE49-F238E27FC236}">
                    <a16:creationId xmlns:a16="http://schemas.microsoft.com/office/drawing/2014/main" id="{FAA0DB65-EE40-FD9C-8625-B4FC6D5F55ED}"/>
                  </a:ext>
                </a:extLst>
              </p:cNvPr>
              <p:cNvSpPr/>
              <p:nvPr/>
            </p:nvSpPr>
            <p:spPr bwMode="auto">
              <a:xfrm>
                <a:off x="4203531" y="2174585"/>
                <a:ext cx="915318" cy="391681"/>
              </a:xfrm>
              <a:prstGeom prst="roundRect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A1C0672-4617-0D57-E1FE-25F4673E0D69}"/>
                  </a:ext>
                </a:extLst>
              </p:cNvPr>
              <p:cNvSpPr txBox="1"/>
              <p:nvPr/>
            </p:nvSpPr>
            <p:spPr>
              <a:xfrm>
                <a:off x="4446136" y="2111177"/>
                <a:ext cx="915318" cy="5441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MO" b="1" dirty="0">
                  <a:latin typeface="Arial" panose="020B0604020202020204" pitchFamily="34" charset="0"/>
                </a:endParaRPr>
              </a:p>
            </p:txBody>
          </p:sp>
        </p:grpSp>
        <p:pic>
          <p:nvPicPr>
            <p:cNvPr id="29" name="Picture 28" descr="A close-up of a grid&#10;&#10;AI-generated content may be incorrect.">
              <a:extLst>
                <a:ext uri="{FF2B5EF4-FFF2-40B4-BE49-F238E27FC236}">
                  <a16:creationId xmlns:a16="http://schemas.microsoft.com/office/drawing/2014/main" id="{31F12052-36D8-5861-1015-E90CC7F852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47239" y="1541365"/>
              <a:ext cx="3983018" cy="1185865"/>
            </a:xfrm>
            <a:prstGeom prst="rect">
              <a:avLst/>
            </a:prstGeom>
          </p:spPr>
        </p:pic>
        <p:sp>
          <p:nvSpPr>
            <p:cNvPr id="30" name="Right Brace 29">
              <a:extLst>
                <a:ext uri="{FF2B5EF4-FFF2-40B4-BE49-F238E27FC236}">
                  <a16:creationId xmlns:a16="http://schemas.microsoft.com/office/drawing/2014/main" id="{F248232A-1F6D-11B2-E5DF-A8B76EA46D35}"/>
                </a:ext>
              </a:extLst>
            </p:cNvPr>
            <p:cNvSpPr/>
            <p:nvPr/>
          </p:nvSpPr>
          <p:spPr bwMode="auto">
            <a:xfrm rot="10800000">
              <a:off x="3242637" y="1809320"/>
              <a:ext cx="209403" cy="751915"/>
            </a:xfrm>
            <a:prstGeom prst="rightBrac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MO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CBE03272-879D-C7F4-5B68-595384DFAB5E}"/>
              </a:ext>
            </a:extLst>
          </p:cNvPr>
          <p:cNvSpPr txBox="1"/>
          <p:nvPr/>
        </p:nvSpPr>
        <p:spPr>
          <a:xfrm>
            <a:off x="2073598" y="2957639"/>
            <a:ext cx="5327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800" i="1" dirty="0">
                <a:latin typeface="Arial" panose="020B0604020202020204" pitchFamily="34" charset="0"/>
              </a:rPr>
              <a:t>2. Select optimal </a:t>
            </a:r>
            <a:r>
              <a:rPr lang="en-MO" sz="1800" b="1" i="1" dirty="0">
                <a:solidFill>
                  <a:schemeClr val="accent3"/>
                </a:solidFill>
                <a:latin typeface="Arial" panose="020B0604020202020204" pitchFamily="34" charset="0"/>
              </a:rPr>
              <a:t>break points </a:t>
            </a:r>
            <a:r>
              <a:rPr lang="en-MO" sz="1800" i="1" dirty="0">
                <a:latin typeface="Arial" panose="020B0604020202020204" pitchFamily="34" charset="0"/>
              </a:rPr>
              <a:t>to segment staples</a:t>
            </a:r>
          </a:p>
        </p:txBody>
      </p:sp>
      <p:pic>
        <p:nvPicPr>
          <p:cNvPr id="33" name="Picture 32" descr="A red and green squares&#10;&#10;AI-generated content may be incorrect.">
            <a:extLst>
              <a:ext uri="{FF2B5EF4-FFF2-40B4-BE49-F238E27FC236}">
                <a16:creationId xmlns:a16="http://schemas.microsoft.com/office/drawing/2014/main" id="{81A3EAB6-8FB6-342C-1B21-EA5AB8ACF99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9310" y="3341076"/>
            <a:ext cx="3003470" cy="1451570"/>
          </a:xfrm>
          <a:prstGeom prst="rect">
            <a:avLst/>
          </a:prstGeom>
        </p:spPr>
      </p:pic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A1DEB060-5895-D3B2-627B-81392849618D}"/>
              </a:ext>
            </a:extLst>
          </p:cNvPr>
          <p:cNvSpPr/>
          <p:nvPr/>
        </p:nvSpPr>
        <p:spPr bwMode="auto">
          <a:xfrm>
            <a:off x="3547239" y="1511358"/>
            <a:ext cx="650126" cy="409136"/>
          </a:xfrm>
          <a:prstGeom prst="roundRect">
            <a:avLst/>
          </a:prstGeom>
          <a:solidFill>
            <a:srgbClr val="FF00FF">
              <a:alpha val="42745"/>
            </a:srgbClr>
          </a:solidFill>
          <a:ln w="2857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MO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BB37F5B4-6BAC-F4D9-5F2C-5CC75C621885}"/>
              </a:ext>
            </a:extLst>
          </p:cNvPr>
          <p:cNvSpPr/>
          <p:nvPr/>
        </p:nvSpPr>
        <p:spPr bwMode="auto">
          <a:xfrm>
            <a:off x="4946636" y="1509278"/>
            <a:ext cx="905524" cy="409136"/>
          </a:xfrm>
          <a:prstGeom prst="roundRect">
            <a:avLst/>
          </a:prstGeom>
          <a:solidFill>
            <a:srgbClr val="FF920E">
              <a:alpha val="42745"/>
            </a:srgbClr>
          </a:solidFill>
          <a:ln w="2857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MO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EBD56E10-8DB3-7FEA-FEC7-1EE1850C2AC3}"/>
              </a:ext>
            </a:extLst>
          </p:cNvPr>
          <p:cNvSpPr/>
          <p:nvPr/>
        </p:nvSpPr>
        <p:spPr bwMode="auto">
          <a:xfrm>
            <a:off x="160969" y="3889423"/>
            <a:ext cx="911019" cy="830996"/>
          </a:xfrm>
          <a:prstGeom prst="roundRect">
            <a:avLst/>
          </a:prstGeom>
          <a:solidFill>
            <a:srgbClr val="FF00FF">
              <a:alpha val="42745"/>
            </a:srgbClr>
          </a:solidFill>
          <a:ln w="2857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MO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4FB3CB10-93CA-C6BA-B49A-67E7D9BB11EB}"/>
              </a:ext>
            </a:extLst>
          </p:cNvPr>
          <p:cNvSpPr/>
          <p:nvPr/>
        </p:nvSpPr>
        <p:spPr bwMode="auto">
          <a:xfrm>
            <a:off x="1297451" y="3889423"/>
            <a:ext cx="905524" cy="854616"/>
          </a:xfrm>
          <a:prstGeom prst="roundRect">
            <a:avLst/>
          </a:prstGeom>
          <a:solidFill>
            <a:srgbClr val="FF920E">
              <a:alpha val="42745"/>
            </a:srgbClr>
          </a:solidFill>
          <a:ln w="2857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MO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  <p:pic>
        <p:nvPicPr>
          <p:cNvPr id="40" name="Picture 39" descr="A close-up of a grid&#10;&#10;AI-generated content may be incorrect.">
            <a:extLst>
              <a:ext uri="{FF2B5EF4-FFF2-40B4-BE49-F238E27FC236}">
                <a16:creationId xmlns:a16="http://schemas.microsoft.com/office/drawing/2014/main" id="{7ED876AA-A97C-CA04-26C7-0A73C66D2F7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4339" y="4053796"/>
            <a:ext cx="797114" cy="555279"/>
          </a:xfrm>
          <a:prstGeom prst="rect">
            <a:avLst/>
          </a:prstGeom>
        </p:spPr>
      </p:pic>
      <p:pic>
        <p:nvPicPr>
          <p:cNvPr id="41" name="Picture 40" descr="A close-up of a grid&#10;&#10;AI-generated content may be incorrect.">
            <a:extLst>
              <a:ext uri="{FF2B5EF4-FFF2-40B4-BE49-F238E27FC236}">
                <a16:creationId xmlns:a16="http://schemas.microsoft.com/office/drawing/2014/main" id="{5ABA2C90-EF3A-B5FD-4EC5-3D62B2D9F39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57986" y="4151850"/>
            <a:ext cx="817485" cy="369359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4DEBF2C8-DC89-0576-6CDE-2EA7247CBB32}"/>
              </a:ext>
            </a:extLst>
          </p:cNvPr>
          <p:cNvSpPr txBox="1"/>
          <p:nvPr/>
        </p:nvSpPr>
        <p:spPr>
          <a:xfrm>
            <a:off x="444420" y="3765431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b="1" dirty="0">
                <a:latin typeface="Arial" panose="020B0604020202020204" pitchFamily="34" charset="0"/>
              </a:rPr>
              <a:t>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CB76623-DBFD-36C1-28BA-86CB04871C8D}"/>
                  </a:ext>
                </a:extLst>
              </p:cNvPr>
              <p:cNvSpPr txBox="1"/>
              <p:nvPr/>
            </p:nvSpPr>
            <p:spPr>
              <a:xfrm>
                <a:off x="3347338" y="3256949"/>
                <a:ext cx="2228431" cy="4196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MO" sz="2000" dirty="0">
                    <a:latin typeface="Arial" panose="020B0604020202020204" pitchFamily="34" charset="0"/>
                  </a:rPr>
                  <a:t>min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MO" sz="20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L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i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L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target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en-MO" sz="2000" dirty="0"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CB76623-DBFD-36C1-28BA-86CB04871C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338" y="3256949"/>
                <a:ext cx="2228431" cy="419667"/>
              </a:xfrm>
              <a:prstGeom prst="rect">
                <a:avLst/>
              </a:prstGeom>
              <a:blipFill>
                <a:blip r:embed="rId8"/>
                <a:stretch>
                  <a:fillRect l="-6831" b="-289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6C52B050-2C7C-79FD-F929-582ACD817EE7}"/>
              </a:ext>
            </a:extLst>
          </p:cNvPr>
          <p:cNvSpPr txBox="1"/>
          <p:nvPr/>
        </p:nvSpPr>
        <p:spPr>
          <a:xfrm>
            <a:off x="4216999" y="3605700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800" dirty="0">
                <a:latin typeface="Arial" panose="020B0604020202020204" pitchFamily="34" charset="0"/>
              </a:rPr>
              <a:t>s.t.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300754D-1770-2980-A27D-0506B6E4CFF8}"/>
              </a:ext>
            </a:extLst>
          </p:cNvPr>
          <p:cNvSpPr txBox="1"/>
          <p:nvPr/>
        </p:nvSpPr>
        <p:spPr>
          <a:xfrm>
            <a:off x="4475199" y="4192856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800" dirty="0">
                <a:latin typeface="Arial" panose="020B0604020202020204" pitchFamily="34" charset="0"/>
              </a:rPr>
              <a:t>a &gt; 5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741A53B-FB30-0E6C-8A6D-A2C4172648B4}"/>
              </a:ext>
            </a:extLst>
          </p:cNvPr>
          <p:cNvSpPr txBox="1"/>
          <p:nvPr/>
        </p:nvSpPr>
        <p:spPr>
          <a:xfrm>
            <a:off x="4106999" y="4478599"/>
            <a:ext cx="6479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600" dirty="0">
                <a:latin typeface="Arial" panose="020B0604020202020204" pitchFamily="34" charset="0"/>
              </a:rPr>
              <a:t>b &gt; 3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CC7261D-6B56-DA7E-10A7-61C62313C3B5}"/>
              </a:ext>
            </a:extLst>
          </p:cNvPr>
          <p:cNvSpPr txBox="1"/>
          <p:nvPr/>
        </p:nvSpPr>
        <p:spPr>
          <a:xfrm>
            <a:off x="4946935" y="4456565"/>
            <a:ext cx="6367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600" dirty="0">
                <a:latin typeface="Arial" panose="020B0604020202020204" pitchFamily="34" charset="0"/>
              </a:rPr>
              <a:t>c &gt; 3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5D1B6B21-0594-98B8-4021-B30FAD0D7DE8}"/>
              </a:ext>
            </a:extLst>
          </p:cNvPr>
          <p:cNvCxnSpPr>
            <a:cxnSpLocks/>
          </p:cNvCxnSpPr>
          <p:nvPr/>
        </p:nvCxnSpPr>
        <p:spPr bwMode="auto">
          <a:xfrm flipH="1">
            <a:off x="1484579" y="4192623"/>
            <a:ext cx="247899" cy="129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0D6DF907-5583-C7AE-FF87-EF8617A943CF}"/>
              </a:ext>
            </a:extLst>
          </p:cNvPr>
          <p:cNvSpPr txBox="1"/>
          <p:nvPr/>
        </p:nvSpPr>
        <p:spPr>
          <a:xfrm>
            <a:off x="1437158" y="3784003"/>
            <a:ext cx="3916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MO" b="1" dirty="0">
                <a:latin typeface="Arial" panose="020B0604020202020204" pitchFamily="34" charset="0"/>
              </a:rPr>
              <a:t>b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BA35A0B1-E396-299C-545D-03EA9BCC290D}"/>
              </a:ext>
            </a:extLst>
          </p:cNvPr>
          <p:cNvCxnSpPr/>
          <p:nvPr/>
        </p:nvCxnSpPr>
        <p:spPr bwMode="auto">
          <a:xfrm>
            <a:off x="457200" y="4193919"/>
            <a:ext cx="28166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FE065195-F556-A8AD-E497-9239A8EDA1AB}"/>
              </a:ext>
            </a:extLst>
          </p:cNvPr>
          <p:cNvCxnSpPr>
            <a:cxnSpLocks/>
          </p:cNvCxnSpPr>
          <p:nvPr/>
        </p:nvCxnSpPr>
        <p:spPr bwMode="auto">
          <a:xfrm flipH="1">
            <a:off x="1750213" y="4302718"/>
            <a:ext cx="28166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1725C681-2069-6766-39D1-1EB5A12599B0}"/>
              </a:ext>
            </a:extLst>
          </p:cNvPr>
          <p:cNvSpPr txBox="1"/>
          <p:nvPr/>
        </p:nvSpPr>
        <p:spPr>
          <a:xfrm>
            <a:off x="1766728" y="4192522"/>
            <a:ext cx="4692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MO" b="1" dirty="0">
                <a:latin typeface="Arial" panose="020B0604020202020204" pitchFamily="34" charset="0"/>
              </a:rPr>
              <a:t>c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A40F73C-27C8-9392-9DFA-47BC163A7652}"/>
              </a:ext>
            </a:extLst>
          </p:cNvPr>
          <p:cNvSpPr txBox="1"/>
          <p:nvPr/>
        </p:nvSpPr>
        <p:spPr>
          <a:xfrm>
            <a:off x="192548" y="3311327"/>
            <a:ext cx="8787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MO" sz="1600" dirty="0">
                <a:latin typeface="Arial" panose="020B0604020202020204" pitchFamily="34" charset="0"/>
              </a:rPr>
              <a:t>Bundle </a:t>
            </a:r>
          </a:p>
          <a:p>
            <a:pPr algn="ctr"/>
            <a:r>
              <a:rPr lang="en-MO" sz="1600" dirty="0">
                <a:latin typeface="Arial" panose="020B0604020202020204" pitchFamily="34" charset="0"/>
              </a:rPr>
              <a:t>Ends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B256254-5B16-1B4A-2ADC-34C9F474190A}"/>
              </a:ext>
            </a:extLst>
          </p:cNvPr>
          <p:cNvSpPr txBox="1"/>
          <p:nvPr/>
        </p:nvSpPr>
        <p:spPr>
          <a:xfrm>
            <a:off x="1337831" y="3311327"/>
            <a:ext cx="8787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MO" sz="1600" dirty="0">
                <a:latin typeface="Arial" panose="020B0604020202020204" pitchFamily="34" charset="0"/>
              </a:rPr>
              <a:t>Bundle </a:t>
            </a:r>
          </a:p>
          <a:p>
            <a:pPr algn="ctr"/>
            <a:r>
              <a:rPr lang="en-MO" sz="1600" dirty="0">
                <a:latin typeface="Arial" panose="020B0604020202020204" pitchFamily="34" charset="0"/>
              </a:rPr>
              <a:t>Middle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3CDD6CE-BDDA-A39D-16E4-23D6E28A88E7}"/>
              </a:ext>
            </a:extLst>
          </p:cNvPr>
          <p:cNvSpPr txBox="1"/>
          <p:nvPr/>
        </p:nvSpPr>
        <p:spPr>
          <a:xfrm>
            <a:off x="6665134" y="3774474"/>
            <a:ext cx="1851822" cy="830997"/>
          </a:xfrm>
          <a:prstGeom prst="rect">
            <a:avLst/>
          </a:prstGeom>
          <a:solidFill>
            <a:srgbClr val="E0E2E3">
              <a:alpha val="4549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MO" sz="1600" b="1" dirty="0">
                <a:latin typeface="Arial" panose="020B0604020202020204" pitchFamily="34" charset="0"/>
              </a:rPr>
              <a:t>Example grid of valid break points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72AD4D7-8B5C-9789-50BB-0BDC8E44B921}"/>
                  </a:ext>
                </a:extLst>
              </p:cNvPr>
              <p:cNvSpPr txBox="1"/>
              <p:nvPr/>
            </p:nvSpPr>
            <p:spPr>
              <a:xfrm>
                <a:off x="4075286" y="3937891"/>
                <a:ext cx="144263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20 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≤60</m:t>
                      </m:r>
                    </m:oMath>
                  </m:oMathPara>
                </a14:m>
                <a:endParaRPr lang="en-MO" sz="1600" dirty="0"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72AD4D7-8B5C-9789-50BB-0BDC8E44B9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5286" y="3937891"/>
                <a:ext cx="1442639" cy="33855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C5D0ED19-3BBD-46F6-5824-19F69230B510}"/>
              </a:ext>
            </a:extLst>
          </p:cNvPr>
          <p:cNvSpPr txBox="1"/>
          <p:nvPr/>
        </p:nvSpPr>
        <p:spPr>
          <a:xfrm>
            <a:off x="4153449" y="4889551"/>
            <a:ext cx="146386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800" dirty="0">
                <a:latin typeface="Arial" panose="020B0604020202020204" pitchFamily="34" charset="0"/>
              </a:rPr>
              <a:t>(all in units of # nucleotides)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1E19C29-3CDE-A530-A377-C7B211E3B1D1}"/>
              </a:ext>
            </a:extLst>
          </p:cNvPr>
          <p:cNvSpPr txBox="1"/>
          <p:nvPr/>
        </p:nvSpPr>
        <p:spPr>
          <a:xfrm>
            <a:off x="-58049" y="4866501"/>
            <a:ext cx="3041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err="1">
                <a:latin typeface="Arial" panose="020B0604020202020204" pitchFamily="34" charset="0"/>
              </a:rPr>
              <a:t>oxView</a:t>
            </a:r>
            <a:r>
              <a:rPr lang="en-US" sz="600" dirty="0">
                <a:latin typeface="Arial" panose="020B0604020202020204" pitchFamily="34" charset="0"/>
              </a:rPr>
              <a:t>: Poppleton, E. et al. </a:t>
            </a:r>
            <a:r>
              <a:rPr lang="en-US" sz="600" i="1" dirty="0">
                <a:latin typeface="Arial" panose="020B0604020202020204" pitchFamily="34" charset="0"/>
              </a:rPr>
              <a:t>Nucleic Acids Research</a:t>
            </a:r>
            <a:r>
              <a:rPr lang="en-US" sz="600" dirty="0">
                <a:latin typeface="Arial" panose="020B0604020202020204" pitchFamily="34" charset="0"/>
              </a:rPr>
              <a:t> 48, no. 12 (2020): e72.</a:t>
            </a:r>
          </a:p>
          <a:p>
            <a:r>
              <a:rPr lang="en-US" sz="600" dirty="0" err="1">
                <a:latin typeface="Arial" panose="020B0604020202020204" pitchFamily="34" charset="0"/>
              </a:rPr>
              <a:t>caDNAno</a:t>
            </a:r>
            <a:r>
              <a:rPr lang="en-US" sz="600" dirty="0">
                <a:latin typeface="Arial" panose="020B0604020202020204" pitchFamily="34" charset="0"/>
              </a:rPr>
              <a:t>:  Douglas, S. M. et al. </a:t>
            </a:r>
            <a:r>
              <a:rPr lang="en-US" sz="600" i="1" dirty="0">
                <a:latin typeface="Arial" panose="020B0604020202020204" pitchFamily="34" charset="0"/>
              </a:rPr>
              <a:t>Nucleic Acids Research</a:t>
            </a:r>
            <a:r>
              <a:rPr lang="en-US" sz="600" dirty="0">
                <a:latin typeface="Arial" panose="020B0604020202020204" pitchFamily="34" charset="0"/>
              </a:rPr>
              <a:t> 37, no. 15 (2009): 5001–6.</a:t>
            </a:r>
          </a:p>
        </p:txBody>
      </p:sp>
    </p:spTree>
    <p:extLst>
      <p:ext uri="{BB962C8B-B14F-4D97-AF65-F5344CB8AC3E}">
        <p14:creationId xmlns:p14="http://schemas.microsoft.com/office/powerpoint/2010/main" val="1859239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18" grpId="0"/>
      <p:bldP spid="36" grpId="0" animBg="1"/>
      <p:bldP spid="37" grpId="0" animBg="1"/>
      <p:bldP spid="38" grpId="0" animBg="1"/>
      <p:bldP spid="39" grpId="0" animBg="1"/>
      <p:bldP spid="42" grpId="0"/>
      <p:bldP spid="14" grpId="0"/>
      <p:bldP spid="22" grpId="0"/>
      <p:bldP spid="43" grpId="0"/>
      <p:bldP spid="44" grpId="0"/>
      <p:bldP spid="45" grpId="0"/>
      <p:bldP spid="52" grpId="0"/>
      <p:bldP spid="58" grpId="0"/>
      <p:bldP spid="59" grpId="0"/>
      <p:bldP spid="60" grpId="0"/>
      <p:bldP spid="11" grpId="0" animBg="1"/>
      <p:bldP spid="13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5B0AF-4066-6DA0-5A84-E507E4B00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HADO platform can be used across </a:t>
            </a:r>
            <a:r>
              <a:rPr lang="en-US" dirty="0" err="1"/>
              <a:t>hollowframe</a:t>
            </a:r>
            <a:r>
              <a:rPr lang="en-US" dirty="0"/>
              <a:t> / wireframe geometries </a:t>
            </a:r>
            <a:endParaRPr lang="en-MO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E51184D-F6D5-6BCA-1A28-FE7206610C22}"/>
              </a:ext>
            </a:extLst>
          </p:cNvPr>
          <p:cNvGrpSpPr/>
          <p:nvPr/>
        </p:nvGrpSpPr>
        <p:grpSpPr>
          <a:xfrm>
            <a:off x="457200" y="110044"/>
            <a:ext cx="4692854" cy="193559"/>
            <a:chOff x="740865" y="163384"/>
            <a:chExt cx="4692854" cy="19355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B4D58DB-5358-47B3-551E-72228D42C373}"/>
                </a:ext>
              </a:extLst>
            </p:cNvPr>
            <p:cNvSpPr/>
            <p:nvPr/>
          </p:nvSpPr>
          <p:spPr bwMode="auto">
            <a:xfrm>
              <a:off x="740865" y="163384"/>
              <a:ext cx="102758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0" u="none" strike="noStrike" cap="none" normalizeH="0" baseline="0" dirty="0">
                  <a:ln>
                    <a:noFill/>
                  </a:ln>
                  <a:solidFill>
                    <a:schemeClr val="accent6"/>
                  </a:solidFill>
                  <a:effectLst>
                    <a:glow>
                      <a:schemeClr val="accent1">
                        <a:lumMod val="75000"/>
                        <a:alpha val="40000"/>
                      </a:schemeClr>
                    </a:glow>
                  </a:effectLst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Introduction</a:t>
              </a:r>
              <a:endParaRPr kumimoji="0" lang="en-US" sz="1100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>
                  <a:glow>
                    <a:schemeClr val="accent1">
                      <a:lumMod val="75000"/>
                      <a:alpha val="40000"/>
                    </a:schemeClr>
                  </a:glow>
                </a:effectLst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1E73DDE-5A88-F0E4-EB49-52740BB4B276}"/>
                </a:ext>
              </a:extLst>
            </p:cNvPr>
            <p:cNvSpPr/>
            <p:nvPr/>
          </p:nvSpPr>
          <p:spPr bwMode="auto">
            <a:xfrm>
              <a:off x="1720823" y="163384"/>
              <a:ext cx="114526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>
                  <a:solidFill>
                    <a:schemeClr val="accent6"/>
                  </a:solidFill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Methodology</a:t>
              </a:r>
              <a:endParaRPr kumimoji="0" lang="en-US" sz="1200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49659F5-B967-EB19-C325-7375CC41B432}"/>
                </a:ext>
              </a:extLst>
            </p:cNvPr>
            <p:cNvSpPr/>
            <p:nvPr/>
          </p:nvSpPr>
          <p:spPr bwMode="auto">
            <a:xfrm>
              <a:off x="2751871" y="163384"/>
              <a:ext cx="102412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chemeClr val="accent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Results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AE82DA5-6EA3-768C-8143-6D9B3BB7CCD7}"/>
                </a:ext>
              </a:extLst>
            </p:cNvPr>
            <p:cNvSpPr/>
            <p:nvPr/>
          </p:nvSpPr>
          <p:spPr bwMode="auto">
            <a:xfrm>
              <a:off x="3456902" y="163384"/>
              <a:ext cx="102412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accent6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Conclusions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7283123-7613-BCA4-1ECD-55DC7C95120B}"/>
                </a:ext>
              </a:extLst>
            </p:cNvPr>
            <p:cNvSpPr/>
            <p:nvPr/>
          </p:nvSpPr>
          <p:spPr bwMode="auto">
            <a:xfrm>
              <a:off x="4409591" y="163384"/>
              <a:ext cx="102412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accent6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Q&amp;A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2363C20F-36C5-BFC7-BC4B-386F5E1DA3C6}"/>
              </a:ext>
            </a:extLst>
          </p:cNvPr>
          <p:cNvSpPr txBox="1"/>
          <p:nvPr/>
        </p:nvSpPr>
        <p:spPr>
          <a:xfrm>
            <a:off x="1653690" y="986119"/>
            <a:ext cx="23086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2000" b="1" dirty="0">
                <a:latin typeface="Arial" panose="020B0604020202020204" pitchFamily="34" charset="0"/>
              </a:rPr>
              <a:t>Example Designs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E56573A-A01F-5966-65CC-72ECE42A2D2F}"/>
              </a:ext>
            </a:extLst>
          </p:cNvPr>
          <p:cNvSpPr txBox="1"/>
          <p:nvPr/>
        </p:nvSpPr>
        <p:spPr>
          <a:xfrm>
            <a:off x="-47041" y="4886283"/>
            <a:ext cx="276710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panose="020B0604020202020204" pitchFamily="34" charset="0"/>
              </a:rPr>
              <a:t>oxView: Poppleton, E. et al. </a:t>
            </a:r>
            <a:r>
              <a:rPr lang="en-US" sz="600" i="1" dirty="0">
                <a:latin typeface="Arial" panose="020B0604020202020204" pitchFamily="34" charset="0"/>
              </a:rPr>
              <a:t>Nucleic Acids Research</a:t>
            </a:r>
            <a:r>
              <a:rPr lang="en-US" sz="600" dirty="0">
                <a:latin typeface="Arial" panose="020B0604020202020204" pitchFamily="34" charset="0"/>
              </a:rPr>
              <a:t> 48, no. 12 (2020): e72.</a:t>
            </a:r>
          </a:p>
        </p:txBody>
      </p:sp>
      <p:pic>
        <p:nvPicPr>
          <p:cNvPr id="32" name="Picture 31" descr="A hexagonal structure made of colored pins&#10;&#10;AI-generated content may be incorrect.">
            <a:extLst>
              <a:ext uri="{FF2B5EF4-FFF2-40B4-BE49-F238E27FC236}">
                <a16:creationId xmlns:a16="http://schemas.microsoft.com/office/drawing/2014/main" id="{1F468FB1-0C59-5211-BD3D-0275443F42A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8816" y="2886761"/>
            <a:ext cx="2514260" cy="1945031"/>
          </a:xfrm>
          <a:prstGeom prst="rect">
            <a:avLst/>
          </a:prstGeom>
        </p:spPr>
      </p:pic>
      <p:pic>
        <p:nvPicPr>
          <p:cNvPr id="34" name="Picture 33" descr="A close-up of a structure&#10;&#10;AI-generated content may be incorrect.">
            <a:extLst>
              <a:ext uri="{FF2B5EF4-FFF2-40B4-BE49-F238E27FC236}">
                <a16:creationId xmlns:a16="http://schemas.microsoft.com/office/drawing/2014/main" id="{2C68ECA3-326D-E63F-2179-1FC5E5FD19B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91474" y="2989036"/>
            <a:ext cx="2302118" cy="1740480"/>
          </a:xfrm>
          <a:prstGeom prst="rect">
            <a:avLst/>
          </a:prstGeom>
        </p:spPr>
      </p:pic>
      <p:pic>
        <p:nvPicPr>
          <p:cNvPr id="36" name="Picture 35" descr="A close-up of a cross&#10;&#10;AI-generated content may be incorrect.">
            <a:extLst>
              <a:ext uri="{FF2B5EF4-FFF2-40B4-BE49-F238E27FC236}">
                <a16:creationId xmlns:a16="http://schemas.microsoft.com/office/drawing/2014/main" id="{B6810DBD-A7F7-FD1A-F025-03440F7CD41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10014" y="1493540"/>
            <a:ext cx="1665038" cy="1483749"/>
          </a:xfrm>
          <a:prstGeom prst="rect">
            <a:avLst/>
          </a:prstGeom>
        </p:spPr>
      </p:pic>
      <p:pic>
        <p:nvPicPr>
          <p:cNvPr id="63" name="Picture 62" descr="A colorful wire sculpture on a white background&#10;&#10;AI-generated content may be incorrect.">
            <a:extLst>
              <a:ext uri="{FF2B5EF4-FFF2-40B4-BE49-F238E27FC236}">
                <a16:creationId xmlns:a16="http://schemas.microsoft.com/office/drawing/2014/main" id="{F91D5CAE-4CF8-E88E-CDE7-5951F43888F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6451" y="1411068"/>
            <a:ext cx="1866775" cy="1648693"/>
          </a:xfrm>
          <a:prstGeom prst="rect">
            <a:avLst/>
          </a:prstGeom>
        </p:spPr>
      </p:pic>
      <p:grpSp>
        <p:nvGrpSpPr>
          <p:cNvPr id="66" name="Group 65">
            <a:extLst>
              <a:ext uri="{FF2B5EF4-FFF2-40B4-BE49-F238E27FC236}">
                <a16:creationId xmlns:a16="http://schemas.microsoft.com/office/drawing/2014/main" id="{63BB48EF-CA93-184E-F9C2-5F7D3B5266F2}"/>
              </a:ext>
            </a:extLst>
          </p:cNvPr>
          <p:cNvGrpSpPr/>
          <p:nvPr/>
        </p:nvGrpSpPr>
        <p:grpSpPr>
          <a:xfrm>
            <a:off x="8190563" y="3390502"/>
            <a:ext cx="1051448" cy="675359"/>
            <a:chOff x="4694416" y="235976"/>
            <a:chExt cx="1051448" cy="675359"/>
          </a:xfrm>
        </p:grpSpPr>
        <p:pic>
          <p:nvPicPr>
            <p:cNvPr id="67" name="Picture 66" descr="A blue and white rectangle&#10;&#10;AI-generated content may be incorrect.">
              <a:extLst>
                <a:ext uri="{FF2B5EF4-FFF2-40B4-BE49-F238E27FC236}">
                  <a16:creationId xmlns:a16="http://schemas.microsoft.com/office/drawing/2014/main" id="{10ECC8DD-D11D-C433-49A9-C37CA1F98C1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763704" y="509564"/>
              <a:ext cx="800221" cy="174866"/>
            </a:xfrm>
            <a:prstGeom prst="rect">
              <a:avLst/>
            </a:prstGeom>
          </p:spPr>
        </p:pic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42F1C20-619C-01CA-A71C-55A558AE3276}"/>
                </a:ext>
              </a:extLst>
            </p:cNvPr>
            <p:cNvSpPr txBox="1"/>
            <p:nvPr/>
          </p:nvSpPr>
          <p:spPr>
            <a:xfrm>
              <a:off x="4694416" y="618947"/>
              <a:ext cx="417102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O" sz="1300" dirty="0">
                  <a:latin typeface="Arial" panose="020B0604020202020204" pitchFamily="34" charset="0"/>
                </a:rPr>
                <a:t>1.0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B5E29268-4233-13CA-293A-4E49946B0C50}"/>
                </a:ext>
              </a:extLst>
            </p:cNvPr>
            <p:cNvSpPr txBox="1"/>
            <p:nvPr/>
          </p:nvSpPr>
          <p:spPr>
            <a:xfrm>
              <a:off x="5229179" y="615271"/>
              <a:ext cx="417102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O" sz="1300" dirty="0">
                  <a:latin typeface="Arial" panose="020B0604020202020204" pitchFamily="34" charset="0"/>
                </a:rPr>
                <a:t>4.0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F1E1FB8-920E-741C-6443-4ACFAE709D48}"/>
                </a:ext>
              </a:extLst>
            </p:cNvPr>
            <p:cNvSpPr txBox="1"/>
            <p:nvPr/>
          </p:nvSpPr>
          <p:spPr>
            <a:xfrm>
              <a:off x="4697179" y="235976"/>
              <a:ext cx="1048685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O" sz="1300" dirty="0">
                  <a:latin typeface="Arial" panose="020B0604020202020204" pitchFamily="34" charset="0"/>
                </a:rPr>
                <a:t>RMSF (nm)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B80F902B-AF18-F87A-39FF-57D282E87707}"/>
              </a:ext>
            </a:extLst>
          </p:cNvPr>
          <p:cNvGrpSpPr/>
          <p:nvPr/>
        </p:nvGrpSpPr>
        <p:grpSpPr>
          <a:xfrm>
            <a:off x="4666969" y="986769"/>
            <a:ext cx="4144985" cy="3998185"/>
            <a:chOff x="4666969" y="986769"/>
            <a:chExt cx="4144985" cy="3998185"/>
          </a:xfrm>
        </p:grpSpPr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1633B541-EC92-5A63-40DC-0529C14CB1FA}"/>
                </a:ext>
              </a:extLst>
            </p:cNvPr>
            <p:cNvGrpSpPr/>
            <p:nvPr/>
          </p:nvGrpSpPr>
          <p:grpSpPr>
            <a:xfrm>
              <a:off x="4666969" y="986769"/>
              <a:ext cx="4144985" cy="3998185"/>
              <a:chOff x="5328152" y="986769"/>
              <a:chExt cx="4144985" cy="3998185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1F0CFF2-869E-2C04-3595-56318F10F7E4}"/>
                  </a:ext>
                </a:extLst>
              </p:cNvPr>
              <p:cNvSpPr txBox="1"/>
              <p:nvPr/>
            </p:nvSpPr>
            <p:spPr>
              <a:xfrm>
                <a:off x="5815404" y="986769"/>
                <a:ext cx="36577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MO" sz="2000" b="1" dirty="0">
                    <a:latin typeface="Arial" panose="020B0604020202020204" pitchFamily="34" charset="0"/>
                  </a:rPr>
                  <a:t>6HB Wireframe Comparison </a:t>
                </a:r>
              </a:p>
            </p:txBody>
          </p: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4C3F041C-BBD3-7835-DCB8-D3D0EBB9038E}"/>
                  </a:ext>
                </a:extLst>
              </p:cNvPr>
              <p:cNvGrpSpPr/>
              <p:nvPr/>
            </p:nvGrpSpPr>
            <p:grpSpPr>
              <a:xfrm>
                <a:off x="5328152" y="1792376"/>
                <a:ext cx="1091131" cy="2645555"/>
                <a:chOff x="5573928" y="1792376"/>
                <a:chExt cx="1091131" cy="2645555"/>
              </a:xfrm>
            </p:grpSpPr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84C16A91-8656-F639-A74F-453450FB9EC0}"/>
                    </a:ext>
                  </a:extLst>
                </p:cNvPr>
                <p:cNvSpPr txBox="1"/>
                <p:nvPr/>
              </p:nvSpPr>
              <p:spPr>
                <a:xfrm>
                  <a:off x="5815404" y="1792376"/>
                  <a:ext cx="776175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MO" sz="1600" i="1" dirty="0">
                      <a:latin typeface="Arial" panose="020B0604020202020204" pitchFamily="34" charset="0"/>
                    </a:rPr>
                    <a:t>HADO</a:t>
                  </a:r>
                </a:p>
              </p:txBody>
            </p:sp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F0B35A02-05F9-C42C-5195-2ECD0C11D9F9}"/>
                    </a:ext>
                  </a:extLst>
                </p:cNvPr>
                <p:cNvSpPr txBox="1"/>
                <p:nvPr/>
              </p:nvSpPr>
              <p:spPr>
                <a:xfrm>
                  <a:off x="5697358" y="3024136"/>
                  <a:ext cx="967701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MO" sz="1600" i="1" dirty="0">
                      <a:latin typeface="Arial" panose="020B0604020202020204" pitchFamily="34" charset="0"/>
                    </a:rPr>
                    <a:t>TALOS-I</a:t>
                  </a: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B3B103BB-B5EB-07EB-30DF-A8471FC5438D}"/>
                    </a:ext>
                  </a:extLst>
                </p:cNvPr>
                <p:cNvSpPr txBox="1"/>
                <p:nvPr/>
              </p:nvSpPr>
              <p:spPr>
                <a:xfrm>
                  <a:off x="5573928" y="4099377"/>
                  <a:ext cx="1081515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MO" sz="1600" i="1" dirty="0">
                      <a:latin typeface="Arial" panose="020B0604020202020204" pitchFamily="34" charset="0"/>
                    </a:rPr>
                    <a:t>TALOS-M</a:t>
                  </a:r>
                </a:p>
              </p:txBody>
            </p:sp>
          </p:grpSp>
          <p:pic>
            <p:nvPicPr>
              <p:cNvPr id="45" name="Picture 44" descr="A blue and white cube&#10;&#10;AI-generated content may be incorrect.">
                <a:extLst>
                  <a:ext uri="{FF2B5EF4-FFF2-40B4-BE49-F238E27FC236}">
                    <a16:creationId xmlns:a16="http://schemas.microsoft.com/office/drawing/2014/main" id="{0CCBF3EA-A118-7261-B3D6-AEA2AE6ACA4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098688" y="3645686"/>
                <a:ext cx="2058960" cy="1339268"/>
              </a:xfrm>
              <a:prstGeom prst="rect">
                <a:avLst/>
              </a:prstGeom>
            </p:spPr>
          </p:pic>
          <p:pic>
            <p:nvPicPr>
              <p:cNvPr id="47" name="Picture 46" descr="A blue and white cube&#10;&#10;AI-generated content may be incorrect.">
                <a:extLst>
                  <a:ext uri="{FF2B5EF4-FFF2-40B4-BE49-F238E27FC236}">
                    <a16:creationId xmlns:a16="http://schemas.microsoft.com/office/drawing/2014/main" id="{40BB8737-69CC-7374-49B9-EB3710F7DB1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055598" y="2470946"/>
                <a:ext cx="2105471" cy="1373736"/>
              </a:xfrm>
              <a:prstGeom prst="rect">
                <a:avLst/>
              </a:prstGeom>
            </p:spPr>
          </p:pic>
          <p:pic>
            <p:nvPicPr>
              <p:cNvPr id="51" name="Picture 50" descr="A blue and white cube&#10;&#10;AI-generated content may be incorrect.">
                <a:extLst>
                  <a:ext uri="{FF2B5EF4-FFF2-40B4-BE49-F238E27FC236}">
                    <a16:creationId xmlns:a16="http://schemas.microsoft.com/office/drawing/2014/main" id="{57DE1AA1-164B-4205-2EAD-7AE262531EE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038426" y="1366308"/>
                <a:ext cx="2027316" cy="1248562"/>
              </a:xfrm>
              <a:prstGeom prst="rect">
                <a:avLst/>
              </a:prstGeom>
            </p:spPr>
          </p:pic>
          <p:pic>
            <p:nvPicPr>
              <p:cNvPr id="55" name="Picture 54" descr="A close-up of a diamond&#10;&#10;AI-generated content may be incorrect.">
                <a:extLst>
                  <a:ext uri="{FF2B5EF4-FFF2-40B4-BE49-F238E27FC236}">
                    <a16:creationId xmlns:a16="http://schemas.microsoft.com/office/drawing/2014/main" id="{4D28A5D8-9BB7-C98D-7E33-9AEFDF3727F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7582365" y="3681822"/>
                <a:ext cx="1724306" cy="1234675"/>
              </a:xfrm>
              <a:prstGeom prst="rect">
                <a:avLst/>
              </a:prstGeom>
            </p:spPr>
          </p:pic>
          <p:pic>
            <p:nvPicPr>
              <p:cNvPr id="57" name="Picture 56" descr="A blue and white star&#10;&#10;AI-generated content may be incorrect.">
                <a:extLst>
                  <a:ext uri="{FF2B5EF4-FFF2-40B4-BE49-F238E27FC236}">
                    <a16:creationId xmlns:a16="http://schemas.microsoft.com/office/drawing/2014/main" id="{C5DBC82B-5956-48A9-CE87-8855239A643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7594039" y="2457246"/>
                <a:ext cx="1673604" cy="1234800"/>
              </a:xfrm>
              <a:prstGeom prst="rect">
                <a:avLst/>
              </a:prstGeom>
            </p:spPr>
          </p:pic>
        </p:grpSp>
        <p:pic>
          <p:nvPicPr>
            <p:cNvPr id="73" name="Picture 72" descr="A blue and purple star shaped object&#10;&#10;AI-generated content may be incorrect.">
              <a:extLst>
                <a:ext uri="{FF2B5EF4-FFF2-40B4-BE49-F238E27FC236}">
                  <a16:creationId xmlns:a16="http://schemas.microsoft.com/office/drawing/2014/main" id="{31744999-3DAD-EC87-CDC2-07494D9F84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844443" y="1311566"/>
              <a:ext cx="1742382" cy="12634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55686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0BCCA-A056-8883-7B44-63001B977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FB69D-9FAB-CF4E-3B4A-4E977622E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sample designs illustrate the HADO paradigm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A05939-7BFC-A8E8-020B-DBBE50800155}"/>
              </a:ext>
            </a:extLst>
          </p:cNvPr>
          <p:cNvGrpSpPr/>
          <p:nvPr/>
        </p:nvGrpSpPr>
        <p:grpSpPr>
          <a:xfrm>
            <a:off x="457200" y="110044"/>
            <a:ext cx="4692854" cy="193559"/>
            <a:chOff x="740865" y="163384"/>
            <a:chExt cx="4692854" cy="19355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0D74D40-539C-0FF8-FE4E-ED53F2149725}"/>
                </a:ext>
              </a:extLst>
            </p:cNvPr>
            <p:cNvSpPr/>
            <p:nvPr/>
          </p:nvSpPr>
          <p:spPr bwMode="auto">
            <a:xfrm>
              <a:off x="740865" y="163384"/>
              <a:ext cx="102758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0" u="none" strike="noStrike" cap="none" normalizeH="0" baseline="0" dirty="0">
                  <a:ln>
                    <a:noFill/>
                  </a:ln>
                  <a:solidFill>
                    <a:schemeClr val="accent6"/>
                  </a:solidFill>
                  <a:effectLst>
                    <a:glow>
                      <a:schemeClr val="accent1">
                        <a:lumMod val="75000"/>
                        <a:alpha val="40000"/>
                      </a:schemeClr>
                    </a:glow>
                  </a:effectLst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Introduction</a:t>
              </a:r>
              <a:endParaRPr kumimoji="0" lang="en-US" sz="1100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>
                  <a:glow>
                    <a:schemeClr val="accent1">
                      <a:lumMod val="75000"/>
                      <a:alpha val="40000"/>
                    </a:schemeClr>
                  </a:glow>
                </a:effectLst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D9F4267-03C5-A3EC-D51A-D3196AEABA47}"/>
                </a:ext>
              </a:extLst>
            </p:cNvPr>
            <p:cNvSpPr/>
            <p:nvPr/>
          </p:nvSpPr>
          <p:spPr bwMode="auto">
            <a:xfrm>
              <a:off x="1720823" y="163384"/>
              <a:ext cx="114526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>
                  <a:solidFill>
                    <a:schemeClr val="accent6"/>
                  </a:solidFill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Methodology</a:t>
              </a:r>
              <a:endParaRPr kumimoji="0" lang="en-US" sz="1200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AFA3CBB-EC58-BD34-996E-54CFEB9E8125}"/>
                </a:ext>
              </a:extLst>
            </p:cNvPr>
            <p:cNvSpPr/>
            <p:nvPr/>
          </p:nvSpPr>
          <p:spPr bwMode="auto">
            <a:xfrm>
              <a:off x="2751871" y="163384"/>
              <a:ext cx="102412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chemeClr val="accent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Results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5E83A05-4E78-2736-A37A-492753B07369}"/>
                </a:ext>
              </a:extLst>
            </p:cNvPr>
            <p:cNvSpPr/>
            <p:nvPr/>
          </p:nvSpPr>
          <p:spPr bwMode="auto">
            <a:xfrm>
              <a:off x="3456902" y="163384"/>
              <a:ext cx="102412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accent6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Conclusions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91E910A-6FF9-958B-EA38-BC63C9A3B24E}"/>
                </a:ext>
              </a:extLst>
            </p:cNvPr>
            <p:cNvSpPr/>
            <p:nvPr/>
          </p:nvSpPr>
          <p:spPr bwMode="auto">
            <a:xfrm>
              <a:off x="4409591" y="163384"/>
              <a:ext cx="102412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accent6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Q&amp;A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2D4CAD40-E3EA-1A4D-0219-C2FE195F6E27}"/>
              </a:ext>
            </a:extLst>
          </p:cNvPr>
          <p:cNvSpPr txBox="1"/>
          <p:nvPr/>
        </p:nvSpPr>
        <p:spPr>
          <a:xfrm>
            <a:off x="1019148" y="724203"/>
            <a:ext cx="8114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2000" b="1" u="sng" dirty="0">
                <a:latin typeface="Arial" panose="020B0604020202020204" pitchFamily="34" charset="0"/>
              </a:rPr>
              <a:t>Input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C46EAE3-4B44-7BE0-0BBA-D949340364F8}"/>
              </a:ext>
            </a:extLst>
          </p:cNvPr>
          <p:cNvSpPr txBox="1"/>
          <p:nvPr/>
        </p:nvSpPr>
        <p:spPr>
          <a:xfrm>
            <a:off x="130607" y="1520878"/>
            <a:ext cx="7777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</a:rPr>
              <a:t>Arrow</a:t>
            </a:r>
          </a:p>
        </p:txBody>
      </p:sp>
      <p:pic>
        <p:nvPicPr>
          <p:cNvPr id="56" name="Picture 55" descr="A diagram of a molecule&#10;&#10;AI-generated content may be incorrect.">
            <a:extLst>
              <a:ext uri="{FF2B5EF4-FFF2-40B4-BE49-F238E27FC236}">
                <a16:creationId xmlns:a16="http://schemas.microsoft.com/office/drawing/2014/main" id="{76CD40EE-7AEE-431F-CE71-15C247C35E4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630" y="1286224"/>
            <a:ext cx="927100" cy="800100"/>
          </a:xfrm>
          <a:prstGeom prst="rect">
            <a:avLst/>
          </a:prstGeom>
        </p:spPr>
      </p:pic>
      <p:grpSp>
        <p:nvGrpSpPr>
          <p:cNvPr id="188" name="Group 187">
            <a:extLst>
              <a:ext uri="{FF2B5EF4-FFF2-40B4-BE49-F238E27FC236}">
                <a16:creationId xmlns:a16="http://schemas.microsoft.com/office/drawing/2014/main" id="{54F2C1E0-1CAF-7C9E-4F6E-0B4DD5ED9482}"/>
              </a:ext>
            </a:extLst>
          </p:cNvPr>
          <p:cNvGrpSpPr/>
          <p:nvPr/>
        </p:nvGrpSpPr>
        <p:grpSpPr>
          <a:xfrm>
            <a:off x="1872290" y="1249856"/>
            <a:ext cx="915130" cy="880598"/>
            <a:chOff x="2103870" y="1477756"/>
            <a:chExt cx="915130" cy="880598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30EF10B-020D-E211-715B-2760B61E2674}"/>
                </a:ext>
              </a:extLst>
            </p:cNvPr>
            <p:cNvSpPr txBox="1"/>
            <p:nvPr/>
          </p:nvSpPr>
          <p:spPr>
            <a:xfrm>
              <a:off x="2279300" y="1753824"/>
              <a:ext cx="61747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O" sz="1400" b="1" dirty="0">
                  <a:solidFill>
                    <a:srgbClr val="027F7F"/>
                  </a:solidFill>
                  <a:latin typeface="Arial" panose="020B0604020202020204" pitchFamily="34" charset="0"/>
                </a:rPr>
                <a:t>N</a:t>
              </a:r>
              <a:r>
                <a:rPr lang="en-MO" sz="1400" b="1" dirty="0">
                  <a:latin typeface="Arial" panose="020B0604020202020204" pitchFamily="34" charset="0"/>
                </a:rPr>
                <a:t>=18</a:t>
              </a:r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78B1502F-2D9F-CADC-7D44-E8D1201E5792}"/>
                </a:ext>
              </a:extLst>
            </p:cNvPr>
            <p:cNvGrpSpPr/>
            <p:nvPr/>
          </p:nvGrpSpPr>
          <p:grpSpPr>
            <a:xfrm>
              <a:off x="2103870" y="1477756"/>
              <a:ext cx="910017" cy="443454"/>
              <a:chOff x="2103870" y="1477756"/>
              <a:chExt cx="910017" cy="443454"/>
            </a:xfrm>
            <a:solidFill>
              <a:srgbClr val="FF920E"/>
            </a:solidFill>
          </p:grpSpPr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894B32B0-1C67-958A-74FA-5BCBB3524C7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486582" y="1548787"/>
                <a:ext cx="144000" cy="144000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B47316C8-2316-FC06-0072-9D6F0DBC51B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621410" y="1481964"/>
                <a:ext cx="144000" cy="144000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D2A4BCD1-91BF-693A-3F62-9CAB3650677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750828" y="1551785"/>
                <a:ext cx="144000" cy="144000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FBE9BA53-4CBF-3789-0CF9-89F0E7A58D6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362812" y="1477756"/>
                <a:ext cx="144000" cy="144000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060E643C-9B20-5C5B-E15A-944EFDE565A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233156" y="1551912"/>
                <a:ext cx="144000" cy="144000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5EBAC498-D3CD-E393-2F4C-CA8E985F6E6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233156" y="1698068"/>
                <a:ext cx="144000" cy="144000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9AD50E18-4046-2289-E019-5C3B33F9748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103870" y="1770174"/>
                <a:ext cx="144000" cy="144000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8AF69C8F-043B-9191-D5A3-B3E387BA151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749572" y="1699661"/>
                <a:ext cx="144000" cy="144000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1772E316-F665-ED3C-F6AF-4ED481F34A9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869887" y="1777210"/>
                <a:ext cx="144000" cy="144000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B1675662-38DA-3FB7-F949-E28A6958FC5F}"/>
                </a:ext>
              </a:extLst>
            </p:cNvPr>
            <p:cNvGrpSpPr/>
            <p:nvPr/>
          </p:nvGrpSpPr>
          <p:grpSpPr>
            <a:xfrm rot="10800000">
              <a:off x="2108983" y="1914900"/>
              <a:ext cx="910017" cy="443454"/>
              <a:chOff x="2103870" y="1477756"/>
              <a:chExt cx="910017" cy="443454"/>
            </a:xfrm>
            <a:solidFill>
              <a:srgbClr val="FF920E"/>
            </a:solidFill>
          </p:grpSpPr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5E48C9CD-52D2-468D-1756-3E667F09BE6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491992" y="1553964"/>
                <a:ext cx="144000" cy="144000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8985BA54-B5B5-92A0-5736-199DA5FF147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621410" y="1481964"/>
                <a:ext cx="144000" cy="144000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32667788-CCEF-BD3E-8CF2-8C5F5C79462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750828" y="1551785"/>
                <a:ext cx="144000" cy="144000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485A075A-B183-564C-A891-02C0D09ACAF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362812" y="1477756"/>
                <a:ext cx="144000" cy="144000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33F5B4B1-96C2-B11E-461C-F041660D82C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233156" y="1551912"/>
                <a:ext cx="144000" cy="144000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73C7AA9B-32B4-499D-CEFA-15E5FDDB8A4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233156" y="1698068"/>
                <a:ext cx="144000" cy="144000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011405E0-4BDA-7914-FF0D-F34E7750FBF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103870" y="1770174"/>
                <a:ext cx="144000" cy="144000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9B37577E-BD04-D3D2-1457-9C70C5EB89D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749572" y="1699661"/>
                <a:ext cx="144000" cy="144000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A1273B52-B350-8D6C-E296-F3DB760FA27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869887" y="1777210"/>
                <a:ext cx="144000" cy="144000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</p:grp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D41EBAC3-8923-9877-373B-1472AB5DA97D}"/>
              </a:ext>
            </a:extLst>
          </p:cNvPr>
          <p:cNvSpPr txBox="1"/>
          <p:nvPr/>
        </p:nvSpPr>
        <p:spPr>
          <a:xfrm>
            <a:off x="5091041" y="724203"/>
            <a:ext cx="22191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2000" b="1" u="sng" dirty="0">
                <a:latin typeface="Arial" panose="020B0604020202020204" pitchFamily="34" charset="0"/>
              </a:rPr>
              <a:t>oxDNA Analysis </a:t>
            </a:r>
          </a:p>
        </p:txBody>
      </p: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65F7BA32-BEE4-E0ED-A3D1-90FD3BD4C170}"/>
              </a:ext>
            </a:extLst>
          </p:cNvPr>
          <p:cNvGrpSpPr/>
          <p:nvPr/>
        </p:nvGrpSpPr>
        <p:grpSpPr>
          <a:xfrm>
            <a:off x="4051260" y="719387"/>
            <a:ext cx="1051448" cy="675359"/>
            <a:chOff x="4694416" y="235976"/>
            <a:chExt cx="1051448" cy="675359"/>
          </a:xfrm>
        </p:grpSpPr>
        <p:pic>
          <p:nvPicPr>
            <p:cNvPr id="208" name="Picture 207" descr="A blue and white rectangle&#10;&#10;AI-generated content may be incorrect.">
              <a:extLst>
                <a:ext uri="{FF2B5EF4-FFF2-40B4-BE49-F238E27FC236}">
                  <a16:creationId xmlns:a16="http://schemas.microsoft.com/office/drawing/2014/main" id="{C0241380-ED9C-169C-F741-C75CC53365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763704" y="509564"/>
              <a:ext cx="800221" cy="174866"/>
            </a:xfrm>
            <a:prstGeom prst="rect">
              <a:avLst/>
            </a:prstGeom>
          </p:spPr>
        </p:pic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070A2719-F7E0-3319-78F6-72DFE51A7425}"/>
                </a:ext>
              </a:extLst>
            </p:cNvPr>
            <p:cNvSpPr txBox="1"/>
            <p:nvPr/>
          </p:nvSpPr>
          <p:spPr>
            <a:xfrm>
              <a:off x="4694416" y="618947"/>
              <a:ext cx="417102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O" sz="1300" dirty="0">
                  <a:latin typeface="Arial" panose="020B0604020202020204" pitchFamily="34" charset="0"/>
                </a:rPr>
                <a:t>0.5</a:t>
              </a:r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D90121C4-8A25-8356-D19B-5483FB8E68AD}"/>
                </a:ext>
              </a:extLst>
            </p:cNvPr>
            <p:cNvSpPr txBox="1"/>
            <p:nvPr/>
          </p:nvSpPr>
          <p:spPr>
            <a:xfrm>
              <a:off x="5229179" y="615271"/>
              <a:ext cx="417102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O" sz="1300" dirty="0">
                  <a:latin typeface="Arial" panose="020B0604020202020204" pitchFamily="34" charset="0"/>
                </a:rPr>
                <a:t>4.5</a:t>
              </a:r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CFAE4805-067F-5E5E-C8E9-E28ACF6EA9E3}"/>
                </a:ext>
              </a:extLst>
            </p:cNvPr>
            <p:cNvSpPr txBox="1"/>
            <p:nvPr/>
          </p:nvSpPr>
          <p:spPr>
            <a:xfrm>
              <a:off x="4697179" y="235976"/>
              <a:ext cx="1048685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O" sz="1300" dirty="0">
                  <a:latin typeface="Arial" panose="020B0604020202020204" pitchFamily="34" charset="0"/>
                </a:rPr>
                <a:t>RMSF (nm)</a:t>
              </a:r>
            </a:p>
          </p:txBody>
        </p:sp>
      </p:grpSp>
      <p:sp>
        <p:nvSpPr>
          <p:cNvPr id="271" name="TextBox 270">
            <a:extLst>
              <a:ext uri="{FF2B5EF4-FFF2-40B4-BE49-F238E27FC236}">
                <a16:creationId xmlns:a16="http://schemas.microsoft.com/office/drawing/2014/main" id="{10278CBC-5EE1-30CF-084C-27C6BB9EC79B}"/>
              </a:ext>
            </a:extLst>
          </p:cNvPr>
          <p:cNvSpPr txBox="1"/>
          <p:nvPr/>
        </p:nvSpPr>
        <p:spPr>
          <a:xfrm>
            <a:off x="6309729" y="1035854"/>
            <a:ext cx="1270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800" b="1" dirty="0">
                <a:latin typeface="Arial" panose="020B0604020202020204" pitchFamily="34" charset="0"/>
              </a:rPr>
              <a:t>Target: 75</a:t>
            </a:r>
          </a:p>
        </p:txBody>
      </p:sp>
      <p:sp>
        <p:nvSpPr>
          <p:cNvPr id="273" name="TextBox 272">
            <a:extLst>
              <a:ext uri="{FF2B5EF4-FFF2-40B4-BE49-F238E27FC236}">
                <a16:creationId xmlns:a16="http://schemas.microsoft.com/office/drawing/2014/main" id="{141DF909-FFBB-A117-D804-D302897F9174}"/>
              </a:ext>
            </a:extLst>
          </p:cNvPr>
          <p:cNvSpPr txBox="1"/>
          <p:nvPr/>
        </p:nvSpPr>
        <p:spPr>
          <a:xfrm rot="16200000">
            <a:off x="5628031" y="1438209"/>
            <a:ext cx="7312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600" dirty="0">
                <a:latin typeface="Arial" panose="020B0604020202020204" pitchFamily="34" charset="0"/>
              </a:rPr>
              <a:t>Count</a:t>
            </a:r>
          </a:p>
        </p:txBody>
      </p:sp>
      <p:pic>
        <p:nvPicPr>
          <p:cNvPr id="275" name="Picture 274" descr="A colorful graph of a sound wave&#10;&#10;AI-generated content may be incorrect.">
            <a:extLst>
              <a:ext uri="{FF2B5EF4-FFF2-40B4-BE49-F238E27FC236}">
                <a16:creationId xmlns:a16="http://schemas.microsoft.com/office/drawing/2014/main" id="{C89DA817-2E13-2828-9FD9-764BB8E7BAE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9698" y="925155"/>
            <a:ext cx="3060000" cy="1530000"/>
          </a:xfrm>
          <a:prstGeom prst="rect">
            <a:avLst/>
          </a:prstGeom>
        </p:spPr>
      </p:pic>
      <p:pic>
        <p:nvPicPr>
          <p:cNvPr id="222" name="Picture 221" descr="A blue and white object with a star&#10;&#10;AI-generated content may be incorrect.">
            <a:extLst>
              <a:ext uri="{FF2B5EF4-FFF2-40B4-BE49-F238E27FC236}">
                <a16:creationId xmlns:a16="http://schemas.microsoft.com/office/drawing/2014/main" id="{CDDD43E9-C288-3EA4-4FEA-1DE4F209838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58084">
            <a:off x="4391550" y="1458268"/>
            <a:ext cx="1339143" cy="463775"/>
          </a:xfrm>
          <a:prstGeom prst="rect">
            <a:avLst/>
          </a:prstGeom>
        </p:spPr>
      </p:pic>
      <p:grpSp>
        <p:nvGrpSpPr>
          <p:cNvPr id="291" name="Group 290">
            <a:extLst>
              <a:ext uri="{FF2B5EF4-FFF2-40B4-BE49-F238E27FC236}">
                <a16:creationId xmlns:a16="http://schemas.microsoft.com/office/drawing/2014/main" id="{91526436-C56F-9C05-B37A-0BFB8DAED2AD}"/>
              </a:ext>
            </a:extLst>
          </p:cNvPr>
          <p:cNvGrpSpPr/>
          <p:nvPr/>
        </p:nvGrpSpPr>
        <p:grpSpPr>
          <a:xfrm>
            <a:off x="3063046" y="1269116"/>
            <a:ext cx="1224440" cy="842078"/>
            <a:chOff x="3256500" y="1373358"/>
            <a:chExt cx="1224440" cy="842078"/>
          </a:xfrm>
        </p:grpSpPr>
        <p:pic>
          <p:nvPicPr>
            <p:cNvPr id="224" name="Picture 223" descr="A blue arrow on a black background&#10;&#10;AI-generated content may be incorrect.">
              <a:extLst>
                <a:ext uri="{FF2B5EF4-FFF2-40B4-BE49-F238E27FC236}">
                  <a16:creationId xmlns:a16="http://schemas.microsoft.com/office/drawing/2014/main" id="{A954E828-8AFF-EAF8-5641-F461D8A5F1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 rot="164859">
              <a:off x="3263987" y="1391081"/>
              <a:ext cx="1198800" cy="824355"/>
            </a:xfrm>
            <a:prstGeom prst="rect">
              <a:avLst/>
            </a:prstGeom>
          </p:spPr>
        </p:pic>
        <p:cxnSp>
          <p:nvCxnSpPr>
            <p:cNvPr id="230" name="Straight Arrow Connector 229">
              <a:extLst>
                <a:ext uri="{FF2B5EF4-FFF2-40B4-BE49-F238E27FC236}">
                  <a16:creationId xmlns:a16="http://schemas.microsoft.com/office/drawing/2014/main" id="{72DCE343-E747-B528-B647-9F60660B4DAA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3863109" y="1373358"/>
              <a:ext cx="3870" cy="65391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31" name="Straight Arrow Connector 230">
              <a:extLst>
                <a:ext uri="{FF2B5EF4-FFF2-40B4-BE49-F238E27FC236}">
                  <a16:creationId xmlns:a16="http://schemas.microsoft.com/office/drawing/2014/main" id="{20752064-41E8-CBD2-8555-9208A7879C4B}"/>
                </a:ext>
              </a:extLst>
            </p:cNvPr>
            <p:cNvCxnSpPr>
              <a:cxnSpLocks/>
            </p:cNvCxnSpPr>
            <p:nvPr/>
          </p:nvCxnSpPr>
          <p:spPr bwMode="auto">
            <a:xfrm rot="4500000" flipV="1">
              <a:off x="4170409" y="1634636"/>
              <a:ext cx="1" cy="62106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32" name="Straight Arrow Connector 231">
              <a:extLst>
                <a:ext uri="{FF2B5EF4-FFF2-40B4-BE49-F238E27FC236}">
                  <a16:creationId xmlns:a16="http://schemas.microsoft.com/office/drawing/2014/main" id="{441D7223-F61D-D942-5817-014CC0D77CBE}"/>
                </a:ext>
              </a:extLst>
            </p:cNvPr>
            <p:cNvCxnSpPr>
              <a:cxnSpLocks/>
            </p:cNvCxnSpPr>
            <p:nvPr/>
          </p:nvCxnSpPr>
          <p:spPr bwMode="auto">
            <a:xfrm rot="17100000" flipV="1">
              <a:off x="3567029" y="1640136"/>
              <a:ext cx="1" cy="62106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cxnSp>
        <p:nvCxnSpPr>
          <p:cNvPr id="276" name="Straight Connector 275">
            <a:extLst>
              <a:ext uri="{FF2B5EF4-FFF2-40B4-BE49-F238E27FC236}">
                <a16:creationId xmlns:a16="http://schemas.microsoft.com/office/drawing/2014/main" id="{FAB5957D-7E78-BAAE-3579-6700A5FBB0A3}"/>
              </a:ext>
            </a:extLst>
          </p:cNvPr>
          <p:cNvCxnSpPr>
            <a:cxnSpLocks/>
          </p:cNvCxnSpPr>
          <p:nvPr/>
        </p:nvCxnSpPr>
        <p:spPr bwMode="auto">
          <a:xfrm>
            <a:off x="7634395" y="1212553"/>
            <a:ext cx="0" cy="955205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307" name="Freeform 306">
            <a:extLst>
              <a:ext uri="{FF2B5EF4-FFF2-40B4-BE49-F238E27FC236}">
                <a16:creationId xmlns:a16="http://schemas.microsoft.com/office/drawing/2014/main" id="{F033B4D4-8A49-A1B9-213A-125F98B5F50C}"/>
              </a:ext>
            </a:extLst>
          </p:cNvPr>
          <p:cNvSpPr/>
          <p:nvPr/>
        </p:nvSpPr>
        <p:spPr bwMode="auto">
          <a:xfrm>
            <a:off x="3416055" y="1676400"/>
            <a:ext cx="214191" cy="175846"/>
          </a:xfrm>
          <a:custGeom>
            <a:avLst/>
            <a:gdLst>
              <a:gd name="connsiteX0" fmla="*/ 10991 w 214191"/>
              <a:gd name="connsiteY0" fmla="*/ 175846 h 175846"/>
              <a:gd name="connsiteX1" fmla="*/ 22714 w 214191"/>
              <a:gd name="connsiteY1" fmla="*/ 62523 h 175846"/>
              <a:gd name="connsiteX2" fmla="*/ 214191 w 214191"/>
              <a:gd name="connsiteY2" fmla="*/ 0 h 17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4191" h="175846">
                <a:moveTo>
                  <a:pt x="10991" y="175846"/>
                </a:moveTo>
                <a:cubicBezTo>
                  <a:pt x="-81" y="133838"/>
                  <a:pt x="-11153" y="91831"/>
                  <a:pt x="22714" y="62523"/>
                </a:cubicBezTo>
                <a:cubicBezTo>
                  <a:pt x="56581" y="33215"/>
                  <a:pt x="135386" y="16607"/>
                  <a:pt x="214191" y="0"/>
                </a:cubicBezTo>
              </a:path>
            </a:pathLst>
          </a:custGeom>
          <a:noFill/>
          <a:ln w="38100" cap="flat" cmpd="sng" algn="ctr">
            <a:solidFill>
              <a:srgbClr val="F1C67D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MO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308" name="Freeform 307">
            <a:extLst>
              <a:ext uri="{FF2B5EF4-FFF2-40B4-BE49-F238E27FC236}">
                <a16:creationId xmlns:a16="http://schemas.microsoft.com/office/drawing/2014/main" id="{C666D68A-82C9-AC39-81E1-6E23F3BA57B0}"/>
              </a:ext>
            </a:extLst>
          </p:cNvPr>
          <p:cNvSpPr/>
          <p:nvPr/>
        </p:nvSpPr>
        <p:spPr bwMode="auto">
          <a:xfrm flipH="1">
            <a:off x="3681969" y="1676400"/>
            <a:ext cx="214191" cy="175846"/>
          </a:xfrm>
          <a:custGeom>
            <a:avLst/>
            <a:gdLst>
              <a:gd name="connsiteX0" fmla="*/ 10991 w 214191"/>
              <a:gd name="connsiteY0" fmla="*/ 175846 h 175846"/>
              <a:gd name="connsiteX1" fmla="*/ 22714 w 214191"/>
              <a:gd name="connsiteY1" fmla="*/ 62523 h 175846"/>
              <a:gd name="connsiteX2" fmla="*/ 214191 w 214191"/>
              <a:gd name="connsiteY2" fmla="*/ 0 h 17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4191" h="175846">
                <a:moveTo>
                  <a:pt x="10991" y="175846"/>
                </a:moveTo>
                <a:cubicBezTo>
                  <a:pt x="-81" y="133838"/>
                  <a:pt x="-11153" y="91831"/>
                  <a:pt x="22714" y="62523"/>
                </a:cubicBezTo>
                <a:cubicBezTo>
                  <a:pt x="56581" y="33215"/>
                  <a:pt x="135386" y="16607"/>
                  <a:pt x="214191" y="0"/>
                </a:cubicBezTo>
              </a:path>
            </a:pathLst>
          </a:custGeom>
          <a:noFill/>
          <a:ln w="38100" cap="flat" cmpd="sng" algn="ctr">
            <a:solidFill>
              <a:srgbClr val="E1AECB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MO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114EE82-6081-9703-869B-513B2DDA71D2}"/>
              </a:ext>
            </a:extLst>
          </p:cNvPr>
          <p:cNvSpPr txBox="1"/>
          <p:nvPr/>
        </p:nvSpPr>
        <p:spPr>
          <a:xfrm>
            <a:off x="40240" y="2790683"/>
            <a:ext cx="12293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</a:rPr>
              <a:t>Y Junction</a:t>
            </a:r>
          </a:p>
        </p:txBody>
      </p:sp>
      <p:pic>
        <p:nvPicPr>
          <p:cNvPr id="54" name="Picture 53" descr="A diagram of a molecule&#10;&#10;AI-generated content may be incorrect.">
            <a:extLst>
              <a:ext uri="{FF2B5EF4-FFF2-40B4-BE49-F238E27FC236}">
                <a16:creationId xmlns:a16="http://schemas.microsoft.com/office/drawing/2014/main" id="{E9864FBE-EEFF-8B52-01A6-F04D37A6C9CB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156" y="2653739"/>
            <a:ext cx="749300" cy="787400"/>
          </a:xfrm>
          <a:prstGeom prst="rect">
            <a:avLst/>
          </a:prstGeom>
        </p:spPr>
      </p:pic>
      <p:grpSp>
        <p:nvGrpSpPr>
          <p:cNvPr id="187" name="Group 186">
            <a:extLst>
              <a:ext uri="{FF2B5EF4-FFF2-40B4-BE49-F238E27FC236}">
                <a16:creationId xmlns:a16="http://schemas.microsoft.com/office/drawing/2014/main" id="{65707A1E-4665-CF6E-4264-87537F69DADA}"/>
              </a:ext>
            </a:extLst>
          </p:cNvPr>
          <p:cNvGrpSpPr/>
          <p:nvPr/>
        </p:nvGrpSpPr>
        <p:grpSpPr>
          <a:xfrm>
            <a:off x="1966063" y="2576291"/>
            <a:ext cx="884762" cy="841770"/>
            <a:chOff x="2100818" y="2571633"/>
            <a:chExt cx="884762" cy="841770"/>
          </a:xfrm>
        </p:grpSpPr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6843CBFB-54AA-CB19-0004-25B5411D2548}"/>
                </a:ext>
              </a:extLst>
            </p:cNvPr>
            <p:cNvGrpSpPr/>
            <p:nvPr/>
          </p:nvGrpSpPr>
          <p:grpSpPr>
            <a:xfrm>
              <a:off x="2101214" y="2571633"/>
              <a:ext cx="884366" cy="419951"/>
              <a:chOff x="-588248" y="2580351"/>
              <a:chExt cx="884366" cy="419951"/>
            </a:xfrm>
          </p:grpSpPr>
          <p:sp>
            <p:nvSpPr>
              <p:cNvPr id="139" name="Oval 138">
                <a:extLst>
                  <a:ext uri="{FF2B5EF4-FFF2-40B4-BE49-F238E27FC236}">
                    <a16:creationId xmlns:a16="http://schemas.microsoft.com/office/drawing/2014/main" id="{B012E369-70B9-4D5E-5E37-139C95ED92F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-429531" y="2632444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40" name="Oval 139">
                <a:extLst>
                  <a:ext uri="{FF2B5EF4-FFF2-40B4-BE49-F238E27FC236}">
                    <a16:creationId xmlns:a16="http://schemas.microsoft.com/office/drawing/2014/main" id="{387B63F4-DFA2-A8DD-1F2A-6DCF7664F1A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-351416" y="2587444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41" name="Oval 140">
                <a:extLst>
                  <a:ext uri="{FF2B5EF4-FFF2-40B4-BE49-F238E27FC236}">
                    <a16:creationId xmlns:a16="http://schemas.microsoft.com/office/drawing/2014/main" id="{B0424E89-DDBD-2F19-52C3-42DC33BE25A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-273300" y="2632200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42" name="Oval 141">
                <a:extLst>
                  <a:ext uri="{FF2B5EF4-FFF2-40B4-BE49-F238E27FC236}">
                    <a16:creationId xmlns:a16="http://schemas.microsoft.com/office/drawing/2014/main" id="{66C60557-EAEE-3EC3-8C7B-4D4C82D5D0B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-195184" y="2582475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43" name="Oval 142">
                <a:extLst>
                  <a:ext uri="{FF2B5EF4-FFF2-40B4-BE49-F238E27FC236}">
                    <a16:creationId xmlns:a16="http://schemas.microsoft.com/office/drawing/2014/main" id="{224C5267-A517-AF89-37E8-9295C5461B3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-117068" y="2632200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44" name="Oval 143">
                <a:extLst>
                  <a:ext uri="{FF2B5EF4-FFF2-40B4-BE49-F238E27FC236}">
                    <a16:creationId xmlns:a16="http://schemas.microsoft.com/office/drawing/2014/main" id="{AA1CF645-9DE4-986D-E75D-ADF2FA5E8BA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-35547" y="2580351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45" name="Oval 144">
                <a:extLst>
                  <a:ext uri="{FF2B5EF4-FFF2-40B4-BE49-F238E27FC236}">
                    <a16:creationId xmlns:a16="http://schemas.microsoft.com/office/drawing/2014/main" id="{5630346C-F75C-04B5-F593-51A9C9FFC6C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46774" y="2631762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46" name="Oval 145">
                <a:extLst>
                  <a:ext uri="{FF2B5EF4-FFF2-40B4-BE49-F238E27FC236}">
                    <a16:creationId xmlns:a16="http://schemas.microsoft.com/office/drawing/2014/main" id="{B5D4A63C-5357-33B9-9B7F-CEAEB57B211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44000" y="2723738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47" name="Oval 146">
                <a:extLst>
                  <a:ext uri="{FF2B5EF4-FFF2-40B4-BE49-F238E27FC236}">
                    <a16:creationId xmlns:a16="http://schemas.microsoft.com/office/drawing/2014/main" id="{3E5F8CDC-3BAE-46CD-348D-FF1FE570974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-431533" y="2723738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48" name="Oval 147">
                <a:extLst>
                  <a:ext uri="{FF2B5EF4-FFF2-40B4-BE49-F238E27FC236}">
                    <a16:creationId xmlns:a16="http://schemas.microsoft.com/office/drawing/2014/main" id="{FCC4AC87-EE64-0110-5171-624DE31A40C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-514637" y="2768738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49" name="Oval 148">
                <a:extLst>
                  <a:ext uri="{FF2B5EF4-FFF2-40B4-BE49-F238E27FC236}">
                    <a16:creationId xmlns:a16="http://schemas.microsoft.com/office/drawing/2014/main" id="{63F60414-5156-F539-A93D-E5C34C7DC18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-516799" y="2858738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50" name="Oval 149">
                <a:extLst>
                  <a:ext uri="{FF2B5EF4-FFF2-40B4-BE49-F238E27FC236}">
                    <a16:creationId xmlns:a16="http://schemas.microsoft.com/office/drawing/2014/main" id="{4EE6C413-E498-E36C-2DD5-77AD9D30898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-588248" y="2910302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51" name="Oval 150">
                <a:extLst>
                  <a:ext uri="{FF2B5EF4-FFF2-40B4-BE49-F238E27FC236}">
                    <a16:creationId xmlns:a16="http://schemas.microsoft.com/office/drawing/2014/main" id="{F9064BD4-E82F-7F5E-E3AC-0144EB74675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119595" y="2768738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52" name="Oval 151">
                <a:extLst>
                  <a:ext uri="{FF2B5EF4-FFF2-40B4-BE49-F238E27FC236}">
                    <a16:creationId xmlns:a16="http://schemas.microsoft.com/office/drawing/2014/main" id="{515C8335-29EB-F336-CEAD-E42085BA3F9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123461" y="2862078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53" name="Oval 152">
                <a:extLst>
                  <a:ext uri="{FF2B5EF4-FFF2-40B4-BE49-F238E27FC236}">
                    <a16:creationId xmlns:a16="http://schemas.microsoft.com/office/drawing/2014/main" id="{43539F4D-292A-015F-3AF4-2D04711ACA7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206118" y="2910302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</p:grpSp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3DE1485A-E290-C953-23C0-DC3484F4CA12}"/>
                </a:ext>
              </a:extLst>
            </p:cNvPr>
            <p:cNvGrpSpPr/>
            <p:nvPr/>
          </p:nvGrpSpPr>
          <p:grpSpPr>
            <a:xfrm rot="10800000">
              <a:off x="2100818" y="2993452"/>
              <a:ext cx="884366" cy="419951"/>
              <a:chOff x="-588248" y="2580351"/>
              <a:chExt cx="884366" cy="419951"/>
            </a:xfrm>
          </p:grpSpPr>
          <p:sp>
            <p:nvSpPr>
              <p:cNvPr id="171" name="Oval 170">
                <a:extLst>
                  <a:ext uri="{FF2B5EF4-FFF2-40B4-BE49-F238E27FC236}">
                    <a16:creationId xmlns:a16="http://schemas.microsoft.com/office/drawing/2014/main" id="{20BF8673-2C19-7457-18C1-10FE94C9A4A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-429531" y="2632444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72" name="Oval 171">
                <a:extLst>
                  <a:ext uri="{FF2B5EF4-FFF2-40B4-BE49-F238E27FC236}">
                    <a16:creationId xmlns:a16="http://schemas.microsoft.com/office/drawing/2014/main" id="{0CEE5DAD-0426-2D43-3BB6-691610E66A7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-351416" y="2587444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73" name="Oval 172">
                <a:extLst>
                  <a:ext uri="{FF2B5EF4-FFF2-40B4-BE49-F238E27FC236}">
                    <a16:creationId xmlns:a16="http://schemas.microsoft.com/office/drawing/2014/main" id="{B7C5DCA8-500E-3B7B-84F5-2B5130178F1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-273300" y="2632200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74" name="Oval 173">
                <a:extLst>
                  <a:ext uri="{FF2B5EF4-FFF2-40B4-BE49-F238E27FC236}">
                    <a16:creationId xmlns:a16="http://schemas.microsoft.com/office/drawing/2014/main" id="{EC981BB4-2209-B7BF-123A-16A0395867E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-195184" y="2582475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75" name="Oval 174">
                <a:extLst>
                  <a:ext uri="{FF2B5EF4-FFF2-40B4-BE49-F238E27FC236}">
                    <a16:creationId xmlns:a16="http://schemas.microsoft.com/office/drawing/2014/main" id="{BFCC242C-7D52-3316-4CBE-AE2B40AF150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-117068" y="2632200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6C7459A0-2B1B-126A-EA81-011402E974B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-35547" y="2580351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77" name="Oval 176">
                <a:extLst>
                  <a:ext uri="{FF2B5EF4-FFF2-40B4-BE49-F238E27FC236}">
                    <a16:creationId xmlns:a16="http://schemas.microsoft.com/office/drawing/2014/main" id="{92F7CE03-C068-3C6D-75BB-2D131245BFE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46774" y="2631762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78" name="Oval 177">
                <a:extLst>
                  <a:ext uri="{FF2B5EF4-FFF2-40B4-BE49-F238E27FC236}">
                    <a16:creationId xmlns:a16="http://schemas.microsoft.com/office/drawing/2014/main" id="{343BB5C0-534C-DD10-C24B-9C7BF82D80B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44000" y="2723738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79" name="Oval 178">
                <a:extLst>
                  <a:ext uri="{FF2B5EF4-FFF2-40B4-BE49-F238E27FC236}">
                    <a16:creationId xmlns:a16="http://schemas.microsoft.com/office/drawing/2014/main" id="{062E5445-A8F4-B2E4-29AD-277C2AE786C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-431533" y="2723738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80" name="Oval 179">
                <a:extLst>
                  <a:ext uri="{FF2B5EF4-FFF2-40B4-BE49-F238E27FC236}">
                    <a16:creationId xmlns:a16="http://schemas.microsoft.com/office/drawing/2014/main" id="{8CA43253-7C80-36FE-6B81-205064304BE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-514637" y="2768738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81" name="Oval 180">
                <a:extLst>
                  <a:ext uri="{FF2B5EF4-FFF2-40B4-BE49-F238E27FC236}">
                    <a16:creationId xmlns:a16="http://schemas.microsoft.com/office/drawing/2014/main" id="{229C9F64-D28D-3B05-D490-79815EC5CB7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-516799" y="2858738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82" name="Oval 181">
                <a:extLst>
                  <a:ext uri="{FF2B5EF4-FFF2-40B4-BE49-F238E27FC236}">
                    <a16:creationId xmlns:a16="http://schemas.microsoft.com/office/drawing/2014/main" id="{06B13E2F-837F-23E9-74A6-ECAEF0431BB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-588248" y="2910302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83" name="Oval 182">
                <a:extLst>
                  <a:ext uri="{FF2B5EF4-FFF2-40B4-BE49-F238E27FC236}">
                    <a16:creationId xmlns:a16="http://schemas.microsoft.com/office/drawing/2014/main" id="{0A88F377-C2D9-9FD1-D48D-284E54A48E7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119595" y="2768738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84" name="Oval 183">
                <a:extLst>
                  <a:ext uri="{FF2B5EF4-FFF2-40B4-BE49-F238E27FC236}">
                    <a16:creationId xmlns:a16="http://schemas.microsoft.com/office/drawing/2014/main" id="{579ADA8C-EECC-1549-637E-21F58F276B9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123461" y="2862078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85" name="Oval 184">
                <a:extLst>
                  <a:ext uri="{FF2B5EF4-FFF2-40B4-BE49-F238E27FC236}">
                    <a16:creationId xmlns:a16="http://schemas.microsoft.com/office/drawing/2014/main" id="{148D7226-1351-D453-F1DB-AA344D70EFF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206118" y="2910302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</p:grp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03970204-B135-CE33-CD97-F70365519A3B}"/>
                </a:ext>
              </a:extLst>
            </p:cNvPr>
            <p:cNvSpPr txBox="1"/>
            <p:nvPr/>
          </p:nvSpPr>
          <p:spPr>
            <a:xfrm>
              <a:off x="2258241" y="2843875"/>
              <a:ext cx="61747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O" sz="1400" b="1" dirty="0">
                  <a:solidFill>
                    <a:srgbClr val="027F7F"/>
                  </a:solidFill>
                  <a:latin typeface="Arial" panose="020B0604020202020204" pitchFamily="34" charset="0"/>
                </a:rPr>
                <a:t>N</a:t>
              </a:r>
              <a:r>
                <a:rPr lang="en-MO" sz="1400" b="1" dirty="0">
                  <a:latin typeface="Arial" panose="020B0604020202020204" pitchFamily="34" charset="0"/>
                </a:rPr>
                <a:t>=30</a:t>
              </a:r>
            </a:p>
          </p:txBody>
        </p:sp>
      </p:grpSp>
      <p:sp>
        <p:nvSpPr>
          <p:cNvPr id="263" name="TextBox 262">
            <a:extLst>
              <a:ext uri="{FF2B5EF4-FFF2-40B4-BE49-F238E27FC236}">
                <a16:creationId xmlns:a16="http://schemas.microsoft.com/office/drawing/2014/main" id="{6FEE15BA-9160-2064-E6FC-B73A93E3B827}"/>
              </a:ext>
            </a:extLst>
          </p:cNvPr>
          <p:cNvSpPr txBox="1"/>
          <p:nvPr/>
        </p:nvSpPr>
        <p:spPr>
          <a:xfrm>
            <a:off x="6306180" y="2329448"/>
            <a:ext cx="1398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800" b="1" dirty="0">
                <a:latin typeface="Arial" panose="020B0604020202020204" pitchFamily="34" charset="0"/>
              </a:rPr>
              <a:t>Target: 120</a:t>
            </a:r>
          </a:p>
        </p:txBody>
      </p:sp>
      <p:sp>
        <p:nvSpPr>
          <p:cNvPr id="272" name="TextBox 271">
            <a:extLst>
              <a:ext uri="{FF2B5EF4-FFF2-40B4-BE49-F238E27FC236}">
                <a16:creationId xmlns:a16="http://schemas.microsoft.com/office/drawing/2014/main" id="{08F4F979-3BEA-32C7-D735-9B3F0ADC7250}"/>
              </a:ext>
            </a:extLst>
          </p:cNvPr>
          <p:cNvSpPr txBox="1"/>
          <p:nvPr/>
        </p:nvSpPr>
        <p:spPr>
          <a:xfrm rot="16200000">
            <a:off x="5628031" y="2598904"/>
            <a:ext cx="7312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600" dirty="0">
                <a:latin typeface="Arial" panose="020B0604020202020204" pitchFamily="34" charset="0"/>
              </a:rPr>
              <a:t>Count</a:t>
            </a:r>
          </a:p>
        </p:txBody>
      </p:sp>
      <p:pic>
        <p:nvPicPr>
          <p:cNvPr id="213" name="Picture 212" descr="A blue and white object on a black background&#10;&#10;AI-generated content may be incorrect.">
            <a:extLst>
              <a:ext uri="{FF2B5EF4-FFF2-40B4-BE49-F238E27FC236}">
                <a16:creationId xmlns:a16="http://schemas.microsoft.com/office/drawing/2014/main" id="{7014E2B6-16BD-3D50-A735-69BE15AEC8B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11510" y="2615222"/>
            <a:ext cx="1256400" cy="697078"/>
          </a:xfrm>
          <a:prstGeom prst="rect">
            <a:avLst/>
          </a:prstGeom>
        </p:spPr>
      </p:pic>
      <p:pic>
        <p:nvPicPr>
          <p:cNvPr id="215" name="Picture 214" descr="A blue and white striped object&#10;&#10;AI-generated content may be incorrect.">
            <a:extLst>
              <a:ext uri="{FF2B5EF4-FFF2-40B4-BE49-F238E27FC236}">
                <a16:creationId xmlns:a16="http://schemas.microsoft.com/office/drawing/2014/main" id="{F781BF8D-43C8-C3AE-1048-2EA09D592712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125838" y="2350881"/>
            <a:ext cx="1256035" cy="1110986"/>
          </a:xfrm>
          <a:prstGeom prst="rect">
            <a:avLst/>
          </a:prstGeom>
        </p:spPr>
      </p:pic>
      <p:cxnSp>
        <p:nvCxnSpPr>
          <p:cNvPr id="227" name="Straight Arrow Connector 226">
            <a:extLst>
              <a:ext uri="{FF2B5EF4-FFF2-40B4-BE49-F238E27FC236}">
                <a16:creationId xmlns:a16="http://schemas.microsoft.com/office/drawing/2014/main" id="{59589843-6CFF-78DE-5E96-B7FA68D8FF12}"/>
              </a:ext>
            </a:extLst>
          </p:cNvPr>
          <p:cNvCxnSpPr>
            <a:cxnSpLocks/>
          </p:cNvCxnSpPr>
          <p:nvPr/>
        </p:nvCxnSpPr>
        <p:spPr bwMode="auto">
          <a:xfrm flipV="1">
            <a:off x="3753577" y="2327815"/>
            <a:ext cx="1" cy="62106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28" name="Straight Arrow Connector 227">
            <a:extLst>
              <a:ext uri="{FF2B5EF4-FFF2-40B4-BE49-F238E27FC236}">
                <a16:creationId xmlns:a16="http://schemas.microsoft.com/office/drawing/2014/main" id="{8360EBB8-6557-72F4-6EE3-83B939E7DEEE}"/>
              </a:ext>
            </a:extLst>
          </p:cNvPr>
          <p:cNvCxnSpPr>
            <a:cxnSpLocks/>
          </p:cNvCxnSpPr>
          <p:nvPr/>
        </p:nvCxnSpPr>
        <p:spPr bwMode="auto">
          <a:xfrm rot="7200000" flipV="1">
            <a:off x="4022503" y="2793123"/>
            <a:ext cx="1" cy="62106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29" name="Straight Arrow Connector 228">
            <a:extLst>
              <a:ext uri="{FF2B5EF4-FFF2-40B4-BE49-F238E27FC236}">
                <a16:creationId xmlns:a16="http://schemas.microsoft.com/office/drawing/2014/main" id="{3EE9B73D-FEEC-2549-E1CD-F0A972C2959B}"/>
              </a:ext>
            </a:extLst>
          </p:cNvPr>
          <p:cNvCxnSpPr>
            <a:cxnSpLocks/>
          </p:cNvCxnSpPr>
          <p:nvPr/>
        </p:nvCxnSpPr>
        <p:spPr bwMode="auto">
          <a:xfrm rot="14400000" flipV="1">
            <a:off x="3498600" y="2781590"/>
            <a:ext cx="1" cy="62106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261" name="Picture 260" descr="A graph of a building&#10;&#10;AI-generated content may be incorrect.">
            <a:extLst>
              <a:ext uri="{FF2B5EF4-FFF2-40B4-BE49-F238E27FC236}">
                <a16:creationId xmlns:a16="http://schemas.microsoft.com/office/drawing/2014/main" id="{58C6E673-BAB9-ADE9-14D1-285A6EE3F190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2988" y="2028997"/>
            <a:ext cx="3060000" cy="1530000"/>
          </a:xfrm>
          <a:prstGeom prst="rect">
            <a:avLst/>
          </a:prstGeom>
        </p:spPr>
      </p:pic>
      <p:cxnSp>
        <p:nvCxnSpPr>
          <p:cNvPr id="262" name="Straight Connector 261">
            <a:extLst>
              <a:ext uri="{FF2B5EF4-FFF2-40B4-BE49-F238E27FC236}">
                <a16:creationId xmlns:a16="http://schemas.microsoft.com/office/drawing/2014/main" id="{7638F1AB-0C7F-67E3-6E06-036E5D17E82A}"/>
              </a:ext>
            </a:extLst>
          </p:cNvPr>
          <p:cNvCxnSpPr/>
          <p:nvPr/>
        </p:nvCxnSpPr>
        <p:spPr bwMode="auto">
          <a:xfrm>
            <a:off x="7738857" y="2292181"/>
            <a:ext cx="0" cy="955205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310" name="Freeform 309">
            <a:extLst>
              <a:ext uri="{FF2B5EF4-FFF2-40B4-BE49-F238E27FC236}">
                <a16:creationId xmlns:a16="http://schemas.microsoft.com/office/drawing/2014/main" id="{3434DA3F-9C22-1B1E-5891-B26E1AF4D30D}"/>
              </a:ext>
            </a:extLst>
          </p:cNvPr>
          <p:cNvSpPr/>
          <p:nvPr/>
        </p:nvSpPr>
        <p:spPr bwMode="auto">
          <a:xfrm>
            <a:off x="3586819" y="2792213"/>
            <a:ext cx="128898" cy="211541"/>
          </a:xfrm>
          <a:custGeom>
            <a:avLst/>
            <a:gdLst>
              <a:gd name="connsiteX0" fmla="*/ 29952 w 128898"/>
              <a:gd name="connsiteY0" fmla="*/ 211541 h 211541"/>
              <a:gd name="connsiteX1" fmla="*/ 6069 w 128898"/>
              <a:gd name="connsiteY1" fmla="*/ 92123 h 211541"/>
              <a:gd name="connsiteX2" fmla="*/ 128898 w 128898"/>
              <a:gd name="connsiteY2" fmla="*/ 0 h 211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8898" h="211541">
                <a:moveTo>
                  <a:pt x="29952" y="211541"/>
                </a:moveTo>
                <a:cubicBezTo>
                  <a:pt x="9765" y="169460"/>
                  <a:pt x="-10422" y="127380"/>
                  <a:pt x="6069" y="92123"/>
                </a:cubicBezTo>
                <a:cubicBezTo>
                  <a:pt x="22560" y="56866"/>
                  <a:pt x="75729" y="28433"/>
                  <a:pt x="128898" y="0"/>
                </a:cubicBezTo>
              </a:path>
            </a:pathLst>
          </a:custGeom>
          <a:noFill/>
          <a:ln w="38100" cap="flat" cmpd="sng" algn="ctr">
            <a:solidFill>
              <a:srgbClr val="F1C67D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MO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311" name="Freeform 310">
            <a:extLst>
              <a:ext uri="{FF2B5EF4-FFF2-40B4-BE49-F238E27FC236}">
                <a16:creationId xmlns:a16="http://schemas.microsoft.com/office/drawing/2014/main" id="{F4D4C894-5C2B-0866-0458-353317E3F2F4}"/>
              </a:ext>
            </a:extLst>
          </p:cNvPr>
          <p:cNvSpPr/>
          <p:nvPr/>
        </p:nvSpPr>
        <p:spPr bwMode="auto">
          <a:xfrm rot="14640166">
            <a:off x="3681736" y="2941667"/>
            <a:ext cx="128898" cy="211541"/>
          </a:xfrm>
          <a:custGeom>
            <a:avLst/>
            <a:gdLst>
              <a:gd name="connsiteX0" fmla="*/ 29952 w 128898"/>
              <a:gd name="connsiteY0" fmla="*/ 211541 h 211541"/>
              <a:gd name="connsiteX1" fmla="*/ 6069 w 128898"/>
              <a:gd name="connsiteY1" fmla="*/ 92123 h 211541"/>
              <a:gd name="connsiteX2" fmla="*/ 128898 w 128898"/>
              <a:gd name="connsiteY2" fmla="*/ 0 h 211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8898" h="211541">
                <a:moveTo>
                  <a:pt x="29952" y="211541"/>
                </a:moveTo>
                <a:cubicBezTo>
                  <a:pt x="9765" y="169460"/>
                  <a:pt x="-10422" y="127380"/>
                  <a:pt x="6069" y="92123"/>
                </a:cubicBezTo>
                <a:cubicBezTo>
                  <a:pt x="22560" y="56866"/>
                  <a:pt x="75729" y="28433"/>
                  <a:pt x="128898" y="0"/>
                </a:cubicBezTo>
              </a:path>
            </a:pathLst>
          </a:custGeom>
          <a:noFill/>
          <a:ln w="38100" cap="flat" cmpd="sng" algn="ctr">
            <a:solidFill>
              <a:srgbClr val="E1AECB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MO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312" name="Freeform 311">
            <a:extLst>
              <a:ext uri="{FF2B5EF4-FFF2-40B4-BE49-F238E27FC236}">
                <a16:creationId xmlns:a16="http://schemas.microsoft.com/office/drawing/2014/main" id="{57EBC165-C968-03C6-32F5-6A33843DF7E9}"/>
              </a:ext>
            </a:extLst>
          </p:cNvPr>
          <p:cNvSpPr/>
          <p:nvPr/>
        </p:nvSpPr>
        <p:spPr bwMode="auto">
          <a:xfrm rot="7679838">
            <a:off x="3754163" y="2785527"/>
            <a:ext cx="128898" cy="211541"/>
          </a:xfrm>
          <a:custGeom>
            <a:avLst/>
            <a:gdLst>
              <a:gd name="connsiteX0" fmla="*/ 29952 w 128898"/>
              <a:gd name="connsiteY0" fmla="*/ 211541 h 211541"/>
              <a:gd name="connsiteX1" fmla="*/ 6069 w 128898"/>
              <a:gd name="connsiteY1" fmla="*/ 92123 h 211541"/>
              <a:gd name="connsiteX2" fmla="*/ 128898 w 128898"/>
              <a:gd name="connsiteY2" fmla="*/ 0 h 211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8898" h="211541">
                <a:moveTo>
                  <a:pt x="29952" y="211541"/>
                </a:moveTo>
                <a:cubicBezTo>
                  <a:pt x="9765" y="169460"/>
                  <a:pt x="-10422" y="127380"/>
                  <a:pt x="6069" y="92123"/>
                </a:cubicBezTo>
                <a:cubicBezTo>
                  <a:pt x="22560" y="56866"/>
                  <a:pt x="75729" y="28433"/>
                  <a:pt x="128898" y="0"/>
                </a:cubicBezTo>
              </a:path>
            </a:pathLst>
          </a:custGeom>
          <a:noFill/>
          <a:ln w="38100" cap="flat" cmpd="sng" algn="ctr">
            <a:solidFill>
              <a:srgbClr val="5DA165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MO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DE4C477B-2EDF-FB01-257B-869B4C996F92}"/>
              </a:ext>
            </a:extLst>
          </p:cNvPr>
          <p:cNvSpPr txBox="1"/>
          <p:nvPr/>
        </p:nvSpPr>
        <p:spPr>
          <a:xfrm>
            <a:off x="-47041" y="4886283"/>
            <a:ext cx="276710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panose="020B0604020202020204" pitchFamily="34" charset="0"/>
              </a:rPr>
              <a:t>oxView: Poppleton, E. et al. </a:t>
            </a:r>
            <a:r>
              <a:rPr lang="en-US" sz="600" i="1" dirty="0">
                <a:latin typeface="Arial" panose="020B0604020202020204" pitchFamily="34" charset="0"/>
              </a:rPr>
              <a:t>Nucleic Acids Research</a:t>
            </a:r>
            <a:r>
              <a:rPr lang="en-US" sz="600" dirty="0">
                <a:latin typeface="Arial" panose="020B0604020202020204" pitchFamily="34" charset="0"/>
              </a:rPr>
              <a:t> 48, no. 12 (2020): e72.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425E518-278F-C018-68B9-CFF4023F8155}"/>
              </a:ext>
            </a:extLst>
          </p:cNvPr>
          <p:cNvSpPr txBox="1"/>
          <p:nvPr/>
        </p:nvSpPr>
        <p:spPr>
          <a:xfrm>
            <a:off x="130607" y="3969033"/>
            <a:ext cx="10462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</a:rPr>
              <a:t>Tetrapod</a:t>
            </a:r>
          </a:p>
        </p:txBody>
      </p:sp>
      <p:pic>
        <p:nvPicPr>
          <p:cNvPr id="52" name="Picture 51" descr="A close up of a molecule&#10;&#10;AI-generated content may be incorrect.">
            <a:extLst>
              <a:ext uri="{FF2B5EF4-FFF2-40B4-BE49-F238E27FC236}">
                <a16:creationId xmlns:a16="http://schemas.microsoft.com/office/drawing/2014/main" id="{0E771CCC-3A35-6449-5AD2-462DF8B64465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309" y="3879469"/>
            <a:ext cx="876300" cy="787400"/>
          </a:xfrm>
          <a:prstGeom prst="rect">
            <a:avLst/>
          </a:prstGeom>
        </p:spPr>
      </p:pic>
      <p:sp>
        <p:nvSpPr>
          <p:cNvPr id="79" name="TextBox 78">
            <a:extLst>
              <a:ext uri="{FF2B5EF4-FFF2-40B4-BE49-F238E27FC236}">
                <a16:creationId xmlns:a16="http://schemas.microsoft.com/office/drawing/2014/main" id="{65AAACE1-B226-42AA-9F52-45B7B93838D2}"/>
              </a:ext>
            </a:extLst>
          </p:cNvPr>
          <p:cNvSpPr txBox="1"/>
          <p:nvPr/>
        </p:nvSpPr>
        <p:spPr>
          <a:xfrm>
            <a:off x="2159962" y="4025428"/>
            <a:ext cx="6174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400" b="1" dirty="0">
                <a:solidFill>
                  <a:srgbClr val="027F7F"/>
                </a:solidFill>
                <a:latin typeface="Arial" panose="020B0604020202020204" pitchFamily="34" charset="0"/>
              </a:rPr>
              <a:t>N</a:t>
            </a:r>
            <a:r>
              <a:rPr lang="en-MO" sz="1400" b="1" dirty="0">
                <a:latin typeface="Arial" panose="020B0604020202020204" pitchFamily="34" charset="0"/>
              </a:rPr>
              <a:t>=18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51B5C512-397C-8BB6-E3A2-5682007683FD}"/>
              </a:ext>
            </a:extLst>
          </p:cNvPr>
          <p:cNvGrpSpPr/>
          <p:nvPr/>
        </p:nvGrpSpPr>
        <p:grpSpPr>
          <a:xfrm>
            <a:off x="1984532" y="3749360"/>
            <a:ext cx="910017" cy="443454"/>
            <a:chOff x="2103870" y="1477756"/>
            <a:chExt cx="910017" cy="443454"/>
          </a:xfrm>
          <a:solidFill>
            <a:srgbClr val="FF920E"/>
          </a:solidFill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7775BC9E-1E1B-F325-14CA-7FB64CDDBE5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491992" y="1553964"/>
              <a:ext cx="144000" cy="144000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MO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196F5C4B-D851-B51E-53DA-F07237BD04F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621410" y="1481964"/>
              <a:ext cx="144000" cy="144000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MO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8932FF2F-BF84-925C-19A1-4E5B6359F38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50828" y="1551785"/>
              <a:ext cx="144000" cy="144000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MO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0DB5511B-B877-B081-6024-7C4F14023D5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362812" y="1477756"/>
              <a:ext cx="144000" cy="144000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MO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61F6E85D-AB97-6B6E-AC79-2DFE297CF91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233156" y="1551912"/>
              <a:ext cx="144000" cy="144000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MO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32B4FF62-4905-FCD7-DA1D-B3AD4C1DD02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233156" y="1698068"/>
              <a:ext cx="144000" cy="144000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MO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D9ABE7AA-0BDE-8230-3D23-C94D27C6E5B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103870" y="1770174"/>
              <a:ext cx="144000" cy="144000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MO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E0340DB0-D2EB-C2D4-EC16-EF6C1A6D321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49572" y="1699661"/>
              <a:ext cx="144000" cy="144000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MO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C3780F0B-CB3E-EB40-35B0-1EF0BB0630D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869887" y="1777210"/>
              <a:ext cx="144000" cy="144000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MO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F0697AE4-7162-8EF7-7A5B-C3801E58EFE3}"/>
              </a:ext>
            </a:extLst>
          </p:cNvPr>
          <p:cNvGrpSpPr/>
          <p:nvPr/>
        </p:nvGrpSpPr>
        <p:grpSpPr>
          <a:xfrm rot="10800000">
            <a:off x="1989645" y="4186504"/>
            <a:ext cx="910017" cy="443454"/>
            <a:chOff x="2103870" y="1477756"/>
            <a:chExt cx="910017" cy="443454"/>
          </a:xfrm>
          <a:solidFill>
            <a:srgbClr val="FF920E"/>
          </a:solidFill>
        </p:grpSpPr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BBC12C7A-D6B1-C4FC-0E0C-5AE5F41F273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491992" y="1553964"/>
              <a:ext cx="144000" cy="144000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MO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D26E3AD2-D366-C365-51B8-549BF0EFD58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621410" y="1481964"/>
              <a:ext cx="144000" cy="144000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MO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C752E8F6-B40A-9054-B542-6F3A9792CA8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50828" y="1551785"/>
              <a:ext cx="144000" cy="144000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MO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075A347E-73F7-6A38-C303-F332D43CE9C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362812" y="1477756"/>
              <a:ext cx="144000" cy="144000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MO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C05BFAF9-B08D-AAD0-A8FA-281D542B937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233156" y="1551912"/>
              <a:ext cx="144000" cy="144000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MO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685418AD-30ED-60B8-02C1-760CC2DC9ED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233156" y="1698068"/>
              <a:ext cx="144000" cy="144000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MO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F161BDFF-0793-5934-35CB-3D80A9CE087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103870" y="1770174"/>
              <a:ext cx="144000" cy="144000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MO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85A1F690-4C18-76A7-C271-B3A8610D9DE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49572" y="1699661"/>
              <a:ext cx="144000" cy="144000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MO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CAB2FDEE-DB1E-6D29-14F3-2D1A6E3CC67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869887" y="1777210"/>
              <a:ext cx="144000" cy="144000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MO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</p:grpSp>
      <p:sp>
        <p:nvSpPr>
          <p:cNvPr id="254" name="TextBox 253">
            <a:extLst>
              <a:ext uri="{FF2B5EF4-FFF2-40B4-BE49-F238E27FC236}">
                <a16:creationId xmlns:a16="http://schemas.microsoft.com/office/drawing/2014/main" id="{706A03C9-0D6E-FA63-35E6-68852411AD95}"/>
              </a:ext>
            </a:extLst>
          </p:cNvPr>
          <p:cNvSpPr txBox="1"/>
          <p:nvPr/>
        </p:nvSpPr>
        <p:spPr>
          <a:xfrm>
            <a:off x="6308788" y="3570602"/>
            <a:ext cx="1398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800" b="1" dirty="0">
                <a:latin typeface="Arial" panose="020B0604020202020204" pitchFamily="34" charset="0"/>
              </a:rPr>
              <a:t>Target: 109</a:t>
            </a:r>
          </a:p>
        </p:txBody>
      </p:sp>
      <p:sp>
        <p:nvSpPr>
          <p:cNvPr id="259" name="TextBox 258">
            <a:extLst>
              <a:ext uri="{FF2B5EF4-FFF2-40B4-BE49-F238E27FC236}">
                <a16:creationId xmlns:a16="http://schemas.microsoft.com/office/drawing/2014/main" id="{23651C19-9C59-A0AA-B314-E96CE583265F}"/>
              </a:ext>
            </a:extLst>
          </p:cNvPr>
          <p:cNvSpPr txBox="1"/>
          <p:nvPr/>
        </p:nvSpPr>
        <p:spPr>
          <a:xfrm rot="16200000">
            <a:off x="5628031" y="3803645"/>
            <a:ext cx="7312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600" dirty="0">
                <a:latin typeface="Arial" panose="020B0604020202020204" pitchFamily="34" charset="0"/>
              </a:rPr>
              <a:t>Count</a:t>
            </a:r>
          </a:p>
        </p:txBody>
      </p:sp>
      <p:pic>
        <p:nvPicPr>
          <p:cNvPr id="253" name="Picture 252" descr="A graph of different colored squares&#10;&#10;AI-generated content may be incorrect.">
            <a:extLst>
              <a:ext uri="{FF2B5EF4-FFF2-40B4-BE49-F238E27FC236}">
                <a16:creationId xmlns:a16="http://schemas.microsoft.com/office/drawing/2014/main" id="{080E4B09-E781-D3FF-79D1-C5B5C94D424C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27499" y="3491763"/>
            <a:ext cx="3060000" cy="1256395"/>
          </a:xfrm>
          <a:prstGeom prst="rect">
            <a:avLst/>
          </a:prstGeom>
        </p:spPr>
      </p:pic>
      <p:sp>
        <p:nvSpPr>
          <p:cNvPr id="258" name="TextBox 257">
            <a:extLst>
              <a:ext uri="{FF2B5EF4-FFF2-40B4-BE49-F238E27FC236}">
                <a16:creationId xmlns:a16="http://schemas.microsoft.com/office/drawing/2014/main" id="{643DAA6D-77B9-1D7C-50FB-60E69D6A21E9}"/>
              </a:ext>
            </a:extLst>
          </p:cNvPr>
          <p:cNvSpPr txBox="1"/>
          <p:nvPr/>
        </p:nvSpPr>
        <p:spPr>
          <a:xfrm>
            <a:off x="6433045" y="4547729"/>
            <a:ext cx="27927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600" dirty="0">
                <a:latin typeface="Arial" panose="020B0604020202020204" pitchFamily="34" charset="0"/>
              </a:rPr>
              <a:t>Angle Between Bundle (deg)</a:t>
            </a:r>
          </a:p>
        </p:txBody>
      </p:sp>
      <p:pic>
        <p:nvPicPr>
          <p:cNvPr id="280" name="Picture 279" descr="A white and blue x shaped object&#10;&#10;AI-generated content may be incorrect.">
            <a:extLst>
              <a:ext uri="{FF2B5EF4-FFF2-40B4-BE49-F238E27FC236}">
                <a16:creationId xmlns:a16="http://schemas.microsoft.com/office/drawing/2014/main" id="{CFF7546C-7884-5051-9EE1-D72907B1F7BE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08647" y="3512602"/>
            <a:ext cx="1716102" cy="1279418"/>
          </a:xfrm>
          <a:prstGeom prst="rect">
            <a:avLst/>
          </a:prstGeom>
        </p:spPr>
      </p:pic>
      <p:pic>
        <p:nvPicPr>
          <p:cNvPr id="282" name="Picture 281" descr="A close-up of a blue object&#10;&#10;AI-generated content may be incorrect.">
            <a:extLst>
              <a:ext uri="{FF2B5EF4-FFF2-40B4-BE49-F238E27FC236}">
                <a16:creationId xmlns:a16="http://schemas.microsoft.com/office/drawing/2014/main" id="{703BF981-E870-57E8-C6C9-5F9D3BE24B36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340332">
            <a:off x="3084627" y="3503594"/>
            <a:ext cx="1405762" cy="1279417"/>
          </a:xfrm>
          <a:prstGeom prst="rect">
            <a:avLst/>
          </a:prstGeom>
        </p:spPr>
      </p:pic>
      <p:cxnSp>
        <p:nvCxnSpPr>
          <p:cNvPr id="283" name="Straight Arrow Connector 282">
            <a:extLst>
              <a:ext uri="{FF2B5EF4-FFF2-40B4-BE49-F238E27FC236}">
                <a16:creationId xmlns:a16="http://schemas.microsoft.com/office/drawing/2014/main" id="{6C100EA0-217F-4955-6B35-14CE5FA95B1A}"/>
              </a:ext>
            </a:extLst>
          </p:cNvPr>
          <p:cNvCxnSpPr>
            <a:cxnSpLocks/>
          </p:cNvCxnSpPr>
          <p:nvPr/>
        </p:nvCxnSpPr>
        <p:spPr bwMode="auto">
          <a:xfrm rot="21437631" flipV="1">
            <a:off x="3815434" y="3627857"/>
            <a:ext cx="1" cy="62106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84" name="Straight Arrow Connector 283">
            <a:extLst>
              <a:ext uri="{FF2B5EF4-FFF2-40B4-BE49-F238E27FC236}">
                <a16:creationId xmlns:a16="http://schemas.microsoft.com/office/drawing/2014/main" id="{CD6FCA42-A5B7-E609-62D6-ED9E5CFE20A0}"/>
              </a:ext>
            </a:extLst>
          </p:cNvPr>
          <p:cNvCxnSpPr>
            <a:cxnSpLocks/>
          </p:cNvCxnSpPr>
          <p:nvPr/>
        </p:nvCxnSpPr>
        <p:spPr bwMode="auto">
          <a:xfrm>
            <a:off x="3815480" y="4250775"/>
            <a:ext cx="566790" cy="22367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57" name="Straight Connector 256">
            <a:extLst>
              <a:ext uri="{FF2B5EF4-FFF2-40B4-BE49-F238E27FC236}">
                <a16:creationId xmlns:a16="http://schemas.microsoft.com/office/drawing/2014/main" id="{02B4A8F6-D987-FA10-A8F8-0E1A86F963BD}"/>
              </a:ext>
            </a:extLst>
          </p:cNvPr>
          <p:cNvCxnSpPr/>
          <p:nvPr/>
        </p:nvCxnSpPr>
        <p:spPr bwMode="auto">
          <a:xfrm>
            <a:off x="7805034" y="3491763"/>
            <a:ext cx="0" cy="955205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294" name="Straight Arrow Connector 293">
            <a:extLst>
              <a:ext uri="{FF2B5EF4-FFF2-40B4-BE49-F238E27FC236}">
                <a16:creationId xmlns:a16="http://schemas.microsoft.com/office/drawing/2014/main" id="{D2F9127C-3ACD-658F-D7CC-D7E6155F23A9}"/>
              </a:ext>
            </a:extLst>
          </p:cNvPr>
          <p:cNvCxnSpPr>
            <a:cxnSpLocks/>
          </p:cNvCxnSpPr>
          <p:nvPr/>
        </p:nvCxnSpPr>
        <p:spPr bwMode="auto">
          <a:xfrm flipH="1">
            <a:off x="3266121" y="4255862"/>
            <a:ext cx="566790" cy="22367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69" name="Freeform 368">
            <a:extLst>
              <a:ext uri="{FF2B5EF4-FFF2-40B4-BE49-F238E27FC236}">
                <a16:creationId xmlns:a16="http://schemas.microsoft.com/office/drawing/2014/main" id="{1E6D99D8-C389-C552-F123-0930B94922E2}"/>
              </a:ext>
            </a:extLst>
          </p:cNvPr>
          <p:cNvSpPr/>
          <p:nvPr/>
        </p:nvSpPr>
        <p:spPr bwMode="auto">
          <a:xfrm>
            <a:off x="3676176" y="4061268"/>
            <a:ext cx="128898" cy="211541"/>
          </a:xfrm>
          <a:custGeom>
            <a:avLst/>
            <a:gdLst>
              <a:gd name="connsiteX0" fmla="*/ 29952 w 128898"/>
              <a:gd name="connsiteY0" fmla="*/ 211541 h 211541"/>
              <a:gd name="connsiteX1" fmla="*/ 6069 w 128898"/>
              <a:gd name="connsiteY1" fmla="*/ 92123 h 211541"/>
              <a:gd name="connsiteX2" fmla="*/ 128898 w 128898"/>
              <a:gd name="connsiteY2" fmla="*/ 0 h 211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8898" h="211541">
                <a:moveTo>
                  <a:pt x="29952" y="211541"/>
                </a:moveTo>
                <a:cubicBezTo>
                  <a:pt x="9765" y="169460"/>
                  <a:pt x="-10422" y="127380"/>
                  <a:pt x="6069" y="92123"/>
                </a:cubicBezTo>
                <a:cubicBezTo>
                  <a:pt x="22560" y="56866"/>
                  <a:pt x="75729" y="28433"/>
                  <a:pt x="128898" y="0"/>
                </a:cubicBezTo>
              </a:path>
            </a:pathLst>
          </a:custGeom>
          <a:noFill/>
          <a:ln w="38100" cap="flat" cmpd="sng" algn="ctr">
            <a:solidFill>
              <a:srgbClr val="9FA544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MO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370" name="Freeform 369">
            <a:extLst>
              <a:ext uri="{FF2B5EF4-FFF2-40B4-BE49-F238E27FC236}">
                <a16:creationId xmlns:a16="http://schemas.microsoft.com/office/drawing/2014/main" id="{F5234EB9-D014-C81E-2257-40D2E41286B9}"/>
              </a:ext>
            </a:extLst>
          </p:cNvPr>
          <p:cNvSpPr/>
          <p:nvPr/>
        </p:nvSpPr>
        <p:spPr bwMode="auto">
          <a:xfrm rot="7679838">
            <a:off x="3843520" y="4054582"/>
            <a:ext cx="128898" cy="211541"/>
          </a:xfrm>
          <a:custGeom>
            <a:avLst/>
            <a:gdLst>
              <a:gd name="connsiteX0" fmla="*/ 29952 w 128898"/>
              <a:gd name="connsiteY0" fmla="*/ 211541 h 211541"/>
              <a:gd name="connsiteX1" fmla="*/ 6069 w 128898"/>
              <a:gd name="connsiteY1" fmla="*/ 92123 h 211541"/>
              <a:gd name="connsiteX2" fmla="*/ 128898 w 128898"/>
              <a:gd name="connsiteY2" fmla="*/ 0 h 211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8898" h="211541">
                <a:moveTo>
                  <a:pt x="29952" y="211541"/>
                </a:moveTo>
                <a:cubicBezTo>
                  <a:pt x="9765" y="169460"/>
                  <a:pt x="-10422" y="127380"/>
                  <a:pt x="6069" y="92123"/>
                </a:cubicBezTo>
                <a:cubicBezTo>
                  <a:pt x="22560" y="56866"/>
                  <a:pt x="75729" y="28433"/>
                  <a:pt x="128898" y="0"/>
                </a:cubicBezTo>
              </a:path>
            </a:pathLst>
          </a:cu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MO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AA4A18A-D673-CDF2-8A8A-065D8557E743}"/>
              </a:ext>
            </a:extLst>
          </p:cNvPr>
          <p:cNvGrpSpPr/>
          <p:nvPr/>
        </p:nvGrpSpPr>
        <p:grpSpPr>
          <a:xfrm>
            <a:off x="4580356" y="3589389"/>
            <a:ext cx="1193618" cy="755999"/>
            <a:chOff x="4582504" y="3629403"/>
            <a:chExt cx="1193618" cy="755999"/>
          </a:xfrm>
        </p:grpSpPr>
        <p:cxnSp>
          <p:nvCxnSpPr>
            <p:cNvPr id="286" name="Straight Arrow Connector 285">
              <a:extLst>
                <a:ext uri="{FF2B5EF4-FFF2-40B4-BE49-F238E27FC236}">
                  <a16:creationId xmlns:a16="http://schemas.microsoft.com/office/drawing/2014/main" id="{A2A953FE-4B54-5605-F78A-441B3F39E53B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187120" y="3629403"/>
              <a:ext cx="1" cy="62106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87" name="Straight Arrow Connector 286">
              <a:extLst>
                <a:ext uri="{FF2B5EF4-FFF2-40B4-BE49-F238E27FC236}">
                  <a16:creationId xmlns:a16="http://schemas.microsoft.com/office/drawing/2014/main" id="{985CCB0A-D852-55BD-C5EF-3DAD7E54C4F5}"/>
                </a:ext>
              </a:extLst>
            </p:cNvPr>
            <p:cNvCxnSpPr>
              <a:cxnSpLocks/>
            </p:cNvCxnSpPr>
            <p:nvPr/>
          </p:nvCxnSpPr>
          <p:spPr bwMode="auto">
            <a:xfrm rot="6540000" flipV="1">
              <a:off x="5465591" y="4051770"/>
              <a:ext cx="1" cy="62106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88" name="Straight Arrow Connector 287">
              <a:extLst>
                <a:ext uri="{FF2B5EF4-FFF2-40B4-BE49-F238E27FC236}">
                  <a16:creationId xmlns:a16="http://schemas.microsoft.com/office/drawing/2014/main" id="{DAD035F5-25F7-C8A6-86B7-B36512B3C736}"/>
                </a:ext>
              </a:extLst>
            </p:cNvPr>
            <p:cNvCxnSpPr>
              <a:cxnSpLocks/>
            </p:cNvCxnSpPr>
            <p:nvPr/>
          </p:nvCxnSpPr>
          <p:spPr bwMode="auto">
            <a:xfrm rot="15060000" flipV="1">
              <a:off x="4893033" y="4046432"/>
              <a:ext cx="1" cy="62106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66" name="Freeform 365">
              <a:extLst>
                <a:ext uri="{FF2B5EF4-FFF2-40B4-BE49-F238E27FC236}">
                  <a16:creationId xmlns:a16="http://schemas.microsoft.com/office/drawing/2014/main" id="{8FAEB1EB-8BA4-B4CA-FDB2-B3CB99478072}"/>
                </a:ext>
              </a:extLst>
            </p:cNvPr>
            <p:cNvSpPr/>
            <p:nvPr/>
          </p:nvSpPr>
          <p:spPr bwMode="auto">
            <a:xfrm>
              <a:off x="5031477" y="4065728"/>
              <a:ext cx="128898" cy="211541"/>
            </a:xfrm>
            <a:custGeom>
              <a:avLst/>
              <a:gdLst>
                <a:gd name="connsiteX0" fmla="*/ 29952 w 128898"/>
                <a:gd name="connsiteY0" fmla="*/ 211541 h 211541"/>
                <a:gd name="connsiteX1" fmla="*/ 6069 w 128898"/>
                <a:gd name="connsiteY1" fmla="*/ 92123 h 211541"/>
                <a:gd name="connsiteX2" fmla="*/ 128898 w 128898"/>
                <a:gd name="connsiteY2" fmla="*/ 0 h 211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898" h="211541">
                  <a:moveTo>
                    <a:pt x="29952" y="211541"/>
                  </a:moveTo>
                  <a:cubicBezTo>
                    <a:pt x="9765" y="169460"/>
                    <a:pt x="-10422" y="127380"/>
                    <a:pt x="6069" y="92123"/>
                  </a:cubicBezTo>
                  <a:cubicBezTo>
                    <a:pt x="22560" y="56866"/>
                    <a:pt x="75729" y="28433"/>
                    <a:pt x="128898" y="0"/>
                  </a:cubicBezTo>
                </a:path>
              </a:pathLst>
            </a:custGeom>
            <a:noFill/>
            <a:ln w="38100" cap="flat" cmpd="sng" algn="ctr">
              <a:solidFill>
                <a:schemeClr val="accent5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MO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367" name="Freeform 366">
              <a:extLst>
                <a:ext uri="{FF2B5EF4-FFF2-40B4-BE49-F238E27FC236}">
                  <a16:creationId xmlns:a16="http://schemas.microsoft.com/office/drawing/2014/main" id="{A300B7EA-4937-52F9-A279-4374AC2F49E2}"/>
                </a:ext>
              </a:extLst>
            </p:cNvPr>
            <p:cNvSpPr/>
            <p:nvPr/>
          </p:nvSpPr>
          <p:spPr bwMode="auto">
            <a:xfrm rot="14640166">
              <a:off x="5126394" y="4215182"/>
              <a:ext cx="128898" cy="211541"/>
            </a:xfrm>
            <a:custGeom>
              <a:avLst/>
              <a:gdLst>
                <a:gd name="connsiteX0" fmla="*/ 29952 w 128898"/>
                <a:gd name="connsiteY0" fmla="*/ 211541 h 211541"/>
                <a:gd name="connsiteX1" fmla="*/ 6069 w 128898"/>
                <a:gd name="connsiteY1" fmla="*/ 92123 h 211541"/>
                <a:gd name="connsiteX2" fmla="*/ 128898 w 128898"/>
                <a:gd name="connsiteY2" fmla="*/ 0 h 211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898" h="211541">
                  <a:moveTo>
                    <a:pt x="29952" y="211541"/>
                  </a:moveTo>
                  <a:cubicBezTo>
                    <a:pt x="9765" y="169460"/>
                    <a:pt x="-10422" y="127380"/>
                    <a:pt x="6069" y="92123"/>
                  </a:cubicBezTo>
                  <a:cubicBezTo>
                    <a:pt x="22560" y="56866"/>
                    <a:pt x="75729" y="28433"/>
                    <a:pt x="128898" y="0"/>
                  </a:cubicBezTo>
                </a:path>
              </a:pathLst>
            </a:custGeom>
            <a:noFill/>
            <a:ln w="38100" cap="flat" cmpd="sng" algn="ctr">
              <a:solidFill>
                <a:srgbClr val="E1AECB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MO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368" name="Freeform 367">
              <a:extLst>
                <a:ext uri="{FF2B5EF4-FFF2-40B4-BE49-F238E27FC236}">
                  <a16:creationId xmlns:a16="http://schemas.microsoft.com/office/drawing/2014/main" id="{DA140676-890B-D143-5855-FDA16EB8E4F7}"/>
                </a:ext>
              </a:extLst>
            </p:cNvPr>
            <p:cNvSpPr/>
            <p:nvPr/>
          </p:nvSpPr>
          <p:spPr bwMode="auto">
            <a:xfrm rot="7679838">
              <a:off x="5198821" y="4059042"/>
              <a:ext cx="128898" cy="211541"/>
            </a:xfrm>
            <a:custGeom>
              <a:avLst/>
              <a:gdLst>
                <a:gd name="connsiteX0" fmla="*/ 29952 w 128898"/>
                <a:gd name="connsiteY0" fmla="*/ 211541 h 211541"/>
                <a:gd name="connsiteX1" fmla="*/ 6069 w 128898"/>
                <a:gd name="connsiteY1" fmla="*/ 92123 h 211541"/>
                <a:gd name="connsiteX2" fmla="*/ 128898 w 128898"/>
                <a:gd name="connsiteY2" fmla="*/ 0 h 211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898" h="211541">
                  <a:moveTo>
                    <a:pt x="29952" y="211541"/>
                  </a:moveTo>
                  <a:cubicBezTo>
                    <a:pt x="9765" y="169460"/>
                    <a:pt x="-10422" y="127380"/>
                    <a:pt x="6069" y="92123"/>
                  </a:cubicBezTo>
                  <a:cubicBezTo>
                    <a:pt x="22560" y="56866"/>
                    <a:pt x="75729" y="28433"/>
                    <a:pt x="128898" y="0"/>
                  </a:cubicBezTo>
                </a:path>
              </a:pathLst>
            </a:custGeom>
            <a:noFill/>
            <a:ln w="38100" cap="flat" cmpd="sng" algn="ctr">
              <a:solidFill>
                <a:srgbClr val="5DA165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MO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</p:grpSp>
      <p:sp>
        <p:nvSpPr>
          <p:cNvPr id="373" name="Freeform 372">
            <a:extLst>
              <a:ext uri="{FF2B5EF4-FFF2-40B4-BE49-F238E27FC236}">
                <a16:creationId xmlns:a16="http://schemas.microsoft.com/office/drawing/2014/main" id="{3FDBB83B-B1F1-9792-2C06-68A03F0BC49D}"/>
              </a:ext>
            </a:extLst>
          </p:cNvPr>
          <p:cNvSpPr/>
          <p:nvPr/>
        </p:nvSpPr>
        <p:spPr bwMode="auto">
          <a:xfrm rot="14640166">
            <a:off x="3758106" y="4236099"/>
            <a:ext cx="128898" cy="211541"/>
          </a:xfrm>
          <a:custGeom>
            <a:avLst/>
            <a:gdLst>
              <a:gd name="connsiteX0" fmla="*/ 29952 w 128898"/>
              <a:gd name="connsiteY0" fmla="*/ 211541 h 211541"/>
              <a:gd name="connsiteX1" fmla="*/ 6069 w 128898"/>
              <a:gd name="connsiteY1" fmla="*/ 92123 h 211541"/>
              <a:gd name="connsiteX2" fmla="*/ 128898 w 128898"/>
              <a:gd name="connsiteY2" fmla="*/ 0 h 211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8898" h="211541">
                <a:moveTo>
                  <a:pt x="29952" y="211541"/>
                </a:moveTo>
                <a:cubicBezTo>
                  <a:pt x="9765" y="169460"/>
                  <a:pt x="-10422" y="127380"/>
                  <a:pt x="6069" y="92123"/>
                </a:cubicBezTo>
                <a:cubicBezTo>
                  <a:pt x="22560" y="56866"/>
                  <a:pt x="75729" y="28433"/>
                  <a:pt x="128898" y="0"/>
                </a:cubicBezTo>
              </a:path>
            </a:pathLst>
          </a:custGeom>
          <a:noFill/>
          <a:ln w="38100" cap="flat" cmpd="sng" algn="ctr">
            <a:solidFill>
              <a:srgbClr val="F1C67D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MO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96545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1" grpId="0"/>
      <p:bldP spid="273" grpId="0"/>
      <p:bldP spid="307" grpId="0" animBg="1"/>
      <p:bldP spid="308" grpId="0" animBg="1"/>
      <p:bldP spid="14" grpId="0"/>
      <p:bldP spid="263" grpId="0"/>
      <p:bldP spid="272" grpId="0"/>
      <p:bldP spid="310" grpId="0" animBg="1"/>
      <p:bldP spid="311" grpId="0" animBg="1"/>
      <p:bldP spid="312" grpId="0" animBg="1"/>
      <p:bldP spid="15" grpId="0"/>
      <p:bldP spid="79" grpId="0"/>
      <p:bldP spid="254" grpId="0"/>
      <p:bldP spid="259" grpId="0"/>
      <p:bldP spid="258" grpId="0"/>
      <p:bldP spid="369" grpId="0" animBg="1"/>
      <p:bldP spid="370" grpId="0" animBg="1"/>
      <p:bldP spid="37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0FC74-DC0B-18B1-F6D5-A320F6BC7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6F4A3-6530-069D-F8B1-BAEFDAD04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Three sample designs illustrate the HADO paradigm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967655B-354B-C4E9-64F5-98B73071CEDB}"/>
              </a:ext>
            </a:extLst>
          </p:cNvPr>
          <p:cNvGrpSpPr/>
          <p:nvPr/>
        </p:nvGrpSpPr>
        <p:grpSpPr>
          <a:xfrm>
            <a:off x="457200" y="110044"/>
            <a:ext cx="4692854" cy="193559"/>
            <a:chOff x="740865" y="163384"/>
            <a:chExt cx="4692854" cy="19355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854BA8A-88F4-AFB3-625F-79E355C20DFE}"/>
                </a:ext>
              </a:extLst>
            </p:cNvPr>
            <p:cNvSpPr/>
            <p:nvPr/>
          </p:nvSpPr>
          <p:spPr bwMode="auto">
            <a:xfrm>
              <a:off x="740865" y="163384"/>
              <a:ext cx="102758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0" u="none" strike="noStrike" cap="none" normalizeH="0" baseline="0" dirty="0">
                  <a:ln>
                    <a:noFill/>
                  </a:ln>
                  <a:solidFill>
                    <a:schemeClr val="accent6"/>
                  </a:solidFill>
                  <a:effectLst>
                    <a:glow>
                      <a:schemeClr val="accent1">
                        <a:lumMod val="75000"/>
                        <a:alpha val="40000"/>
                      </a:schemeClr>
                    </a:glow>
                  </a:effectLst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Introduction</a:t>
              </a:r>
              <a:endParaRPr kumimoji="0" lang="en-US" sz="1100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>
                  <a:glow>
                    <a:schemeClr val="accent1">
                      <a:lumMod val="75000"/>
                      <a:alpha val="40000"/>
                    </a:schemeClr>
                  </a:glow>
                </a:effectLst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10AE117-A3B0-6D89-2BF4-0CBB5362E1C1}"/>
                </a:ext>
              </a:extLst>
            </p:cNvPr>
            <p:cNvSpPr/>
            <p:nvPr/>
          </p:nvSpPr>
          <p:spPr bwMode="auto">
            <a:xfrm>
              <a:off x="1720823" y="163384"/>
              <a:ext cx="114526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>
                  <a:solidFill>
                    <a:schemeClr val="accent6"/>
                  </a:solidFill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Methodology</a:t>
              </a:r>
              <a:endParaRPr kumimoji="0" lang="en-US" sz="1200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81D6887-AD19-F915-C4EB-B772FA66A491}"/>
                </a:ext>
              </a:extLst>
            </p:cNvPr>
            <p:cNvSpPr/>
            <p:nvPr/>
          </p:nvSpPr>
          <p:spPr bwMode="auto">
            <a:xfrm>
              <a:off x="2751871" y="163384"/>
              <a:ext cx="102412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chemeClr val="accent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Results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CE2E8AA-C881-DA9F-B04E-29126A6D29B7}"/>
                </a:ext>
              </a:extLst>
            </p:cNvPr>
            <p:cNvSpPr/>
            <p:nvPr/>
          </p:nvSpPr>
          <p:spPr bwMode="auto">
            <a:xfrm>
              <a:off x="3456902" y="163384"/>
              <a:ext cx="102412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accent6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Conclusions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45C9471-4D88-28D9-90B3-CE3F9BB6718F}"/>
                </a:ext>
              </a:extLst>
            </p:cNvPr>
            <p:cNvSpPr/>
            <p:nvPr/>
          </p:nvSpPr>
          <p:spPr bwMode="auto">
            <a:xfrm>
              <a:off x="4409591" y="163384"/>
              <a:ext cx="102412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accent6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Q&amp;A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771B721-354D-12DE-A203-88CD3E2161EF}"/>
              </a:ext>
            </a:extLst>
          </p:cNvPr>
          <p:cNvGrpSpPr/>
          <p:nvPr/>
        </p:nvGrpSpPr>
        <p:grpSpPr>
          <a:xfrm>
            <a:off x="6167384" y="2567109"/>
            <a:ext cx="2947431" cy="1440000"/>
            <a:chOff x="6167384" y="2567109"/>
            <a:chExt cx="2947431" cy="144000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32D7DDDC-5BF7-8F9E-0179-3903426853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74815" y="2567109"/>
              <a:ext cx="1440000" cy="1440000"/>
            </a:xfrm>
            <a:prstGeom prst="rect">
              <a:avLst/>
            </a:prstGeom>
          </p:spPr>
        </p:pic>
        <p:pic>
          <p:nvPicPr>
            <p:cNvPr id="31" name="Picture 30" descr="A close-up of a microscope&#10;&#10;AI-generated content may be incorrect.">
              <a:extLst>
                <a:ext uri="{FF2B5EF4-FFF2-40B4-BE49-F238E27FC236}">
                  <a16:creationId xmlns:a16="http://schemas.microsoft.com/office/drawing/2014/main" id="{ED909017-1034-83A7-9104-BF3171CBAA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167384" y="2567109"/>
              <a:ext cx="1462859" cy="1440000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A2DB307-980E-C81F-18B1-D7D9AB0F08D5}"/>
              </a:ext>
            </a:extLst>
          </p:cNvPr>
          <p:cNvGrpSpPr/>
          <p:nvPr/>
        </p:nvGrpSpPr>
        <p:grpSpPr>
          <a:xfrm>
            <a:off x="3888157" y="4014263"/>
            <a:ext cx="1229678" cy="772562"/>
            <a:chOff x="412282" y="4214464"/>
            <a:chExt cx="1229678" cy="772562"/>
          </a:xfrm>
        </p:grpSpPr>
        <p:pic>
          <p:nvPicPr>
            <p:cNvPr id="34" name="Picture 33" descr="A close-up of a microscope&#10;&#10;AI-generated content may be incorrect.">
              <a:extLst>
                <a:ext uri="{FF2B5EF4-FFF2-40B4-BE49-F238E27FC236}">
                  <a16:creationId xmlns:a16="http://schemas.microsoft.com/office/drawing/2014/main" id="{D11AE1C5-7C0E-55E6-09FF-1330C25F4C8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 rot="5400000">
              <a:off x="951215" y="4074278"/>
              <a:ext cx="190500" cy="991364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81C0D81-4D47-6526-60DB-F8F3EBCB0B7C}"/>
                </a:ext>
              </a:extLst>
            </p:cNvPr>
            <p:cNvSpPr txBox="1"/>
            <p:nvPr/>
          </p:nvSpPr>
          <p:spPr>
            <a:xfrm rot="16200000">
              <a:off x="351849" y="4649593"/>
              <a:ext cx="3978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O" sz="1200" dirty="0">
                  <a:latin typeface="Arial" panose="020B0604020202020204" pitchFamily="34" charset="0"/>
                </a:rPr>
                <a:t>0.0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EBC9189-9E6C-C7B4-5B61-4D413CBC6DD1}"/>
                </a:ext>
              </a:extLst>
            </p:cNvPr>
            <p:cNvSpPr txBox="1"/>
            <p:nvPr/>
          </p:nvSpPr>
          <p:spPr>
            <a:xfrm rot="16200000">
              <a:off x="1304528" y="4649593"/>
              <a:ext cx="3978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O" sz="1200" dirty="0">
                  <a:latin typeface="Arial" panose="020B0604020202020204" pitchFamily="34" charset="0"/>
                </a:rPr>
                <a:t>5.0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314F6BA-1274-6263-2EAA-C3161DF39E98}"/>
                </a:ext>
              </a:extLst>
            </p:cNvPr>
            <p:cNvSpPr txBox="1"/>
            <p:nvPr/>
          </p:nvSpPr>
          <p:spPr>
            <a:xfrm>
              <a:off x="855967" y="4214464"/>
              <a:ext cx="3978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O" sz="1200" dirty="0">
                  <a:latin typeface="Arial" panose="020B0604020202020204" pitchFamily="34" charset="0"/>
                </a:rPr>
                <a:t>nm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931FF6D-4FEF-94D3-82AE-CCE1D9E24E5C}"/>
              </a:ext>
            </a:extLst>
          </p:cNvPr>
          <p:cNvGrpSpPr/>
          <p:nvPr/>
        </p:nvGrpSpPr>
        <p:grpSpPr>
          <a:xfrm>
            <a:off x="3099607" y="2571072"/>
            <a:ext cx="2918360" cy="1440000"/>
            <a:chOff x="3079946" y="2571072"/>
            <a:chExt cx="2918360" cy="1440000"/>
          </a:xfrm>
        </p:grpSpPr>
        <p:pic>
          <p:nvPicPr>
            <p:cNvPr id="21" name="Picture 20" descr="A close-up of a microscope&#10;&#10;AI-generated content may be incorrect.">
              <a:extLst>
                <a:ext uri="{FF2B5EF4-FFF2-40B4-BE49-F238E27FC236}">
                  <a16:creationId xmlns:a16="http://schemas.microsoft.com/office/drawing/2014/main" id="{02978F81-3A1D-F3A3-F411-792A0A91966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079946" y="2571072"/>
              <a:ext cx="1461867" cy="1440000"/>
            </a:xfrm>
            <a:prstGeom prst="rect">
              <a:avLst/>
            </a:prstGeom>
          </p:spPr>
        </p:pic>
        <p:pic>
          <p:nvPicPr>
            <p:cNvPr id="23" name="Picture 22" descr="A close-up of a microscope image&#10;&#10;AI-generated content may be incorrect.">
              <a:extLst>
                <a:ext uri="{FF2B5EF4-FFF2-40B4-BE49-F238E27FC236}">
                  <a16:creationId xmlns:a16="http://schemas.microsoft.com/office/drawing/2014/main" id="{AAA65310-DDAD-558F-E183-9E688F7FD35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58306" y="2571072"/>
              <a:ext cx="1440000" cy="1440000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0AD43C7A-E9EF-5146-109D-CC2D99D3B69A}"/>
              </a:ext>
            </a:extLst>
          </p:cNvPr>
          <p:cNvSpPr txBox="1"/>
          <p:nvPr/>
        </p:nvSpPr>
        <p:spPr>
          <a:xfrm>
            <a:off x="7075432" y="844501"/>
            <a:ext cx="12636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</a:rPr>
              <a:t>Tetrapod</a:t>
            </a:r>
          </a:p>
        </p:txBody>
      </p:sp>
      <p:pic>
        <p:nvPicPr>
          <p:cNvPr id="52" name="Picture 51" descr="A close up of a molecule&#10;&#10;AI-generated content may be incorrect.">
            <a:extLst>
              <a:ext uri="{FF2B5EF4-FFF2-40B4-BE49-F238E27FC236}">
                <a16:creationId xmlns:a16="http://schemas.microsoft.com/office/drawing/2014/main" id="{C1004294-925E-7155-3F56-CF1E3DABC37D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8813" y="1465539"/>
            <a:ext cx="1080000" cy="97043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2F0409C-D787-22E3-D3AB-B3A552ED40EB}"/>
              </a:ext>
            </a:extLst>
          </p:cNvPr>
          <p:cNvSpPr txBox="1"/>
          <p:nvPr/>
        </p:nvSpPr>
        <p:spPr>
          <a:xfrm>
            <a:off x="3923838" y="844501"/>
            <a:ext cx="14913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</a:rPr>
              <a:t>Y Junction</a:t>
            </a:r>
          </a:p>
        </p:txBody>
      </p:sp>
      <p:pic>
        <p:nvPicPr>
          <p:cNvPr id="54" name="Picture 53" descr="A diagram of a molecule&#10;&#10;AI-generated content may be incorrect.">
            <a:extLst>
              <a:ext uri="{FF2B5EF4-FFF2-40B4-BE49-F238E27FC236}">
                <a16:creationId xmlns:a16="http://schemas.microsoft.com/office/drawing/2014/main" id="{81D1C031-6F06-9F7C-18B1-74CA20E94A46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3659" y="1391942"/>
            <a:ext cx="1080000" cy="113491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B948412-B684-B55D-99A0-EC21175A0191}"/>
              </a:ext>
            </a:extLst>
          </p:cNvPr>
          <p:cNvSpPr txBox="1"/>
          <p:nvPr/>
        </p:nvSpPr>
        <p:spPr>
          <a:xfrm>
            <a:off x="1071045" y="844501"/>
            <a:ext cx="925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</a:rPr>
              <a:t>Arrow</a:t>
            </a:r>
          </a:p>
        </p:txBody>
      </p:sp>
      <p:pic>
        <p:nvPicPr>
          <p:cNvPr id="56" name="Picture 55" descr="A diagram of a molecule&#10;&#10;AI-generated content may be incorrect.">
            <a:extLst>
              <a:ext uri="{FF2B5EF4-FFF2-40B4-BE49-F238E27FC236}">
                <a16:creationId xmlns:a16="http://schemas.microsoft.com/office/drawing/2014/main" id="{CAA22347-2E35-458E-DB6D-8A005B5BACA2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203" y="1502146"/>
            <a:ext cx="1080000" cy="932055"/>
          </a:xfrm>
          <a:prstGeom prst="rect">
            <a:avLst/>
          </a:prstGeom>
        </p:spPr>
      </p:pic>
      <p:sp>
        <p:nvSpPr>
          <p:cNvPr id="206" name="TextBox 205">
            <a:extLst>
              <a:ext uri="{FF2B5EF4-FFF2-40B4-BE49-F238E27FC236}">
                <a16:creationId xmlns:a16="http://schemas.microsoft.com/office/drawing/2014/main" id="{64BCE4EC-0B85-3E0D-DD43-42033812A967}"/>
              </a:ext>
            </a:extLst>
          </p:cNvPr>
          <p:cNvSpPr txBox="1"/>
          <p:nvPr/>
        </p:nvSpPr>
        <p:spPr>
          <a:xfrm>
            <a:off x="-47041" y="4886283"/>
            <a:ext cx="43728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</a:rPr>
              <a:t>AFM scale consistent across all images | All scale bars 50 nm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DE9F47D-DD87-BF76-3803-D9DFE5F58F64}"/>
              </a:ext>
            </a:extLst>
          </p:cNvPr>
          <p:cNvGrpSpPr/>
          <p:nvPr/>
        </p:nvGrpSpPr>
        <p:grpSpPr>
          <a:xfrm>
            <a:off x="39761" y="2574263"/>
            <a:ext cx="2910428" cy="1440000"/>
            <a:chOff x="39761" y="2574263"/>
            <a:chExt cx="2910428" cy="1440000"/>
          </a:xfrm>
        </p:grpSpPr>
        <p:pic>
          <p:nvPicPr>
            <p:cNvPr id="20" name="Picture 19" descr="A close-up of a microscope&#10;&#10;AI-generated content may be incorrect.">
              <a:extLst>
                <a:ext uri="{FF2B5EF4-FFF2-40B4-BE49-F238E27FC236}">
                  <a16:creationId xmlns:a16="http://schemas.microsoft.com/office/drawing/2014/main" id="{A500519E-80DD-2130-F1BD-0BDCF3C0931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9761" y="2574263"/>
              <a:ext cx="1486885" cy="1440000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9216E32E-342C-9FB2-8C32-34B478EC76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0189" y="2574263"/>
              <a:ext cx="1440000" cy="1440000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4AEB359-203F-1BFE-67E9-404DD145805A}"/>
              </a:ext>
            </a:extLst>
          </p:cNvPr>
          <p:cNvGrpSpPr/>
          <p:nvPr/>
        </p:nvGrpSpPr>
        <p:grpSpPr>
          <a:xfrm>
            <a:off x="1772624" y="1527874"/>
            <a:ext cx="915130" cy="880598"/>
            <a:chOff x="2103870" y="1477756"/>
            <a:chExt cx="915130" cy="880598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7537AE2-CA32-7E80-F88B-48FB75A0764B}"/>
                </a:ext>
              </a:extLst>
            </p:cNvPr>
            <p:cNvSpPr txBox="1"/>
            <p:nvPr/>
          </p:nvSpPr>
          <p:spPr>
            <a:xfrm>
              <a:off x="2279300" y="1753824"/>
              <a:ext cx="61747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O" sz="1400" b="1" dirty="0">
                  <a:solidFill>
                    <a:srgbClr val="027F7F"/>
                  </a:solidFill>
                  <a:latin typeface="Arial" panose="020B0604020202020204" pitchFamily="34" charset="0"/>
                </a:rPr>
                <a:t>N</a:t>
              </a:r>
              <a:r>
                <a:rPr lang="en-MO" sz="1400" b="1" dirty="0">
                  <a:latin typeface="Arial" panose="020B0604020202020204" pitchFamily="34" charset="0"/>
                </a:rPr>
                <a:t>=18</a:t>
              </a: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AEF10113-A893-1FE7-2E61-D4B66F3DABD6}"/>
                </a:ext>
              </a:extLst>
            </p:cNvPr>
            <p:cNvGrpSpPr/>
            <p:nvPr/>
          </p:nvGrpSpPr>
          <p:grpSpPr>
            <a:xfrm>
              <a:off x="2103870" y="1477756"/>
              <a:ext cx="910017" cy="443454"/>
              <a:chOff x="2103870" y="1477756"/>
              <a:chExt cx="910017" cy="443454"/>
            </a:xfrm>
            <a:solidFill>
              <a:srgbClr val="FF920E"/>
            </a:solidFill>
          </p:grpSpPr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26C4DFA1-E48A-6124-CD0B-DFE52C2B1BA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491992" y="1553964"/>
                <a:ext cx="144000" cy="144000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0AF30A57-8892-9E72-9417-7D10190CCE9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621410" y="1481964"/>
                <a:ext cx="144000" cy="144000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FA8866C2-7741-B040-2695-D234DE1941D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750828" y="1551785"/>
                <a:ext cx="144000" cy="144000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D7E12D92-F827-5583-C029-FF3DC19B165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362812" y="1477756"/>
                <a:ext cx="144000" cy="144000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9A04D323-B123-E7A8-5B18-04434DEF8EE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233156" y="1551912"/>
                <a:ext cx="144000" cy="144000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7D68460A-9ED2-4DD4-A367-A0E0D175C9A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233156" y="1698068"/>
                <a:ext cx="144000" cy="144000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4A6D1C97-3F96-CE4D-F06E-D6EB6C3E38A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103870" y="1770174"/>
                <a:ext cx="144000" cy="144000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7F0C738E-8D4B-17FC-0357-91E80F234B6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749572" y="1699661"/>
                <a:ext cx="144000" cy="144000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98233A9E-5F6C-F071-9045-7E45236C42A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869887" y="1777210"/>
                <a:ext cx="144000" cy="144000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FF926C0A-2249-375E-5E9D-2BE7BF8FF4B5}"/>
                </a:ext>
              </a:extLst>
            </p:cNvPr>
            <p:cNvGrpSpPr/>
            <p:nvPr/>
          </p:nvGrpSpPr>
          <p:grpSpPr>
            <a:xfrm rot="10800000">
              <a:off x="2108983" y="1914900"/>
              <a:ext cx="910017" cy="443454"/>
              <a:chOff x="2103870" y="1477756"/>
              <a:chExt cx="910017" cy="443454"/>
            </a:xfrm>
            <a:solidFill>
              <a:srgbClr val="FF920E"/>
            </a:solidFill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0D3ED90E-5AD7-6BCC-B4A9-43FE06DF9B1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491992" y="1553964"/>
                <a:ext cx="144000" cy="144000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E4D0F4C6-19F1-A447-16F9-DE46C6BBFF4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621410" y="1481964"/>
                <a:ext cx="144000" cy="144000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9CB39FA8-2C9F-AF70-358C-0C4D5454116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750828" y="1551785"/>
                <a:ext cx="144000" cy="144000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580EBD59-7188-471A-E7CF-E02C6F498FB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362812" y="1477756"/>
                <a:ext cx="144000" cy="144000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51651BFB-4D14-9090-14C9-8BB43FF9E1A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233156" y="1551912"/>
                <a:ext cx="144000" cy="144000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6C176156-A323-668E-174E-EA042DE869F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233156" y="1698068"/>
                <a:ext cx="144000" cy="144000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EEAF6529-825B-A642-CE3A-793E7520454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103870" y="1770174"/>
                <a:ext cx="144000" cy="144000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D775B957-8442-8BEC-84F8-7A8DE4E4A98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749572" y="1699661"/>
                <a:ext cx="144000" cy="144000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6E143C2A-C149-B9F1-0DEE-D7707CCA3B2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869887" y="1777210"/>
                <a:ext cx="144000" cy="144000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</p:grp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78AB70FB-A8B7-4F1E-755F-849CD6C8206E}"/>
              </a:ext>
            </a:extLst>
          </p:cNvPr>
          <p:cNvGrpSpPr/>
          <p:nvPr/>
        </p:nvGrpSpPr>
        <p:grpSpPr>
          <a:xfrm>
            <a:off x="7937250" y="1510457"/>
            <a:ext cx="915130" cy="880598"/>
            <a:chOff x="2103870" y="1477756"/>
            <a:chExt cx="915130" cy="880598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4904A2E6-DD4D-0A56-1223-70E1A64A1427}"/>
                </a:ext>
              </a:extLst>
            </p:cNvPr>
            <p:cNvSpPr txBox="1"/>
            <p:nvPr/>
          </p:nvSpPr>
          <p:spPr>
            <a:xfrm>
              <a:off x="2279300" y="1753824"/>
              <a:ext cx="61747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O" sz="1400" b="1" dirty="0">
                  <a:solidFill>
                    <a:srgbClr val="027F7F"/>
                  </a:solidFill>
                  <a:latin typeface="Arial" panose="020B0604020202020204" pitchFamily="34" charset="0"/>
                </a:rPr>
                <a:t>N</a:t>
              </a:r>
              <a:r>
                <a:rPr lang="en-MO" sz="1400" b="1" dirty="0">
                  <a:latin typeface="Arial" panose="020B0604020202020204" pitchFamily="34" charset="0"/>
                </a:rPr>
                <a:t>=18</a:t>
              </a:r>
            </a:p>
          </p:txBody>
        </p: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4F1DA255-E5D8-750F-CA90-6E0EC45AC6FA}"/>
                </a:ext>
              </a:extLst>
            </p:cNvPr>
            <p:cNvGrpSpPr/>
            <p:nvPr/>
          </p:nvGrpSpPr>
          <p:grpSpPr>
            <a:xfrm>
              <a:off x="2103870" y="1477756"/>
              <a:ext cx="910017" cy="443454"/>
              <a:chOff x="2103870" y="1477756"/>
              <a:chExt cx="910017" cy="443454"/>
            </a:xfrm>
            <a:solidFill>
              <a:srgbClr val="FF920E"/>
            </a:solidFill>
          </p:grpSpPr>
          <p:sp>
            <p:nvSpPr>
              <p:cNvPr id="114" name="Oval 113">
                <a:extLst>
                  <a:ext uri="{FF2B5EF4-FFF2-40B4-BE49-F238E27FC236}">
                    <a16:creationId xmlns:a16="http://schemas.microsoft.com/office/drawing/2014/main" id="{454A8D6F-B74D-7A8D-8AC4-9B7D98F72DF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491992" y="1553964"/>
                <a:ext cx="144000" cy="144000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15" name="Oval 114">
                <a:extLst>
                  <a:ext uri="{FF2B5EF4-FFF2-40B4-BE49-F238E27FC236}">
                    <a16:creationId xmlns:a16="http://schemas.microsoft.com/office/drawing/2014/main" id="{2D3FA274-0C63-4B42-1A5E-9C591508CE6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621410" y="1481964"/>
                <a:ext cx="144000" cy="144000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id="{725F4345-4D17-078E-0A78-05E876FF9B6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750828" y="1551785"/>
                <a:ext cx="144000" cy="144000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id="{BFB42404-FECA-EE08-5C2E-8CFDDBE80B4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362812" y="1477756"/>
                <a:ext cx="144000" cy="144000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18" name="Oval 117">
                <a:extLst>
                  <a:ext uri="{FF2B5EF4-FFF2-40B4-BE49-F238E27FC236}">
                    <a16:creationId xmlns:a16="http://schemas.microsoft.com/office/drawing/2014/main" id="{ABEB806C-D2CE-05D5-FA1F-4D052ABF142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233156" y="1551912"/>
                <a:ext cx="144000" cy="144000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19" name="Oval 118">
                <a:extLst>
                  <a:ext uri="{FF2B5EF4-FFF2-40B4-BE49-F238E27FC236}">
                    <a16:creationId xmlns:a16="http://schemas.microsoft.com/office/drawing/2014/main" id="{5CE9666B-9F44-27C0-412F-E194757E754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233156" y="1698068"/>
                <a:ext cx="144000" cy="144000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20" name="Oval 119">
                <a:extLst>
                  <a:ext uri="{FF2B5EF4-FFF2-40B4-BE49-F238E27FC236}">
                    <a16:creationId xmlns:a16="http://schemas.microsoft.com/office/drawing/2014/main" id="{FB93A5FE-66C2-8792-6D3B-9ADF94130A7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103870" y="1770174"/>
                <a:ext cx="144000" cy="144000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5663936E-7DD5-C9EC-9DE3-00284EF48C1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749572" y="1699661"/>
                <a:ext cx="144000" cy="144000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id="{D3DD1C66-9940-C6F4-CAEF-7848F154577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869887" y="1777210"/>
                <a:ext cx="144000" cy="144000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</p:grp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36772569-C048-A6F7-C172-CC34E0496F78}"/>
                </a:ext>
              </a:extLst>
            </p:cNvPr>
            <p:cNvGrpSpPr/>
            <p:nvPr/>
          </p:nvGrpSpPr>
          <p:grpSpPr>
            <a:xfrm rot="10800000">
              <a:off x="2108983" y="1914900"/>
              <a:ext cx="910017" cy="443454"/>
              <a:chOff x="2103870" y="1477756"/>
              <a:chExt cx="910017" cy="443454"/>
            </a:xfrm>
            <a:solidFill>
              <a:srgbClr val="FF920E"/>
            </a:solidFill>
          </p:grpSpPr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E7365DA2-9285-68A7-685B-76D52822164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491992" y="1553964"/>
                <a:ext cx="144000" cy="144000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06" name="Oval 105">
                <a:extLst>
                  <a:ext uri="{FF2B5EF4-FFF2-40B4-BE49-F238E27FC236}">
                    <a16:creationId xmlns:a16="http://schemas.microsoft.com/office/drawing/2014/main" id="{4ABB8313-86A8-B10D-A296-32DE19C584E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621410" y="1481964"/>
                <a:ext cx="144000" cy="144000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F3946966-6619-4889-A250-51549515B05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750828" y="1551785"/>
                <a:ext cx="144000" cy="144000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08" name="Oval 107">
                <a:extLst>
                  <a:ext uri="{FF2B5EF4-FFF2-40B4-BE49-F238E27FC236}">
                    <a16:creationId xmlns:a16="http://schemas.microsoft.com/office/drawing/2014/main" id="{7E074ADA-3145-DA9E-B529-C8594C1E851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362812" y="1477756"/>
                <a:ext cx="144000" cy="144000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09" name="Oval 108">
                <a:extLst>
                  <a:ext uri="{FF2B5EF4-FFF2-40B4-BE49-F238E27FC236}">
                    <a16:creationId xmlns:a16="http://schemas.microsoft.com/office/drawing/2014/main" id="{74DEA4BD-36EB-A3C3-FE6C-429B0F66C56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233156" y="1551912"/>
                <a:ext cx="144000" cy="144000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10" name="Oval 109">
                <a:extLst>
                  <a:ext uri="{FF2B5EF4-FFF2-40B4-BE49-F238E27FC236}">
                    <a16:creationId xmlns:a16="http://schemas.microsoft.com/office/drawing/2014/main" id="{BE735EEE-7EDF-8AA7-B1A8-6B44DC5D1D0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233156" y="1698068"/>
                <a:ext cx="144000" cy="144000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11" name="Oval 110">
                <a:extLst>
                  <a:ext uri="{FF2B5EF4-FFF2-40B4-BE49-F238E27FC236}">
                    <a16:creationId xmlns:a16="http://schemas.microsoft.com/office/drawing/2014/main" id="{89FA3602-1723-7195-BFC7-F10B26A9D4C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103870" y="1770174"/>
                <a:ext cx="144000" cy="144000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B16B9B65-2646-DA69-BE8B-78A5BB3100A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749572" y="1699661"/>
                <a:ext cx="144000" cy="144000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2831983F-9905-56F5-2FB8-0C404529B84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869887" y="1777210"/>
                <a:ext cx="144000" cy="144000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</p:grp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887D4CBD-68E2-ADDC-DE81-9BC4C6188B67}"/>
              </a:ext>
            </a:extLst>
          </p:cNvPr>
          <p:cNvGrpSpPr/>
          <p:nvPr/>
        </p:nvGrpSpPr>
        <p:grpSpPr>
          <a:xfrm>
            <a:off x="4821355" y="1538514"/>
            <a:ext cx="884762" cy="841770"/>
            <a:chOff x="2100818" y="2571633"/>
            <a:chExt cx="884762" cy="841770"/>
          </a:xfrm>
        </p:grpSpPr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E6206C0E-EC6A-E36A-830E-5722F4839BEB}"/>
                </a:ext>
              </a:extLst>
            </p:cNvPr>
            <p:cNvGrpSpPr/>
            <p:nvPr/>
          </p:nvGrpSpPr>
          <p:grpSpPr>
            <a:xfrm>
              <a:off x="2101214" y="2571633"/>
              <a:ext cx="884366" cy="419951"/>
              <a:chOff x="-588248" y="2580351"/>
              <a:chExt cx="884366" cy="419951"/>
            </a:xfrm>
          </p:grpSpPr>
          <p:sp>
            <p:nvSpPr>
              <p:cNvPr id="158" name="Oval 157">
                <a:extLst>
                  <a:ext uri="{FF2B5EF4-FFF2-40B4-BE49-F238E27FC236}">
                    <a16:creationId xmlns:a16="http://schemas.microsoft.com/office/drawing/2014/main" id="{04C42D34-7EE1-380B-A686-3925EE4130A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-429531" y="2632444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59" name="Oval 158">
                <a:extLst>
                  <a:ext uri="{FF2B5EF4-FFF2-40B4-BE49-F238E27FC236}">
                    <a16:creationId xmlns:a16="http://schemas.microsoft.com/office/drawing/2014/main" id="{F54576E4-4E76-202D-321C-3C98C768E91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-351416" y="2587444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60" name="Oval 159">
                <a:extLst>
                  <a:ext uri="{FF2B5EF4-FFF2-40B4-BE49-F238E27FC236}">
                    <a16:creationId xmlns:a16="http://schemas.microsoft.com/office/drawing/2014/main" id="{B83CBD03-7353-A304-7BEF-3BFBD885185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-273300" y="2632200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61" name="Oval 160">
                <a:extLst>
                  <a:ext uri="{FF2B5EF4-FFF2-40B4-BE49-F238E27FC236}">
                    <a16:creationId xmlns:a16="http://schemas.microsoft.com/office/drawing/2014/main" id="{FC3C6670-4482-FD2E-2EB1-B354B695ECB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-195184" y="2582475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62" name="Oval 161">
                <a:extLst>
                  <a:ext uri="{FF2B5EF4-FFF2-40B4-BE49-F238E27FC236}">
                    <a16:creationId xmlns:a16="http://schemas.microsoft.com/office/drawing/2014/main" id="{855FD47C-63E4-29F2-4977-243F0EB79A8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-117068" y="2632200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63" name="Oval 162">
                <a:extLst>
                  <a:ext uri="{FF2B5EF4-FFF2-40B4-BE49-F238E27FC236}">
                    <a16:creationId xmlns:a16="http://schemas.microsoft.com/office/drawing/2014/main" id="{90E0E2F3-14F6-C305-2B5E-D2D1757B08D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-35547" y="2580351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48513447-CEB4-9A0D-6CBC-865E06CCC7F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46774" y="2631762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65" name="Oval 164">
                <a:extLst>
                  <a:ext uri="{FF2B5EF4-FFF2-40B4-BE49-F238E27FC236}">
                    <a16:creationId xmlns:a16="http://schemas.microsoft.com/office/drawing/2014/main" id="{ABA39F81-F819-037B-4A3A-A820A23C7EC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44000" y="2723738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66" name="Oval 165">
                <a:extLst>
                  <a:ext uri="{FF2B5EF4-FFF2-40B4-BE49-F238E27FC236}">
                    <a16:creationId xmlns:a16="http://schemas.microsoft.com/office/drawing/2014/main" id="{3532E3F9-22BF-3D69-F2ED-0CEEDABB740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-431533" y="2723738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67" name="Oval 166">
                <a:extLst>
                  <a:ext uri="{FF2B5EF4-FFF2-40B4-BE49-F238E27FC236}">
                    <a16:creationId xmlns:a16="http://schemas.microsoft.com/office/drawing/2014/main" id="{124BB9D9-8B86-8DDC-51FB-61C9F31DC67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-514637" y="2768738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68" name="Oval 167">
                <a:extLst>
                  <a:ext uri="{FF2B5EF4-FFF2-40B4-BE49-F238E27FC236}">
                    <a16:creationId xmlns:a16="http://schemas.microsoft.com/office/drawing/2014/main" id="{83234F1E-3677-12CB-98AD-B65AD7ADA07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-516799" y="2858738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69" name="Oval 168">
                <a:extLst>
                  <a:ext uri="{FF2B5EF4-FFF2-40B4-BE49-F238E27FC236}">
                    <a16:creationId xmlns:a16="http://schemas.microsoft.com/office/drawing/2014/main" id="{C3F2790F-BECE-F2FD-E32D-A317E1BCD12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-588248" y="2910302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90" name="Oval 189">
                <a:extLst>
                  <a:ext uri="{FF2B5EF4-FFF2-40B4-BE49-F238E27FC236}">
                    <a16:creationId xmlns:a16="http://schemas.microsoft.com/office/drawing/2014/main" id="{751F2099-3838-AA75-B3FE-68A7DA153B4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119595" y="2768738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91" name="Oval 190">
                <a:extLst>
                  <a:ext uri="{FF2B5EF4-FFF2-40B4-BE49-F238E27FC236}">
                    <a16:creationId xmlns:a16="http://schemas.microsoft.com/office/drawing/2014/main" id="{A2528B54-239D-432C-5EC3-79D4C506DB5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123461" y="2862078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92" name="Oval 191">
                <a:extLst>
                  <a:ext uri="{FF2B5EF4-FFF2-40B4-BE49-F238E27FC236}">
                    <a16:creationId xmlns:a16="http://schemas.microsoft.com/office/drawing/2014/main" id="{77C93634-55A9-F614-E3A2-6273797053A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206118" y="2910302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</p:grp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84B13330-834B-11F9-B185-947791A6A21D}"/>
                </a:ext>
              </a:extLst>
            </p:cNvPr>
            <p:cNvGrpSpPr/>
            <p:nvPr/>
          </p:nvGrpSpPr>
          <p:grpSpPr>
            <a:xfrm rot="10800000">
              <a:off x="2100818" y="2993452"/>
              <a:ext cx="884366" cy="419951"/>
              <a:chOff x="-588248" y="2580351"/>
              <a:chExt cx="884366" cy="419951"/>
            </a:xfrm>
          </p:grpSpPr>
          <p:sp>
            <p:nvSpPr>
              <p:cNvPr id="127" name="Oval 126">
                <a:extLst>
                  <a:ext uri="{FF2B5EF4-FFF2-40B4-BE49-F238E27FC236}">
                    <a16:creationId xmlns:a16="http://schemas.microsoft.com/office/drawing/2014/main" id="{A53C88F2-9AF3-90C8-EABC-90352C21DD8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-429531" y="2632444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28" name="Oval 127">
                <a:extLst>
                  <a:ext uri="{FF2B5EF4-FFF2-40B4-BE49-F238E27FC236}">
                    <a16:creationId xmlns:a16="http://schemas.microsoft.com/office/drawing/2014/main" id="{5071C42B-6BC5-8585-30B0-6E1A98EC12C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-351416" y="2587444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29" name="Oval 128">
                <a:extLst>
                  <a:ext uri="{FF2B5EF4-FFF2-40B4-BE49-F238E27FC236}">
                    <a16:creationId xmlns:a16="http://schemas.microsoft.com/office/drawing/2014/main" id="{6E5A908A-70B1-E6C2-6863-D9AAB08C7F5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-273300" y="2632200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30" name="Oval 129">
                <a:extLst>
                  <a:ext uri="{FF2B5EF4-FFF2-40B4-BE49-F238E27FC236}">
                    <a16:creationId xmlns:a16="http://schemas.microsoft.com/office/drawing/2014/main" id="{665ADEA4-CADA-6008-4707-219EA34CD28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-195184" y="2582475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31" name="Oval 130">
                <a:extLst>
                  <a:ext uri="{FF2B5EF4-FFF2-40B4-BE49-F238E27FC236}">
                    <a16:creationId xmlns:a16="http://schemas.microsoft.com/office/drawing/2014/main" id="{760C489B-12E5-3CF4-A80E-CEA00EC8A74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-117068" y="2632200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3BA1A990-AA58-4CE5-A880-77E518ED2C3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-35547" y="2580351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33" name="Oval 132">
                <a:extLst>
                  <a:ext uri="{FF2B5EF4-FFF2-40B4-BE49-F238E27FC236}">
                    <a16:creationId xmlns:a16="http://schemas.microsoft.com/office/drawing/2014/main" id="{78482855-5E76-55DC-5C15-8C55BCD2853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46774" y="2631762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CCC6CDFF-A1E6-F4C6-5E37-FCE0F3DCAB6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44000" y="2723738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DE26318C-53CD-4AFB-0578-A8ADA5E527A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-431533" y="2723738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36" name="Oval 135">
                <a:extLst>
                  <a:ext uri="{FF2B5EF4-FFF2-40B4-BE49-F238E27FC236}">
                    <a16:creationId xmlns:a16="http://schemas.microsoft.com/office/drawing/2014/main" id="{67E861BD-9DF3-1FC0-4260-215AF0786A4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-514637" y="2768738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37" name="Oval 136">
                <a:extLst>
                  <a:ext uri="{FF2B5EF4-FFF2-40B4-BE49-F238E27FC236}">
                    <a16:creationId xmlns:a16="http://schemas.microsoft.com/office/drawing/2014/main" id="{37893C8E-809E-C599-25C3-D3F0BA19E62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-516799" y="2858738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38" name="Oval 137">
                <a:extLst>
                  <a:ext uri="{FF2B5EF4-FFF2-40B4-BE49-F238E27FC236}">
                    <a16:creationId xmlns:a16="http://schemas.microsoft.com/office/drawing/2014/main" id="{E19F6A3B-9D59-F26C-B0D8-D76655663ED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-588248" y="2910302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55" name="Oval 154">
                <a:extLst>
                  <a:ext uri="{FF2B5EF4-FFF2-40B4-BE49-F238E27FC236}">
                    <a16:creationId xmlns:a16="http://schemas.microsoft.com/office/drawing/2014/main" id="{5A105B38-7A12-50F4-58BC-AA4FAB4CC89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119595" y="2768738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56" name="Oval 155">
                <a:extLst>
                  <a:ext uri="{FF2B5EF4-FFF2-40B4-BE49-F238E27FC236}">
                    <a16:creationId xmlns:a16="http://schemas.microsoft.com/office/drawing/2014/main" id="{1F9412F2-D610-8D90-1D66-0B8C609F510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123461" y="2862078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57" name="Oval 156">
                <a:extLst>
                  <a:ext uri="{FF2B5EF4-FFF2-40B4-BE49-F238E27FC236}">
                    <a16:creationId xmlns:a16="http://schemas.microsoft.com/office/drawing/2014/main" id="{BDD4F867-D871-7A20-2C6C-26AE61E570D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206118" y="2910302"/>
                <a:ext cx="90000" cy="90000"/>
              </a:xfrm>
              <a:prstGeom prst="ellipse">
                <a:avLst/>
              </a:prstGeom>
              <a:solidFill>
                <a:srgbClr val="FF920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MO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</p:grp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47D0642D-7856-06D0-D088-2E2B854C15C5}"/>
                </a:ext>
              </a:extLst>
            </p:cNvPr>
            <p:cNvSpPr txBox="1"/>
            <p:nvPr/>
          </p:nvSpPr>
          <p:spPr>
            <a:xfrm>
              <a:off x="2258241" y="2843875"/>
              <a:ext cx="61747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O" sz="1400" b="1" dirty="0">
                  <a:solidFill>
                    <a:srgbClr val="027F7F"/>
                  </a:solidFill>
                  <a:latin typeface="Arial" panose="020B0604020202020204" pitchFamily="34" charset="0"/>
                </a:rPr>
                <a:t>N</a:t>
              </a:r>
              <a:r>
                <a:rPr lang="en-MO" sz="1400" b="1" dirty="0">
                  <a:latin typeface="Arial" panose="020B0604020202020204" pitchFamily="34" charset="0"/>
                </a:rPr>
                <a:t>=30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99120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B4502-F2FF-563B-7D56-9CBC2491B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>
            <a:extLst>
              <a:ext uri="{FF2B5EF4-FFF2-40B4-BE49-F238E27FC236}">
                <a16:creationId xmlns:a16="http://schemas.microsoft.com/office/drawing/2014/main" id="{4A5F6EF4-9103-31CF-FBC4-05F9C7C307B2}"/>
              </a:ext>
            </a:extLst>
          </p:cNvPr>
          <p:cNvGrpSpPr/>
          <p:nvPr/>
        </p:nvGrpSpPr>
        <p:grpSpPr>
          <a:xfrm>
            <a:off x="383195" y="1029897"/>
            <a:ext cx="5580083" cy="3818789"/>
            <a:chOff x="285750" y="1019175"/>
            <a:chExt cx="5580083" cy="3818789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2831175E-0652-16BF-02DF-25A388121A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4704" y="1019175"/>
              <a:ext cx="5421129" cy="3818789"/>
            </a:xfrm>
            <a:prstGeom prst="rect">
              <a:avLst/>
            </a:prstGeom>
          </p:spPr>
        </p:pic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20D0CAF2-6DD3-4143-45F7-48B44B7142C1}"/>
                </a:ext>
              </a:extLst>
            </p:cNvPr>
            <p:cNvGrpSpPr/>
            <p:nvPr/>
          </p:nvGrpSpPr>
          <p:grpSpPr>
            <a:xfrm>
              <a:off x="285750" y="2828927"/>
              <a:ext cx="5362575" cy="428624"/>
              <a:chOff x="285750" y="2828927"/>
              <a:chExt cx="5362575" cy="428624"/>
            </a:xfrm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D4ABBEAC-CA18-F75D-E755-C4D82E612FFA}"/>
                  </a:ext>
                </a:extLst>
              </p:cNvPr>
              <p:cNvSpPr/>
              <p:nvPr/>
            </p:nvSpPr>
            <p:spPr bwMode="auto">
              <a:xfrm>
                <a:off x="285750" y="2828927"/>
                <a:ext cx="3840176" cy="428624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4C3085E4-1565-ACFA-83C2-26C64863854A}"/>
                  </a:ext>
                </a:extLst>
              </p:cNvPr>
              <p:cNvSpPr/>
              <p:nvPr/>
            </p:nvSpPr>
            <p:spPr bwMode="auto">
              <a:xfrm>
                <a:off x="4125926" y="2874314"/>
                <a:ext cx="1522399" cy="18638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0B437153-AD3F-A940-834F-FD887C1BCF83}"/>
              </a:ext>
            </a:extLst>
          </p:cNvPr>
          <p:cNvGrpSpPr/>
          <p:nvPr/>
        </p:nvGrpSpPr>
        <p:grpSpPr>
          <a:xfrm>
            <a:off x="457200" y="110044"/>
            <a:ext cx="4692854" cy="193559"/>
            <a:chOff x="740865" y="163384"/>
            <a:chExt cx="4692854" cy="19355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1A0FF85-FF90-21FA-1673-B5C927654895}"/>
                </a:ext>
              </a:extLst>
            </p:cNvPr>
            <p:cNvSpPr/>
            <p:nvPr/>
          </p:nvSpPr>
          <p:spPr bwMode="auto">
            <a:xfrm>
              <a:off x="740865" y="163384"/>
              <a:ext cx="102758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0" u="none" strike="noStrike" cap="none" normalizeH="0" baseline="0" dirty="0">
                  <a:ln>
                    <a:noFill/>
                  </a:ln>
                  <a:solidFill>
                    <a:schemeClr val="accent6"/>
                  </a:solidFill>
                  <a:effectLst>
                    <a:glow>
                      <a:schemeClr val="accent1">
                        <a:lumMod val="75000"/>
                        <a:alpha val="40000"/>
                      </a:schemeClr>
                    </a:glow>
                  </a:effectLst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Introduction</a:t>
              </a:r>
              <a:endParaRPr kumimoji="0" lang="en-US" sz="1100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>
                  <a:glow>
                    <a:schemeClr val="accent1">
                      <a:lumMod val="75000"/>
                      <a:alpha val="40000"/>
                    </a:schemeClr>
                  </a:glow>
                </a:effectLst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87E4699-42CE-3526-7A89-E7B86EAB7BBD}"/>
                </a:ext>
              </a:extLst>
            </p:cNvPr>
            <p:cNvSpPr/>
            <p:nvPr/>
          </p:nvSpPr>
          <p:spPr bwMode="auto">
            <a:xfrm>
              <a:off x="1720823" y="163384"/>
              <a:ext cx="114526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>
                  <a:solidFill>
                    <a:schemeClr val="accent6"/>
                  </a:solidFill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Methodology</a:t>
              </a:r>
              <a:endParaRPr kumimoji="0" lang="en-US" sz="1200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EDE8B3F-ADFC-53AA-26BF-0D06C6F31407}"/>
                </a:ext>
              </a:extLst>
            </p:cNvPr>
            <p:cNvSpPr/>
            <p:nvPr/>
          </p:nvSpPr>
          <p:spPr bwMode="auto">
            <a:xfrm>
              <a:off x="2751871" y="163384"/>
              <a:ext cx="102412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chemeClr val="accent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Results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BAE4DC0-7A81-D0ED-CA7F-962D596127D1}"/>
                </a:ext>
              </a:extLst>
            </p:cNvPr>
            <p:cNvSpPr/>
            <p:nvPr/>
          </p:nvSpPr>
          <p:spPr bwMode="auto">
            <a:xfrm>
              <a:off x="3456902" y="163384"/>
              <a:ext cx="102412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accent6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Conclusions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FF31C03-C085-448F-DA52-0D0EFA5DBB96}"/>
                </a:ext>
              </a:extLst>
            </p:cNvPr>
            <p:cNvSpPr/>
            <p:nvPr/>
          </p:nvSpPr>
          <p:spPr bwMode="auto">
            <a:xfrm>
              <a:off x="4409591" y="163384"/>
              <a:ext cx="102412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accent6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Q&amp;A</a:t>
              </a: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21B37197-9E87-ED72-1493-79E683179FD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95527" y="921823"/>
            <a:ext cx="1826562" cy="1800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D777DEC-F4B2-413B-A514-9FB8445B4EC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3505" y="2917141"/>
            <a:ext cx="1800000" cy="1800000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199ADEDF-7C14-777F-0D01-A498EAC445E2}"/>
              </a:ext>
            </a:extLst>
          </p:cNvPr>
          <p:cNvSpPr/>
          <p:nvPr/>
        </p:nvSpPr>
        <p:spPr bwMode="auto">
          <a:xfrm>
            <a:off x="914400" y="971550"/>
            <a:ext cx="2425720" cy="42862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DD51245-7759-FAFC-94D3-DEBE946DE00B}"/>
              </a:ext>
            </a:extLst>
          </p:cNvPr>
          <p:cNvSpPr txBox="1"/>
          <p:nvPr/>
        </p:nvSpPr>
        <p:spPr>
          <a:xfrm>
            <a:off x="829102" y="973499"/>
            <a:ext cx="30278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Arial" panose="020B0604020202020204" pitchFamily="34" charset="0"/>
              </a:rPr>
              <a:t>Generate valid combinations &amp; screen melting temperature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9C4365D-8BE3-29C5-F249-6F8ABB032BE6}"/>
              </a:ext>
            </a:extLst>
          </p:cNvPr>
          <p:cNvSpPr/>
          <p:nvPr/>
        </p:nvSpPr>
        <p:spPr bwMode="auto">
          <a:xfrm>
            <a:off x="3685301" y="971550"/>
            <a:ext cx="2180532" cy="42862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DD51245-7759-FAFC-94D3-DEBE946DE00B}"/>
              </a:ext>
            </a:extLst>
          </p:cNvPr>
          <p:cNvSpPr txBox="1"/>
          <p:nvPr/>
        </p:nvSpPr>
        <p:spPr>
          <a:xfrm>
            <a:off x="3870970" y="973500"/>
            <a:ext cx="1980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Arial" panose="020B0604020202020204" pitchFamily="34" charset="0"/>
              </a:rPr>
              <a:t>Build NUPACK interaction matrix</a:t>
            </a:r>
            <a:r>
              <a:rPr lang="en-US" sz="1600" baseline="30000" dirty="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356C879-FF04-6A70-B8BA-B66A5C4F5706}"/>
              </a:ext>
            </a:extLst>
          </p:cNvPr>
          <p:cNvSpPr txBox="1"/>
          <p:nvPr/>
        </p:nvSpPr>
        <p:spPr>
          <a:xfrm>
            <a:off x="829102" y="2723941"/>
            <a:ext cx="30278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Arial" panose="020B0604020202020204" pitchFamily="34" charset="0"/>
              </a:rPr>
              <a:t>GPU-based simulated annealing to find optimal set of N seqs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1CC7C78-C1B8-DA98-29DF-08D3AB7FE212}"/>
              </a:ext>
            </a:extLst>
          </p:cNvPr>
          <p:cNvSpPr txBox="1"/>
          <p:nvPr/>
        </p:nvSpPr>
        <p:spPr>
          <a:xfrm>
            <a:off x="-10637" y="4880431"/>
            <a:ext cx="186301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panose="020B0604020202020204" pitchFamily="34" charset="0"/>
              </a:rPr>
              <a:t>1. Diep, T. et al. </a:t>
            </a:r>
            <a:r>
              <a:rPr lang="en-US" sz="600" i="1" dirty="0" err="1">
                <a:latin typeface="Arial" panose="020B0604020202020204" pitchFamily="34" charset="0"/>
              </a:rPr>
              <a:t>ChemRxiv</a:t>
            </a:r>
            <a:r>
              <a:rPr lang="en-US" sz="600" dirty="0">
                <a:latin typeface="Arial" panose="020B0604020202020204" pitchFamily="34" charset="0"/>
              </a:rPr>
              <a:t> 2025, no. 1224 (n.d.).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2119FA0-442A-AA13-7B28-CC1C584B189B}"/>
              </a:ext>
            </a:extLst>
          </p:cNvPr>
          <p:cNvSpPr/>
          <p:nvPr/>
        </p:nvSpPr>
        <p:spPr bwMode="auto">
          <a:xfrm>
            <a:off x="3636627" y="1711198"/>
            <a:ext cx="440625" cy="57982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8154A75-C108-2796-557D-2F1338A73260}"/>
              </a:ext>
            </a:extLst>
          </p:cNvPr>
          <p:cNvSpPr/>
          <p:nvPr/>
        </p:nvSpPr>
        <p:spPr bwMode="auto">
          <a:xfrm>
            <a:off x="8916253" y="1927864"/>
            <a:ext cx="2198652" cy="197855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4F2F65-CC9B-53B7-2E2F-CEF6508D3BCB}"/>
              </a:ext>
            </a:extLst>
          </p:cNvPr>
          <p:cNvSpPr/>
          <p:nvPr/>
        </p:nvSpPr>
        <p:spPr bwMode="auto">
          <a:xfrm>
            <a:off x="2472185" y="1548693"/>
            <a:ext cx="947512" cy="31381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MO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4DFE041-BF98-3FB9-E8E3-70E233EAE97A}"/>
                  </a:ext>
                </a:extLst>
              </p:cNvPr>
              <p:cNvSpPr txBox="1"/>
              <p:nvPr/>
            </p:nvSpPr>
            <p:spPr>
              <a:xfrm>
                <a:off x="2311978" y="1548508"/>
                <a:ext cx="136761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MO" sz="1400" b="1" dirty="0">
                    <a:latin typeface="Arial" panose="020B0604020202020204" pitchFamily="34" charset="0"/>
                  </a:rPr>
                  <a:t>Filter: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</m:oMath>
                </a14:m>
                <a:endParaRPr lang="en-MO" sz="1400" dirty="0"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4DFE041-BF98-3FB9-E8E3-70E233EAE9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1978" y="1548508"/>
                <a:ext cx="1367618" cy="307777"/>
              </a:xfrm>
              <a:prstGeom prst="rect">
                <a:avLst/>
              </a:prstGeom>
              <a:blipFill>
                <a:blip r:embed="rId6"/>
                <a:stretch>
                  <a:fillRect l="-1333" t="-3922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9DDACF96-EEEC-49E6-A9E2-0B0ADF8C1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NUPACK used to define optimized sticky ends optimized for assembly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51B5C28-DB59-7F2E-5D66-C4DFF7A1A4A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255497" y="1235414"/>
            <a:ext cx="728603" cy="117281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647DA0EE-FA78-1BF9-DE73-50FDE642C68B}"/>
              </a:ext>
            </a:extLst>
          </p:cNvPr>
          <p:cNvSpPr txBox="1"/>
          <p:nvPr/>
        </p:nvSpPr>
        <p:spPr>
          <a:xfrm rot="16200000">
            <a:off x="32679" y="3710588"/>
            <a:ext cx="136677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MO" sz="1200" dirty="0">
                <a:latin typeface="Arial" panose="020B0604020202020204" pitchFamily="34" charset="0"/>
                <a:cs typeface="Arial" panose="020B0604020202020204" pitchFamily="34" charset="0"/>
              </a:rPr>
              <a:t>M simulated</a:t>
            </a:r>
          </a:p>
          <a:p>
            <a:pPr algn="ctr"/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MO" sz="1200" dirty="0">
                <a:latin typeface="Arial" panose="020B0604020202020204" pitchFamily="34" charset="0"/>
                <a:cs typeface="Arial" panose="020B0604020202020204" pitchFamily="34" charset="0"/>
              </a:rPr>
              <a:t>nnealings in parallel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14EA4EC-6ADC-FB30-8A5F-87C029B86492}"/>
              </a:ext>
            </a:extLst>
          </p:cNvPr>
          <p:cNvSpPr/>
          <p:nvPr/>
        </p:nvSpPr>
        <p:spPr bwMode="auto">
          <a:xfrm>
            <a:off x="9795267" y="2408232"/>
            <a:ext cx="5939400" cy="181952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5B117B2B-714A-0671-DBE9-19CD0BC388AD}"/>
              </a:ext>
            </a:extLst>
          </p:cNvPr>
          <p:cNvSpPr/>
          <p:nvPr/>
        </p:nvSpPr>
        <p:spPr bwMode="auto">
          <a:xfrm>
            <a:off x="9380963" y="2291024"/>
            <a:ext cx="3369573" cy="181952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49679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C2B75-3863-1B4A-6CB9-3F485CCD6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Overall, this work introduces a web-based, fully-automated platform for DNA origami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1A049A-5243-FE35-ECD7-4052E531417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1200150"/>
            <a:ext cx="3991169" cy="133541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Automation driven via sequential optimization steps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Ability to parameterize bundle thickness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Design mesh inside inside </a:t>
            </a:r>
            <a:r>
              <a:rPr lang="en-US" dirty="0" err="1"/>
              <a:t>streamlit</a:t>
            </a:r>
            <a:r>
              <a:rPr lang="en-US" dirty="0"/>
              <a:t> GUI or import / use Python API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BFDEF41-7C2F-B765-014A-321292BC4D87}"/>
              </a:ext>
            </a:extLst>
          </p:cNvPr>
          <p:cNvGrpSpPr/>
          <p:nvPr/>
        </p:nvGrpSpPr>
        <p:grpSpPr>
          <a:xfrm>
            <a:off x="457200" y="110044"/>
            <a:ext cx="4692854" cy="193559"/>
            <a:chOff x="740865" y="163384"/>
            <a:chExt cx="4692854" cy="19355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83504B0-7407-40B1-92EE-09886CC21F8C}"/>
                </a:ext>
              </a:extLst>
            </p:cNvPr>
            <p:cNvSpPr/>
            <p:nvPr/>
          </p:nvSpPr>
          <p:spPr bwMode="auto">
            <a:xfrm>
              <a:off x="740865" y="163384"/>
              <a:ext cx="102758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0" u="none" strike="noStrike" cap="none" normalizeH="0" baseline="0" dirty="0">
                  <a:ln>
                    <a:noFill/>
                  </a:ln>
                  <a:solidFill>
                    <a:schemeClr val="accent6"/>
                  </a:solidFill>
                  <a:effectLst>
                    <a:glow>
                      <a:schemeClr val="accent1">
                        <a:lumMod val="75000"/>
                        <a:alpha val="40000"/>
                      </a:schemeClr>
                    </a:glow>
                  </a:effectLst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Introduction</a:t>
              </a:r>
              <a:endParaRPr kumimoji="0" lang="en-US" sz="1100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>
                  <a:glow>
                    <a:schemeClr val="accent1">
                      <a:lumMod val="75000"/>
                      <a:alpha val="40000"/>
                    </a:schemeClr>
                  </a:glow>
                </a:effectLst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C5F297F-C369-5715-704A-B9A6F0052A58}"/>
                </a:ext>
              </a:extLst>
            </p:cNvPr>
            <p:cNvSpPr/>
            <p:nvPr/>
          </p:nvSpPr>
          <p:spPr bwMode="auto">
            <a:xfrm>
              <a:off x="1720823" y="163384"/>
              <a:ext cx="114526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>
                  <a:solidFill>
                    <a:schemeClr val="accent6"/>
                  </a:solidFill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Methodology</a:t>
              </a:r>
              <a:endParaRPr kumimoji="0" lang="en-US" sz="1200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BDBB6FD-4195-27D3-CB65-A2A9A2FFD3C5}"/>
                </a:ext>
              </a:extLst>
            </p:cNvPr>
            <p:cNvSpPr/>
            <p:nvPr/>
          </p:nvSpPr>
          <p:spPr bwMode="auto">
            <a:xfrm>
              <a:off x="2751871" y="163384"/>
              <a:ext cx="102412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0" u="none" strike="noStrike" cap="none" normalizeH="0" baseline="0" dirty="0">
                  <a:ln>
                    <a:noFill/>
                  </a:ln>
                  <a:solidFill>
                    <a:schemeClr val="accent6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Results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26D5A63-DE54-9A89-D994-16731A0692ED}"/>
                </a:ext>
              </a:extLst>
            </p:cNvPr>
            <p:cNvSpPr/>
            <p:nvPr/>
          </p:nvSpPr>
          <p:spPr bwMode="auto">
            <a:xfrm>
              <a:off x="3456902" y="163384"/>
              <a:ext cx="102412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chemeClr val="accent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Conclusions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6147C3-8DEA-F1DA-9332-8DB4BD4588E7}"/>
                </a:ext>
              </a:extLst>
            </p:cNvPr>
            <p:cNvSpPr/>
            <p:nvPr/>
          </p:nvSpPr>
          <p:spPr bwMode="auto">
            <a:xfrm>
              <a:off x="4409591" y="163384"/>
              <a:ext cx="102412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accent6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Q&amp;A</a:t>
              </a: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2F4DA856-21F7-0D13-7F45-01794DC10E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3997" y="1579904"/>
            <a:ext cx="1930531" cy="958699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D16FD597-7A9A-71C4-E1E7-9B71D8670840}"/>
              </a:ext>
            </a:extLst>
          </p:cNvPr>
          <p:cNvGrpSpPr/>
          <p:nvPr/>
        </p:nvGrpSpPr>
        <p:grpSpPr>
          <a:xfrm>
            <a:off x="7074528" y="1539216"/>
            <a:ext cx="1578655" cy="1128645"/>
            <a:chOff x="1287872" y="3652905"/>
            <a:chExt cx="1578655" cy="1128645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A7F4F90-114E-BC6A-9A32-9339E189767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20498" y="3996266"/>
              <a:ext cx="929777" cy="78528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A7B4AA8-7070-69E5-A170-3F80B5E1B204}"/>
                </a:ext>
              </a:extLst>
            </p:cNvPr>
            <p:cNvSpPr txBox="1"/>
            <p:nvPr/>
          </p:nvSpPr>
          <p:spPr>
            <a:xfrm>
              <a:off x="1287872" y="3652905"/>
              <a:ext cx="1578655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>
                  <a:latin typeface="Arial" panose="020B0604020202020204" pitchFamily="34" charset="0"/>
                </a:rPr>
                <a:t>Response</a:t>
              </a:r>
            </a:p>
          </p:txBody>
        </p:sp>
      </p:grpSp>
      <p:pic>
        <p:nvPicPr>
          <p:cNvPr id="12" name="Animation">
            <a:hlinkClick r:id="" action="ppaction://media"/>
            <a:extLst>
              <a:ext uri="{FF2B5EF4-FFF2-40B4-BE49-F238E27FC236}">
                <a16:creationId xmlns:a16="http://schemas.microsoft.com/office/drawing/2014/main" id="{0A4E388A-8226-2D34-8DCA-19789626E0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497111" y="2535563"/>
            <a:ext cx="2993571" cy="213826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E0326F0-3F0F-536C-9DA1-577AFFF617C7}"/>
              </a:ext>
            </a:extLst>
          </p:cNvPr>
          <p:cNvSpPr txBox="1"/>
          <p:nvPr/>
        </p:nvSpPr>
        <p:spPr>
          <a:xfrm>
            <a:off x="5259569" y="981895"/>
            <a:ext cx="3468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O" sz="1400" b="1" dirty="0">
                <a:latin typeface="Arial" panose="020B0604020202020204" pitchFamily="34" charset="0"/>
              </a:rPr>
              <a:t>Future</a:t>
            </a:r>
            <a:r>
              <a:rPr lang="en-MO" sz="1400" dirty="0">
                <a:latin typeface="Arial" panose="020B0604020202020204" pitchFamily="34" charset="0"/>
              </a:rPr>
              <a:t>: Embed symmetry + thickness into generative design</a:t>
            </a:r>
            <a:r>
              <a:rPr lang="en-MO" sz="1400" baseline="30000" dirty="0">
                <a:latin typeface="Arial" panose="020B0604020202020204" pitchFamily="34" charset="0"/>
              </a:rPr>
              <a:t>1</a:t>
            </a:r>
            <a:endParaRPr lang="en-MO" sz="1400" dirty="0">
              <a:latin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925559-2FB5-BDDC-A73C-3CAB69920E3A}"/>
              </a:ext>
            </a:extLst>
          </p:cNvPr>
          <p:cNvSpPr txBox="1"/>
          <p:nvPr/>
        </p:nvSpPr>
        <p:spPr>
          <a:xfrm>
            <a:off x="-6058" y="4890408"/>
            <a:ext cx="5150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</a:rPr>
              <a:t>1. Vetturini, A. J., Cagan, J. and Taylor, R. E</a:t>
            </a:r>
            <a:r>
              <a:rPr lang="en-GB" sz="800" dirty="0">
                <a:latin typeface="Arial" panose="020B0604020202020204" pitchFamily="34" charset="0"/>
              </a:rPr>
              <a:t>. </a:t>
            </a:r>
            <a:r>
              <a:rPr lang="en-GB" sz="800" i="1" dirty="0">
                <a:latin typeface="Arial" panose="020B0604020202020204" pitchFamily="34" charset="0"/>
              </a:rPr>
              <a:t>Nucleic Acids Research</a:t>
            </a:r>
            <a:r>
              <a:rPr lang="en-GB" sz="800" dirty="0">
                <a:latin typeface="Arial" panose="020B0604020202020204" pitchFamily="34" charset="0"/>
              </a:rPr>
              <a:t> 53, no. 2 (2025): gkae1268.</a:t>
            </a:r>
            <a:endParaRPr lang="en-GB" sz="800" dirty="0">
              <a:effectLst/>
              <a:latin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F284901-6167-7034-C301-C2601D2EDD6B}"/>
              </a:ext>
            </a:extLst>
          </p:cNvPr>
          <p:cNvSpPr txBox="1"/>
          <p:nvPr/>
        </p:nvSpPr>
        <p:spPr>
          <a:xfrm>
            <a:off x="5693229" y="2307771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MO" dirty="0">
              <a:latin typeface="Arial" panose="020B0604020202020204" pitchFamily="34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3CD66DA-33C4-A0D4-DEF9-185FAB375321}"/>
              </a:ext>
            </a:extLst>
          </p:cNvPr>
          <p:cNvGrpSpPr>
            <a:grpSpLocks noChangeAspect="1"/>
          </p:cNvGrpSpPr>
          <p:nvPr/>
        </p:nvGrpSpPr>
        <p:grpSpPr>
          <a:xfrm>
            <a:off x="241492" y="2535563"/>
            <a:ext cx="4206877" cy="2176462"/>
            <a:chOff x="3508530" y="1332407"/>
            <a:chExt cx="5451320" cy="2820285"/>
          </a:xfrm>
        </p:grpSpPr>
        <p:pic>
          <p:nvPicPr>
            <p:cNvPr id="26" name="Picture 25" descr="A group of symbols with text&#10;&#10;AI-generated content may be incorrect.">
              <a:extLst>
                <a:ext uri="{FF2B5EF4-FFF2-40B4-BE49-F238E27FC236}">
                  <a16:creationId xmlns:a16="http://schemas.microsoft.com/office/drawing/2014/main" id="{C9A40395-76F4-9CAA-E2A9-131F3323E0E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410335" y="1563013"/>
              <a:ext cx="4549515" cy="2589679"/>
            </a:xfrm>
            <a:prstGeom prst="rect">
              <a:avLst/>
            </a:prstGeom>
          </p:spPr>
        </p:pic>
        <p:pic>
          <p:nvPicPr>
            <p:cNvPr id="28" name="Picture 27" descr="A group of symbols with text&#10;&#10;AI-generated content may be incorrect.">
              <a:extLst>
                <a:ext uri="{FF2B5EF4-FFF2-40B4-BE49-F238E27FC236}">
                  <a16:creationId xmlns:a16="http://schemas.microsoft.com/office/drawing/2014/main" id="{B6A5E24C-5C6F-7062-7D6E-A2A8C9C809D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508530" y="2996472"/>
              <a:ext cx="901805" cy="642648"/>
            </a:xfrm>
            <a:prstGeom prst="rect">
              <a:avLst/>
            </a:prstGeom>
          </p:spPr>
        </p:pic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58432113-9916-8F4C-5BF7-2D248E9EF78D}"/>
                </a:ext>
              </a:extLst>
            </p:cNvPr>
            <p:cNvSpPr/>
            <p:nvPr/>
          </p:nvSpPr>
          <p:spPr bwMode="auto">
            <a:xfrm>
              <a:off x="4410335" y="1332407"/>
              <a:ext cx="739720" cy="365229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MO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D7584DB-A5E7-CBC9-4925-F7E84D1CCCC6}"/>
                  </a:ext>
                </a:extLst>
              </p:cNvPr>
              <p:cNvSpPr txBox="1"/>
              <p:nvPr/>
            </p:nvSpPr>
            <p:spPr>
              <a:xfrm>
                <a:off x="5122848" y="3298565"/>
                <a:ext cx="673966" cy="5936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𝑏𝑜𝑥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𝐷𝑁𝐴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MO" sz="1600" dirty="0"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D7584DB-A5E7-CBC9-4925-F7E84D1CCC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2848" y="3298565"/>
                <a:ext cx="673966" cy="59362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34679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5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23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8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  <p:bldLst>
      <p:bldP spid="3" grpId="0" build="p"/>
      <p:bldP spid="13" grpId="0"/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87C8E0A-2437-2F0F-E462-8D484F44112E}"/>
              </a:ext>
            </a:extLst>
          </p:cNvPr>
          <p:cNvSpPr txBox="1"/>
          <p:nvPr/>
        </p:nvSpPr>
        <p:spPr>
          <a:xfrm>
            <a:off x="3341370" y="2310140"/>
            <a:ext cx="24612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</a:rPr>
              <a:t>Questions?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D640E55-536E-B29D-CCC4-78898A420841}"/>
              </a:ext>
            </a:extLst>
          </p:cNvPr>
          <p:cNvGrpSpPr/>
          <p:nvPr/>
        </p:nvGrpSpPr>
        <p:grpSpPr>
          <a:xfrm>
            <a:off x="457200" y="110044"/>
            <a:ext cx="4692854" cy="193559"/>
            <a:chOff x="740865" y="163384"/>
            <a:chExt cx="4692854" cy="19355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6253DF8-3E10-049E-96F4-187EA9C4B3BE}"/>
                </a:ext>
              </a:extLst>
            </p:cNvPr>
            <p:cNvSpPr/>
            <p:nvPr/>
          </p:nvSpPr>
          <p:spPr bwMode="auto">
            <a:xfrm>
              <a:off x="740865" y="163384"/>
              <a:ext cx="102758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0" u="none" strike="noStrike" cap="none" normalizeH="0" baseline="0" dirty="0">
                  <a:ln>
                    <a:noFill/>
                  </a:ln>
                  <a:solidFill>
                    <a:schemeClr val="accent6"/>
                  </a:solidFill>
                  <a:effectLst>
                    <a:glow>
                      <a:schemeClr val="accent1">
                        <a:lumMod val="75000"/>
                        <a:alpha val="40000"/>
                      </a:schemeClr>
                    </a:glow>
                  </a:effectLst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Introduction</a:t>
              </a:r>
              <a:endParaRPr kumimoji="0" lang="en-US" sz="1100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>
                  <a:glow>
                    <a:schemeClr val="accent1">
                      <a:lumMod val="75000"/>
                      <a:alpha val="40000"/>
                    </a:schemeClr>
                  </a:glow>
                </a:effectLst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E3A34B0-5DE1-8E97-C8E1-455FA29F6594}"/>
                </a:ext>
              </a:extLst>
            </p:cNvPr>
            <p:cNvSpPr/>
            <p:nvPr/>
          </p:nvSpPr>
          <p:spPr bwMode="auto">
            <a:xfrm>
              <a:off x="1720823" y="163384"/>
              <a:ext cx="102758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>
                  <a:solidFill>
                    <a:schemeClr val="accent6"/>
                  </a:solidFill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Methodology</a:t>
              </a: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7E2754F-2BDC-243D-AF2F-1B17A5369E5E}"/>
                </a:ext>
              </a:extLst>
            </p:cNvPr>
            <p:cNvSpPr/>
            <p:nvPr/>
          </p:nvSpPr>
          <p:spPr bwMode="auto">
            <a:xfrm>
              <a:off x="2751871" y="163384"/>
              <a:ext cx="102412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accent6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Results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C9B9859-3E7D-5B62-4191-202ABA33C336}"/>
                </a:ext>
              </a:extLst>
            </p:cNvPr>
            <p:cNvSpPr/>
            <p:nvPr/>
          </p:nvSpPr>
          <p:spPr bwMode="auto">
            <a:xfrm>
              <a:off x="3456902" y="163384"/>
              <a:ext cx="102412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accent6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Conclusions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C83479D-8BCE-D241-5902-57F8B51B55BF}"/>
                </a:ext>
              </a:extLst>
            </p:cNvPr>
            <p:cNvSpPr/>
            <p:nvPr/>
          </p:nvSpPr>
          <p:spPr bwMode="auto">
            <a:xfrm>
              <a:off x="4409591" y="163384"/>
              <a:ext cx="102412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chemeClr val="accent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Q&amp;A</a:t>
              </a:r>
            </a:p>
          </p:txBody>
        </p:sp>
      </p:grpSp>
      <p:sp>
        <p:nvSpPr>
          <p:cNvPr id="9" name="AutoShape 2">
            <a:extLst>
              <a:ext uri="{FF2B5EF4-FFF2-40B4-BE49-F238E27FC236}">
                <a16:creationId xmlns:a16="http://schemas.microsoft.com/office/drawing/2014/main" id="{39978C20-D19F-47CF-D325-B30EB38BAC5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E155ABD-E884-BF3F-DB56-BC128DDADF47}"/>
              </a:ext>
            </a:extLst>
          </p:cNvPr>
          <p:cNvGrpSpPr/>
          <p:nvPr/>
        </p:nvGrpSpPr>
        <p:grpSpPr>
          <a:xfrm>
            <a:off x="347220" y="548837"/>
            <a:ext cx="2871234" cy="1830638"/>
            <a:chOff x="3202373" y="2705065"/>
            <a:chExt cx="2871234" cy="1830638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80A45C0-5DEB-3652-602D-B8BE9E864B8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202373" y="3043619"/>
              <a:ext cx="2871234" cy="1492084"/>
              <a:chOff x="0" y="3691890"/>
              <a:chExt cx="2236146" cy="1162050"/>
            </a:xfrm>
          </p:grpSpPr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F0411EEF-1373-8C2A-E8B2-98039AC8E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0" y="3691890"/>
                <a:ext cx="1162050" cy="1162050"/>
              </a:xfrm>
              <a:prstGeom prst="rect">
                <a:avLst/>
              </a:prstGeom>
            </p:spPr>
          </p:pic>
          <p:pic>
            <p:nvPicPr>
              <p:cNvPr id="17" name="Picture 16" descr="A purple and gold logo&#10;&#10;Description automatically generated">
                <a:extLst>
                  <a:ext uri="{FF2B5EF4-FFF2-40B4-BE49-F238E27FC236}">
                    <a16:creationId xmlns:a16="http://schemas.microsoft.com/office/drawing/2014/main" id="{F30EA16B-2570-2116-756F-2068A0071D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327715" y="3818699"/>
                <a:ext cx="908431" cy="908431"/>
              </a:xfrm>
              <a:prstGeom prst="rect">
                <a:avLst/>
              </a:prstGeom>
            </p:spPr>
          </p:pic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D71A3FC-BA90-87DB-3FE6-EF235BF87AE0}"/>
                </a:ext>
              </a:extLst>
            </p:cNvPr>
            <p:cNvSpPr txBox="1"/>
            <p:nvPr/>
          </p:nvSpPr>
          <p:spPr>
            <a:xfrm>
              <a:off x="3647390" y="2705065"/>
              <a:ext cx="19812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u="sng" dirty="0">
                  <a:latin typeface="Arial" panose="020B0604020202020204" pitchFamily="34" charset="0"/>
                </a:rPr>
                <a:t>Support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3D3188EC-F578-D842-9176-07BFD7149171}"/>
              </a:ext>
            </a:extLst>
          </p:cNvPr>
          <p:cNvSpPr txBox="1"/>
          <p:nvPr/>
        </p:nvSpPr>
        <p:spPr>
          <a:xfrm>
            <a:off x="0" y="4882393"/>
            <a:ext cx="30955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</a:rPr>
              <a:t>Vetturini, A. J., Cagan, J. and Taylor, R. E. </a:t>
            </a:r>
            <a:r>
              <a:rPr lang="en-US" sz="800" i="1" dirty="0">
                <a:latin typeface="Arial" panose="020B0604020202020204" pitchFamily="34" charset="0"/>
              </a:rPr>
              <a:t>In Preparation (2026).</a:t>
            </a:r>
            <a:endParaRPr lang="en-US" sz="800" dirty="0">
              <a:latin typeface="Arial" panose="020B0604020202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32DDFA0-D433-BCDB-0EB5-78DE10D304C2}"/>
              </a:ext>
            </a:extLst>
          </p:cNvPr>
          <p:cNvGrpSpPr/>
          <p:nvPr/>
        </p:nvGrpSpPr>
        <p:grpSpPr>
          <a:xfrm>
            <a:off x="6500377" y="2705065"/>
            <a:ext cx="1981200" cy="2058058"/>
            <a:chOff x="6666081" y="2705065"/>
            <a:chExt cx="1981200" cy="2058058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35CD083-77D1-2E84-1897-DFDD2D191400}"/>
                </a:ext>
              </a:extLst>
            </p:cNvPr>
            <p:cNvSpPr txBox="1"/>
            <p:nvPr/>
          </p:nvSpPr>
          <p:spPr>
            <a:xfrm>
              <a:off x="6666081" y="2705065"/>
              <a:ext cx="19812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u="sng" dirty="0">
                  <a:latin typeface="Arial" panose="020B0604020202020204" pitchFamily="34" charset="0"/>
                </a:rPr>
                <a:t>Connect with me!</a:t>
              </a:r>
            </a:p>
          </p:txBody>
        </p: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24DA6252-F5E3-EDD7-284C-A83A8D163A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10639" y="3020633"/>
              <a:ext cx="1492084" cy="1492084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DAB5CAF-769E-5A00-CE63-A7C78BB3F27A}"/>
                </a:ext>
              </a:extLst>
            </p:cNvPr>
            <p:cNvSpPr txBox="1"/>
            <p:nvPr/>
          </p:nvSpPr>
          <p:spPr>
            <a:xfrm>
              <a:off x="6838252" y="4455346"/>
              <a:ext cx="16770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>
                  <a:latin typeface="Arial" panose="020B0604020202020204" pitchFamily="34" charset="0"/>
                </a:rPr>
                <a:t>a</a:t>
              </a:r>
              <a:r>
                <a:rPr lang="en-MO" sz="1400" dirty="0">
                  <a:latin typeface="Arial" panose="020B0604020202020204" pitchFamily="34" charset="0"/>
                </a:rPr>
                <a:t>jvetturini.github.io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4DCE8655-0499-9EE9-BED3-C5DB827F32FF}"/>
              </a:ext>
            </a:extLst>
          </p:cNvPr>
          <p:cNvSpPr txBox="1"/>
          <p:nvPr/>
        </p:nvSpPr>
        <p:spPr>
          <a:xfrm>
            <a:off x="6500377" y="548837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u="sng" dirty="0">
                <a:latin typeface="Arial" panose="020B0604020202020204" pitchFamily="34" charset="0"/>
              </a:rPr>
              <a:t>Acknowledgements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1486B0E-13C0-DAA3-D0EC-540F9A372303}"/>
              </a:ext>
            </a:extLst>
          </p:cNvPr>
          <p:cNvSpPr txBox="1"/>
          <p:nvPr/>
        </p:nvSpPr>
        <p:spPr>
          <a:xfrm>
            <a:off x="6254228" y="910571"/>
            <a:ext cx="273651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600" dirty="0">
                <a:latin typeface="Arial" panose="020B0604020202020204" pitchFamily="34" charset="0"/>
              </a:rPr>
              <a:t>Prof. James Conway (Pitt)</a:t>
            </a:r>
          </a:p>
          <a:p>
            <a:r>
              <a:rPr lang="en-MO" sz="1600" dirty="0">
                <a:latin typeface="Arial" panose="020B0604020202020204" pitchFamily="34" charset="0"/>
              </a:rPr>
              <a:t>Anuhya Edupuganti (CMU)</a:t>
            </a:r>
          </a:p>
          <a:p>
            <a:r>
              <a:rPr lang="en-MO" sz="1600" dirty="0">
                <a:latin typeface="Arial" panose="020B0604020202020204" pitchFamily="34" charset="0"/>
              </a:rPr>
              <a:t>Isabella Ferranti (CMU)</a:t>
            </a:r>
          </a:p>
          <a:p>
            <a:r>
              <a:rPr lang="en-MO" sz="1600" dirty="0">
                <a:latin typeface="Arial" panose="020B0604020202020204" pitchFamily="34" charset="0"/>
              </a:rPr>
              <a:t>Vismaya Walawalker (CMU)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8D1A664-B06B-A7AF-B63A-77262DAFD756}"/>
              </a:ext>
            </a:extLst>
          </p:cNvPr>
          <p:cNvGrpSpPr/>
          <p:nvPr/>
        </p:nvGrpSpPr>
        <p:grpSpPr>
          <a:xfrm>
            <a:off x="293984" y="3621376"/>
            <a:ext cx="3169168" cy="854579"/>
            <a:chOff x="3223600" y="3808437"/>
            <a:chExt cx="3169168" cy="854579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84368EA-B3F7-FD17-758A-6CABF8B7252E}"/>
                </a:ext>
              </a:extLst>
            </p:cNvPr>
            <p:cNvSpPr txBox="1"/>
            <p:nvPr/>
          </p:nvSpPr>
          <p:spPr>
            <a:xfrm>
              <a:off x="3258577" y="3808437"/>
              <a:ext cx="31341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O" sz="1800" u="sng" dirty="0">
                  <a:latin typeface="Arial" panose="020B0604020202020204" pitchFamily="34" charset="0"/>
                </a:rPr>
                <a:t>Read more about our groups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6BE2D83-1052-FD49-6B8B-3327A1760C8E}"/>
                </a:ext>
              </a:extLst>
            </p:cNvPr>
            <p:cNvSpPr txBox="1"/>
            <p:nvPr/>
          </p:nvSpPr>
          <p:spPr>
            <a:xfrm>
              <a:off x="3223600" y="4130667"/>
              <a:ext cx="30920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 err="1">
                  <a:latin typeface="Arial" panose="020B0604020202020204" pitchFamily="34" charset="0"/>
                </a:rPr>
                <a:t>andrew.cmu.edu</a:t>
              </a:r>
              <a:r>
                <a:rPr lang="en-GB" sz="1200" dirty="0">
                  <a:latin typeface="Arial" panose="020B0604020202020204" pitchFamily="34" charset="0"/>
                </a:rPr>
                <a:t>/user/</a:t>
              </a:r>
              <a:r>
                <a:rPr lang="en-GB" sz="1200" dirty="0" err="1">
                  <a:latin typeface="Arial" panose="020B0604020202020204" pitchFamily="34" charset="0"/>
                </a:rPr>
                <a:t>bex</a:t>
              </a:r>
              <a:r>
                <a:rPr lang="en-GB" sz="1200" dirty="0">
                  <a:latin typeface="Arial" panose="020B0604020202020204" pitchFamily="34" charset="0"/>
                </a:rPr>
                <a:t>/pages/welcome/</a:t>
              </a:r>
              <a:endParaRPr lang="en-MO" sz="1200" dirty="0">
                <a:latin typeface="Arial" panose="020B0604020202020204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0D141D1-FA10-765F-2F71-778DB5CF0FF8}"/>
                </a:ext>
              </a:extLst>
            </p:cNvPr>
            <p:cNvSpPr txBox="1"/>
            <p:nvPr/>
          </p:nvSpPr>
          <p:spPr>
            <a:xfrm>
              <a:off x="4030519" y="4386017"/>
              <a:ext cx="13796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 err="1">
                  <a:latin typeface="Arial" panose="020B0604020202020204" pitchFamily="34" charset="0"/>
                </a:rPr>
                <a:t>cmu.edu</a:t>
              </a:r>
              <a:r>
                <a:rPr lang="en-GB" sz="1200" dirty="0">
                  <a:latin typeface="Arial" panose="020B0604020202020204" pitchFamily="34" charset="0"/>
                </a:rPr>
                <a:t>/me/</a:t>
              </a:r>
              <a:r>
                <a:rPr lang="en-GB" sz="1200" dirty="0" err="1">
                  <a:latin typeface="Arial" panose="020B0604020202020204" pitchFamily="34" charset="0"/>
                </a:rPr>
                <a:t>idig</a:t>
              </a:r>
              <a:r>
                <a:rPr lang="en-GB" sz="1200" dirty="0">
                  <a:latin typeface="Arial" panose="020B0604020202020204" pitchFamily="34" charset="0"/>
                </a:rPr>
                <a:t>/</a:t>
              </a:r>
              <a:endParaRPr lang="en-MO" sz="1200" dirty="0">
                <a:latin typeface="Arial" panose="020B0604020202020204" pitchFamily="34" charset="0"/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54C65CFE-7C4A-773D-6F3C-AE7693983B74}"/>
              </a:ext>
            </a:extLst>
          </p:cNvPr>
          <p:cNvSpPr txBox="1"/>
          <p:nvPr/>
        </p:nvSpPr>
        <p:spPr>
          <a:xfrm>
            <a:off x="6182702" y="2431673"/>
            <a:ext cx="30043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600" b="1" dirty="0">
                <a:highlight>
                  <a:srgbClr val="FFFF00"/>
                </a:highlight>
                <a:latin typeface="Arial" panose="020B0604020202020204" pitchFamily="34" charset="0"/>
              </a:rPr>
              <a:t>Note: QR code likely inactive</a:t>
            </a:r>
          </a:p>
        </p:txBody>
      </p:sp>
    </p:spTree>
    <p:extLst>
      <p:ext uri="{BB962C8B-B14F-4D97-AF65-F5344CB8AC3E}">
        <p14:creationId xmlns:p14="http://schemas.microsoft.com/office/powerpoint/2010/main" val="36064296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DA21CD0-8695-6CA6-D0D7-78E1BA823465}"/>
              </a:ext>
            </a:extLst>
          </p:cNvPr>
          <p:cNvSpPr txBox="1"/>
          <p:nvPr/>
        </p:nvSpPr>
        <p:spPr>
          <a:xfrm>
            <a:off x="3634435" y="2340917"/>
            <a:ext cx="21371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</a:rPr>
              <a:t>Backup Slides</a:t>
            </a:r>
          </a:p>
        </p:txBody>
      </p:sp>
    </p:spTree>
    <p:extLst>
      <p:ext uri="{BB962C8B-B14F-4D97-AF65-F5344CB8AC3E}">
        <p14:creationId xmlns:p14="http://schemas.microsoft.com/office/powerpoint/2010/main" val="299114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01907-C834-8FDE-D6FD-D42A51166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DNA origami has been increasingly used in materials research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F3160FF-95C5-952A-FB46-6C189D9CAB48}"/>
              </a:ext>
            </a:extLst>
          </p:cNvPr>
          <p:cNvGrpSpPr/>
          <p:nvPr/>
        </p:nvGrpSpPr>
        <p:grpSpPr>
          <a:xfrm>
            <a:off x="457200" y="110044"/>
            <a:ext cx="4692854" cy="193559"/>
            <a:chOff x="740865" y="163384"/>
            <a:chExt cx="4692854" cy="19355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14B0E10-F39E-075C-7B04-E22BAC5444E8}"/>
                </a:ext>
              </a:extLst>
            </p:cNvPr>
            <p:cNvSpPr/>
            <p:nvPr/>
          </p:nvSpPr>
          <p:spPr bwMode="auto">
            <a:xfrm>
              <a:off x="740865" y="163384"/>
              <a:ext cx="102758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chemeClr val="accent1"/>
                  </a:solidFill>
                  <a:effectLst>
                    <a:glow>
                      <a:schemeClr val="accent1">
                        <a:lumMod val="75000"/>
                        <a:alpha val="40000"/>
                      </a:schemeClr>
                    </a:glow>
                  </a:effectLst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Introduction</a:t>
              </a:r>
              <a:endParaRPr kumimoji="0" lang="en-US" sz="11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>
                  <a:glow>
                    <a:schemeClr val="accent1">
                      <a:lumMod val="75000"/>
                      <a:alpha val="40000"/>
                    </a:schemeClr>
                  </a:glow>
                </a:effectLst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27F22EB-EB66-9E6D-B72E-D83CFB5F64E8}"/>
                </a:ext>
              </a:extLst>
            </p:cNvPr>
            <p:cNvSpPr/>
            <p:nvPr/>
          </p:nvSpPr>
          <p:spPr bwMode="auto">
            <a:xfrm>
              <a:off x="1720823" y="163384"/>
              <a:ext cx="102758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>
                  <a:solidFill>
                    <a:schemeClr val="accent6"/>
                  </a:solidFill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Methodology</a:t>
              </a: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B628E54-2A11-2CFA-764A-996EB479F500}"/>
                </a:ext>
              </a:extLst>
            </p:cNvPr>
            <p:cNvSpPr/>
            <p:nvPr/>
          </p:nvSpPr>
          <p:spPr bwMode="auto">
            <a:xfrm>
              <a:off x="2751871" y="163384"/>
              <a:ext cx="102412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accent6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Results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C73BFBC-A217-3C61-5B48-707515E48C7C}"/>
                </a:ext>
              </a:extLst>
            </p:cNvPr>
            <p:cNvSpPr/>
            <p:nvPr/>
          </p:nvSpPr>
          <p:spPr bwMode="auto">
            <a:xfrm>
              <a:off x="3456902" y="163384"/>
              <a:ext cx="102412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accent6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Conclusions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F03AB69-25A4-3E52-95D9-D14DE076AA12}"/>
                </a:ext>
              </a:extLst>
            </p:cNvPr>
            <p:cNvSpPr/>
            <p:nvPr/>
          </p:nvSpPr>
          <p:spPr bwMode="auto">
            <a:xfrm>
              <a:off x="4409591" y="163384"/>
              <a:ext cx="102412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accent6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Q&amp;A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2930377-8E0C-086C-D006-01338EA1CE13}"/>
              </a:ext>
            </a:extLst>
          </p:cNvPr>
          <p:cNvGrpSpPr/>
          <p:nvPr/>
        </p:nvGrpSpPr>
        <p:grpSpPr>
          <a:xfrm>
            <a:off x="5173724" y="1002653"/>
            <a:ext cx="3003259" cy="3698684"/>
            <a:chOff x="5299559" y="1002653"/>
            <a:chExt cx="3003259" cy="369868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0C45EDF-0148-ED44-9692-B24CC2A217FA}"/>
                </a:ext>
              </a:extLst>
            </p:cNvPr>
            <p:cNvSpPr txBox="1"/>
            <p:nvPr/>
          </p:nvSpPr>
          <p:spPr>
            <a:xfrm>
              <a:off x="6195734" y="1002653"/>
              <a:ext cx="1311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</a:rPr>
                <a:t>Wireframe</a:t>
              </a:r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73213DDE-9BD1-F3E6-F29C-E8031FC72C50}"/>
                </a:ext>
              </a:extLst>
            </p:cNvPr>
            <p:cNvGrpSpPr/>
            <p:nvPr/>
          </p:nvGrpSpPr>
          <p:grpSpPr>
            <a:xfrm>
              <a:off x="5299559" y="3124207"/>
              <a:ext cx="3003259" cy="1577130"/>
              <a:chOff x="5299558" y="3124207"/>
              <a:chExt cx="3003259" cy="1577130"/>
            </a:xfrm>
          </p:grpSpPr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940AA49B-9825-8B11-5556-B2A3AC571B47}"/>
                  </a:ext>
                </a:extLst>
              </p:cNvPr>
              <p:cNvSpPr/>
              <p:nvPr/>
            </p:nvSpPr>
            <p:spPr bwMode="auto">
              <a:xfrm>
                <a:off x="5299558" y="3124207"/>
                <a:ext cx="3003259" cy="157713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476733C-5B1D-1CCC-05DA-94DBECBA34D2}"/>
                  </a:ext>
                </a:extLst>
              </p:cNvPr>
              <p:cNvSpPr txBox="1"/>
              <p:nvPr/>
            </p:nvSpPr>
            <p:spPr>
              <a:xfrm>
                <a:off x="5616920" y="3124207"/>
                <a:ext cx="267413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>
                    <a:latin typeface="Arial" panose="020B0604020202020204" pitchFamily="34" charset="0"/>
                  </a:rPr>
                  <a:t>Mechanical Metamaterial</a:t>
                </a:r>
                <a:r>
                  <a:rPr lang="en-US" sz="1600" b="1" baseline="30000" dirty="0">
                    <a:latin typeface="Arial" panose="020B0604020202020204" pitchFamily="34" charset="0"/>
                  </a:rPr>
                  <a:t>4</a:t>
                </a:r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3223C546-78CF-A4E7-AC58-261AA19EAF64}"/>
                  </a:ext>
                </a:extLst>
              </p:cNvPr>
              <p:cNvGrpSpPr/>
              <p:nvPr/>
            </p:nvGrpSpPr>
            <p:grpSpPr>
              <a:xfrm>
                <a:off x="5634719" y="3554214"/>
                <a:ext cx="2332937" cy="909656"/>
                <a:chOff x="5710673" y="3554214"/>
                <a:chExt cx="2332937" cy="909656"/>
              </a:xfrm>
            </p:grpSpPr>
            <p:pic>
              <p:nvPicPr>
                <p:cNvPr id="26" name="Picture 25">
                  <a:extLst>
                    <a:ext uri="{FF2B5EF4-FFF2-40B4-BE49-F238E27FC236}">
                      <a16:creationId xmlns:a16="http://schemas.microsoft.com/office/drawing/2014/main" id="{4028AF80-6B3F-689A-7634-DA3F58C7DBE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921295" y="3559597"/>
                  <a:ext cx="1122315" cy="898891"/>
                </a:xfrm>
                <a:prstGeom prst="rect">
                  <a:avLst/>
                </a:prstGeom>
              </p:spPr>
            </p:pic>
            <p:pic>
              <p:nvPicPr>
                <p:cNvPr id="30" name="Picture 29">
                  <a:extLst>
                    <a:ext uri="{FF2B5EF4-FFF2-40B4-BE49-F238E27FC236}">
                      <a16:creationId xmlns:a16="http://schemas.microsoft.com/office/drawing/2014/main" id="{69AE46BF-4C91-5EF6-8907-01536D2FEE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710673" y="3554214"/>
                  <a:ext cx="891463" cy="90965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3005497C-0927-CC8D-97EB-3EFF12D7FD24}"/>
                </a:ext>
              </a:extLst>
            </p:cNvPr>
            <p:cNvGrpSpPr/>
            <p:nvPr/>
          </p:nvGrpSpPr>
          <p:grpSpPr>
            <a:xfrm>
              <a:off x="5299559" y="1415286"/>
              <a:ext cx="3003259" cy="1577130"/>
              <a:chOff x="5299559" y="1415286"/>
              <a:chExt cx="3003259" cy="1577130"/>
            </a:xfrm>
          </p:grpSpPr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249D5A3E-55C0-6F70-16DB-6369066DD7A2}"/>
                  </a:ext>
                </a:extLst>
              </p:cNvPr>
              <p:cNvSpPr/>
              <p:nvPr/>
            </p:nvSpPr>
            <p:spPr bwMode="auto">
              <a:xfrm>
                <a:off x="5299559" y="1415286"/>
                <a:ext cx="3003259" cy="157713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FCAEB37-1EBA-16C8-C00E-F9CF0FED8276}"/>
                  </a:ext>
                </a:extLst>
              </p:cNvPr>
              <p:cNvSpPr txBox="1"/>
              <p:nvPr/>
            </p:nvSpPr>
            <p:spPr>
              <a:xfrm>
                <a:off x="6248056" y="1472457"/>
                <a:ext cx="132440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>
                    <a:latin typeface="Arial" panose="020B0604020202020204" pitchFamily="34" charset="0"/>
                  </a:rPr>
                  <a:t>Pyrochlore</a:t>
                </a:r>
                <a:r>
                  <a:rPr lang="en-US" sz="1600" b="1" baseline="30000" dirty="0">
                    <a:latin typeface="Arial" panose="020B0604020202020204" pitchFamily="34" charset="0"/>
                  </a:rPr>
                  <a:t>3</a:t>
                </a:r>
              </a:p>
            </p:txBody>
          </p: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2AF3F2F3-7C29-590B-B5A4-3167F228501C}"/>
                  </a:ext>
                </a:extLst>
              </p:cNvPr>
              <p:cNvGrpSpPr/>
              <p:nvPr/>
            </p:nvGrpSpPr>
            <p:grpSpPr>
              <a:xfrm>
                <a:off x="5602601" y="1857851"/>
                <a:ext cx="2397174" cy="913798"/>
                <a:chOff x="5710673" y="1857851"/>
                <a:chExt cx="2397174" cy="913798"/>
              </a:xfrm>
            </p:grpSpPr>
            <p:pic>
              <p:nvPicPr>
                <p:cNvPr id="32" name="Picture 31">
                  <a:extLst>
                    <a:ext uri="{FF2B5EF4-FFF2-40B4-BE49-F238E27FC236}">
                      <a16:creationId xmlns:a16="http://schemas.microsoft.com/office/drawing/2014/main" id="{3C84DEE3-1FD1-BB30-2BD7-26837408581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5710673" y="1857851"/>
                  <a:ext cx="891463" cy="913798"/>
                </a:xfrm>
                <a:prstGeom prst="rect">
                  <a:avLst/>
                </a:prstGeom>
              </p:spPr>
            </p:pic>
            <p:pic>
              <p:nvPicPr>
                <p:cNvPr id="34" name="Picture 33">
                  <a:extLst>
                    <a:ext uri="{FF2B5EF4-FFF2-40B4-BE49-F238E27FC236}">
                      <a16:creationId xmlns:a16="http://schemas.microsoft.com/office/drawing/2014/main" id="{28D1FB95-E1D5-96D7-01C5-33D1E7216A2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97106" y="1857851"/>
                  <a:ext cx="1310741" cy="913798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C481F1AF-8DC7-989B-9D0E-39D44FA5E3E1}"/>
              </a:ext>
            </a:extLst>
          </p:cNvPr>
          <p:cNvSpPr txBox="1"/>
          <p:nvPr/>
        </p:nvSpPr>
        <p:spPr>
          <a:xfrm>
            <a:off x="0" y="4866501"/>
            <a:ext cx="22333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panose="020B0604020202020204" pitchFamily="34" charset="0"/>
              </a:rPr>
              <a:t>1. </a:t>
            </a:r>
            <a:r>
              <a:rPr lang="en-US" sz="600" dirty="0" err="1">
                <a:latin typeface="Arial" panose="020B0604020202020204" pitchFamily="34" charset="0"/>
              </a:rPr>
              <a:t>Posnjak</a:t>
            </a:r>
            <a:r>
              <a:rPr lang="en-US" sz="600" dirty="0">
                <a:latin typeface="Arial" panose="020B0604020202020204" pitchFamily="34" charset="0"/>
              </a:rPr>
              <a:t>, G. et al. </a:t>
            </a:r>
            <a:r>
              <a:rPr lang="en-US" sz="600" i="1" dirty="0">
                <a:latin typeface="Arial" panose="020B0604020202020204" pitchFamily="34" charset="0"/>
              </a:rPr>
              <a:t>Science</a:t>
            </a:r>
            <a:r>
              <a:rPr lang="en-US" sz="600" dirty="0">
                <a:latin typeface="Arial" panose="020B0604020202020204" pitchFamily="34" charset="0"/>
              </a:rPr>
              <a:t> 384, no. 6697 (2024): 781–85. </a:t>
            </a:r>
          </a:p>
          <a:p>
            <a:r>
              <a:rPr lang="en-US" sz="600" dirty="0">
                <a:latin typeface="Arial" panose="020B0604020202020204" pitchFamily="34" charset="0"/>
              </a:rPr>
              <a:t>2. Wang, P. et al. </a:t>
            </a:r>
            <a:r>
              <a:rPr lang="en-US" sz="600" i="1" dirty="0">
                <a:latin typeface="Arial" panose="020B0604020202020204" pitchFamily="34" charset="0"/>
              </a:rPr>
              <a:t>JACS </a:t>
            </a:r>
            <a:r>
              <a:rPr lang="en-US" sz="600" dirty="0">
                <a:latin typeface="Arial" panose="020B0604020202020204" pitchFamily="34" charset="0"/>
              </a:rPr>
              <a:t>138, no. 24 (2016): 7733–40.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3593392-C5F2-6AA9-ADD8-32830418069D}"/>
              </a:ext>
            </a:extLst>
          </p:cNvPr>
          <p:cNvSpPr txBox="1"/>
          <p:nvPr/>
        </p:nvSpPr>
        <p:spPr>
          <a:xfrm>
            <a:off x="1871369" y="4866500"/>
            <a:ext cx="20585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" panose="020B0604020202020204" pitchFamily="34" charset="0"/>
              </a:rPr>
              <a:t>3. Liu, H. et al. S</a:t>
            </a:r>
            <a:r>
              <a:rPr lang="en-US" sz="600" i="1" dirty="0">
                <a:latin typeface="Arial" panose="020B0604020202020204" pitchFamily="34" charset="0"/>
              </a:rPr>
              <a:t>cience</a:t>
            </a:r>
            <a:r>
              <a:rPr lang="en-US" sz="600" dirty="0">
                <a:latin typeface="Arial" panose="020B0604020202020204" pitchFamily="34" charset="0"/>
              </a:rPr>
              <a:t> 384, no. 6697 (2024): 776–81. </a:t>
            </a:r>
          </a:p>
          <a:p>
            <a:r>
              <a:rPr lang="en-US" sz="600" dirty="0">
                <a:latin typeface="Arial" panose="020B0604020202020204" pitchFamily="34" charset="0"/>
              </a:rPr>
              <a:t>4. Kulikowski, J. et al. </a:t>
            </a:r>
            <a:r>
              <a:rPr lang="en-US" sz="600" i="1" dirty="0">
                <a:latin typeface="Arial" panose="020B0604020202020204" pitchFamily="34" charset="0"/>
              </a:rPr>
              <a:t>Matter</a:t>
            </a:r>
            <a:r>
              <a:rPr lang="en-US" sz="600" dirty="0">
                <a:latin typeface="Arial" panose="020B0604020202020204" pitchFamily="34" charset="0"/>
              </a:rPr>
              <a:t> 7, no. 6 (2024): 2144–60.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97F67142-2504-42D8-0FFC-AEBD675106B0}"/>
              </a:ext>
            </a:extLst>
          </p:cNvPr>
          <p:cNvGrpSpPr/>
          <p:nvPr/>
        </p:nvGrpSpPr>
        <p:grpSpPr>
          <a:xfrm>
            <a:off x="1227079" y="1002653"/>
            <a:ext cx="3003259" cy="3698684"/>
            <a:chOff x="841185" y="1002653"/>
            <a:chExt cx="3003259" cy="369868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269D9C1-46F5-E248-FD45-0894FCD5AA6F}"/>
                </a:ext>
              </a:extLst>
            </p:cNvPr>
            <p:cNvSpPr txBox="1"/>
            <p:nvPr/>
          </p:nvSpPr>
          <p:spPr>
            <a:xfrm>
              <a:off x="1614089" y="1002653"/>
              <a:ext cx="16722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 dirty="0">
                  <a:solidFill>
                    <a:schemeClr val="accent5">
                      <a:lumMod val="40000"/>
                      <a:lumOff val="60000"/>
                    </a:schemeClr>
                  </a:solidFill>
                  <a:latin typeface="Arial" panose="020B0604020202020204" pitchFamily="34" charset="0"/>
                </a:rPr>
                <a:t>Lattice-based</a:t>
              </a: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2DC1AEE1-BD63-F432-799A-2967F3BEE8D8}"/>
                </a:ext>
              </a:extLst>
            </p:cNvPr>
            <p:cNvGrpSpPr/>
            <p:nvPr/>
          </p:nvGrpSpPr>
          <p:grpSpPr>
            <a:xfrm>
              <a:off x="841185" y="1415286"/>
              <a:ext cx="3003259" cy="1577130"/>
              <a:chOff x="841185" y="1415286"/>
              <a:chExt cx="3003259" cy="1577130"/>
            </a:xfrm>
          </p:grpSpPr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00914AB7-7511-A764-DB3E-A08FDCC43A34}"/>
                  </a:ext>
                </a:extLst>
              </p:cNvPr>
              <p:cNvSpPr/>
              <p:nvPr/>
            </p:nvSpPr>
            <p:spPr bwMode="auto">
              <a:xfrm>
                <a:off x="841185" y="1415286"/>
                <a:ext cx="3003259" cy="1577130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3EB1C64-5354-4BE3-B14A-651E8A936C21}"/>
                  </a:ext>
                </a:extLst>
              </p:cNvPr>
              <p:cNvSpPr txBox="1"/>
              <p:nvPr/>
            </p:nvSpPr>
            <p:spPr>
              <a:xfrm>
                <a:off x="1860952" y="1415286"/>
                <a:ext cx="113043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>
                    <a:latin typeface="Arial" panose="020B0604020202020204" pitchFamily="34" charset="0"/>
                  </a:rPr>
                  <a:t>Diamond</a:t>
                </a:r>
                <a:r>
                  <a:rPr lang="en-US" sz="1600" b="1" baseline="30000" dirty="0">
                    <a:latin typeface="Arial" panose="020B0604020202020204" pitchFamily="34" charset="0"/>
                  </a:rPr>
                  <a:t>1</a:t>
                </a:r>
              </a:p>
            </p:txBody>
          </p: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C195ED5A-CC2E-30B9-DA17-B11243360962}"/>
                  </a:ext>
                </a:extLst>
              </p:cNvPr>
              <p:cNvGrpSpPr/>
              <p:nvPr/>
            </p:nvGrpSpPr>
            <p:grpSpPr>
              <a:xfrm>
                <a:off x="1029790" y="1813362"/>
                <a:ext cx="2626049" cy="1002776"/>
                <a:chOff x="1040916" y="1813362"/>
                <a:chExt cx="2626049" cy="1002776"/>
              </a:xfrm>
            </p:grpSpPr>
            <p:grpSp>
              <p:nvGrpSpPr>
                <p:cNvPr id="42" name="Group 41">
                  <a:extLst>
                    <a:ext uri="{FF2B5EF4-FFF2-40B4-BE49-F238E27FC236}">
                      <a16:creationId xmlns:a16="http://schemas.microsoft.com/office/drawing/2014/main" id="{31646C91-B3A7-002C-7282-11DF8296EECD}"/>
                    </a:ext>
                  </a:extLst>
                </p:cNvPr>
                <p:cNvGrpSpPr/>
                <p:nvPr/>
              </p:nvGrpSpPr>
              <p:grpSpPr>
                <a:xfrm>
                  <a:off x="1040916" y="1813362"/>
                  <a:ext cx="1103363" cy="1002776"/>
                  <a:chOff x="1040916" y="1815721"/>
                  <a:chExt cx="1103363" cy="1002776"/>
                </a:xfrm>
              </p:grpSpPr>
              <p:pic>
                <p:nvPicPr>
                  <p:cNvPr id="40" name="Picture 39">
                    <a:extLst>
                      <a:ext uri="{FF2B5EF4-FFF2-40B4-BE49-F238E27FC236}">
                        <a16:creationId xmlns:a16="http://schemas.microsoft.com/office/drawing/2014/main" id="{8DA0F4EB-48E1-8632-45CE-93D13B3BB72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042021" y="1815721"/>
                    <a:ext cx="1102258" cy="1002776"/>
                  </a:xfrm>
                  <a:prstGeom prst="rect">
                    <a:avLst/>
                  </a:prstGeom>
                </p:spPr>
              </p:pic>
              <p:sp>
                <p:nvSpPr>
                  <p:cNvPr id="41" name="Rectangle 40">
                    <a:extLst>
                      <a:ext uri="{FF2B5EF4-FFF2-40B4-BE49-F238E27FC236}">
                        <a16:creationId xmlns:a16="http://schemas.microsoft.com/office/drawing/2014/main" id="{91F4C735-D76F-42EE-F816-51C418BEBCB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40916" y="2262188"/>
                    <a:ext cx="78272" cy="194072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anose="020B0604020202020204" pitchFamily="34" charset="0"/>
                      <a:ea typeface="Geneva" pitchFamily="-110" charset="-128"/>
                      <a:cs typeface="Geneva" pitchFamily="-110" charset="-128"/>
                    </a:endParaRPr>
                  </a:p>
                </p:txBody>
              </p:sp>
            </p:grpSp>
            <p:pic>
              <p:nvPicPr>
                <p:cNvPr id="44" name="Picture 43">
                  <a:extLst>
                    <a:ext uri="{FF2B5EF4-FFF2-40B4-BE49-F238E27FC236}">
                      <a16:creationId xmlns:a16="http://schemas.microsoft.com/office/drawing/2014/main" id="{1F308200-0452-57AB-2125-82BF19A1E73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40897" y="1813362"/>
                  <a:ext cx="1126068" cy="100277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3C1C06F5-9927-2420-CB9A-E7806BEB6CBB}"/>
                </a:ext>
              </a:extLst>
            </p:cNvPr>
            <p:cNvGrpSpPr/>
            <p:nvPr/>
          </p:nvGrpSpPr>
          <p:grpSpPr>
            <a:xfrm>
              <a:off x="841185" y="3124207"/>
              <a:ext cx="3003259" cy="1577130"/>
              <a:chOff x="841184" y="3124207"/>
              <a:chExt cx="3003259" cy="1577130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9D19EED9-28E1-FC29-7DC0-67C1A254C98D}"/>
                  </a:ext>
                </a:extLst>
              </p:cNvPr>
              <p:cNvSpPr/>
              <p:nvPr/>
            </p:nvSpPr>
            <p:spPr bwMode="auto">
              <a:xfrm>
                <a:off x="841184" y="3124207"/>
                <a:ext cx="3003259" cy="1577130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ABCE1A2-E48A-498A-16ED-DFBF2277F635}"/>
                  </a:ext>
                </a:extLst>
              </p:cNvPr>
              <p:cNvSpPr txBox="1"/>
              <p:nvPr/>
            </p:nvSpPr>
            <p:spPr>
              <a:xfrm>
                <a:off x="1817669" y="3124207"/>
                <a:ext cx="127951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>
                    <a:latin typeface="Arial" panose="020B0604020202020204" pitchFamily="34" charset="0"/>
                  </a:rPr>
                  <a:t>Plasmonic</a:t>
                </a:r>
                <a:r>
                  <a:rPr lang="en-US" sz="1600" b="1" baseline="30000" dirty="0">
                    <a:latin typeface="Arial" panose="020B0604020202020204" pitchFamily="34" charset="0"/>
                  </a:rPr>
                  <a:t>2</a:t>
                </a:r>
              </a:p>
            </p:txBody>
          </p: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09372B9F-1DFB-C02F-D143-882C218545F5}"/>
                  </a:ext>
                </a:extLst>
              </p:cNvPr>
              <p:cNvGrpSpPr/>
              <p:nvPr/>
            </p:nvGrpSpPr>
            <p:grpSpPr>
              <a:xfrm>
                <a:off x="1110056" y="3537071"/>
                <a:ext cx="2465514" cy="943942"/>
                <a:chOff x="1040916" y="3537071"/>
                <a:chExt cx="2465514" cy="943942"/>
              </a:xfrm>
            </p:grpSpPr>
            <p:pic>
              <p:nvPicPr>
                <p:cNvPr id="46" name="Picture 45">
                  <a:extLst>
                    <a:ext uri="{FF2B5EF4-FFF2-40B4-BE49-F238E27FC236}">
                      <a16:creationId xmlns:a16="http://schemas.microsoft.com/office/drawing/2014/main" id="{EC7B0E63-88C0-7C2D-D170-816CD64EBA6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040916" y="3537071"/>
                  <a:ext cx="1106424" cy="943942"/>
                </a:xfrm>
                <a:prstGeom prst="rect">
                  <a:avLst/>
                </a:prstGeom>
              </p:spPr>
            </p:pic>
            <p:pic>
              <p:nvPicPr>
                <p:cNvPr id="48" name="Picture 47">
                  <a:extLst>
                    <a:ext uri="{FF2B5EF4-FFF2-40B4-BE49-F238E27FC236}">
                      <a16:creationId xmlns:a16="http://schemas.microsoft.com/office/drawing/2014/main" id="{EB91758D-DDA3-3917-859C-423843D5A27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58455" y="3537071"/>
                  <a:ext cx="947975" cy="943942"/>
                </a:xfrm>
                <a:prstGeom prst="rect">
                  <a:avLst/>
                </a:prstGeom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1543580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0BCCA-A056-8883-7B44-63001B977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FB69D-9FAB-CF4E-3B4A-4E977622E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The same annealing protocol was used for both 18HB and 30HB designs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A05939-7BFC-A8E8-020B-DBBE50800155}"/>
              </a:ext>
            </a:extLst>
          </p:cNvPr>
          <p:cNvGrpSpPr/>
          <p:nvPr/>
        </p:nvGrpSpPr>
        <p:grpSpPr>
          <a:xfrm>
            <a:off x="457200" y="110044"/>
            <a:ext cx="4692854" cy="193559"/>
            <a:chOff x="740865" y="163384"/>
            <a:chExt cx="4692854" cy="19355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0D74D40-539C-0FF8-FE4E-ED53F2149725}"/>
                </a:ext>
              </a:extLst>
            </p:cNvPr>
            <p:cNvSpPr/>
            <p:nvPr/>
          </p:nvSpPr>
          <p:spPr bwMode="auto">
            <a:xfrm>
              <a:off x="740865" y="163384"/>
              <a:ext cx="102758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i="0" u="none" strike="noStrike" cap="none" normalizeH="0" baseline="0" dirty="0">
                  <a:ln>
                    <a:noFill/>
                  </a:ln>
                  <a:solidFill>
                    <a:schemeClr val="accent6"/>
                  </a:solidFill>
                  <a:effectLst>
                    <a:glow>
                      <a:schemeClr val="accent1">
                        <a:lumMod val="75000"/>
                        <a:alpha val="40000"/>
                      </a:schemeClr>
                    </a:glow>
                  </a:effectLst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Introduction</a:t>
              </a:r>
              <a:endParaRPr kumimoji="0" lang="en-US" sz="1100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>
                  <a:glow>
                    <a:schemeClr val="accent1">
                      <a:lumMod val="75000"/>
                      <a:alpha val="40000"/>
                    </a:schemeClr>
                  </a:glow>
                </a:effectLst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D9F4267-03C5-A3EC-D51A-D3196AEABA47}"/>
                </a:ext>
              </a:extLst>
            </p:cNvPr>
            <p:cNvSpPr/>
            <p:nvPr/>
          </p:nvSpPr>
          <p:spPr bwMode="auto">
            <a:xfrm>
              <a:off x="1720823" y="163384"/>
              <a:ext cx="114526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>
                  <a:solidFill>
                    <a:schemeClr val="accent6"/>
                  </a:solidFill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Methodology</a:t>
              </a:r>
              <a:endParaRPr kumimoji="0" lang="en-US" sz="1200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AFA3CBB-EC58-BD34-996E-54CFEB9E8125}"/>
                </a:ext>
              </a:extLst>
            </p:cNvPr>
            <p:cNvSpPr/>
            <p:nvPr/>
          </p:nvSpPr>
          <p:spPr bwMode="auto">
            <a:xfrm>
              <a:off x="2751871" y="163384"/>
              <a:ext cx="102412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chemeClr val="accent1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Results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5E83A05-4E78-2736-A37A-492753B07369}"/>
                </a:ext>
              </a:extLst>
            </p:cNvPr>
            <p:cNvSpPr/>
            <p:nvPr/>
          </p:nvSpPr>
          <p:spPr bwMode="auto">
            <a:xfrm>
              <a:off x="3456902" y="163384"/>
              <a:ext cx="102412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accent6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Conclusions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91E910A-6FF9-958B-EA38-BC63C9A3B24E}"/>
                </a:ext>
              </a:extLst>
            </p:cNvPr>
            <p:cNvSpPr/>
            <p:nvPr/>
          </p:nvSpPr>
          <p:spPr bwMode="auto">
            <a:xfrm>
              <a:off x="4409591" y="163384"/>
              <a:ext cx="1024128" cy="193559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accent6"/>
                  </a:solidFill>
                  <a:effectLst/>
                  <a:latin typeface="Arial" panose="020B0604020202020204" pitchFamily="34" charset="0"/>
                  <a:ea typeface="Geneva" pitchFamily="-110" charset="-128"/>
                  <a:cs typeface="Geneva" pitchFamily="-110" charset="-128"/>
                </a:rPr>
                <a:t>Q&amp;A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8A8A87E9-D76F-7F7E-7A8E-E5C78B2CDA7B}"/>
              </a:ext>
            </a:extLst>
          </p:cNvPr>
          <p:cNvSpPr txBox="1"/>
          <p:nvPr/>
        </p:nvSpPr>
        <p:spPr>
          <a:xfrm>
            <a:off x="562760" y="2134350"/>
            <a:ext cx="2536272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2000" b="1" dirty="0">
                <a:latin typeface="Arial" panose="020B0604020202020204" pitchFamily="34" charset="0"/>
              </a:rPr>
              <a:t>Annealing Protocol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MO" sz="1800" dirty="0">
                <a:latin typeface="Arial" panose="020B0604020202020204" pitchFamily="34" charset="0"/>
              </a:rPr>
              <a:t>20 nM origami </a:t>
            </a:r>
            <a:r>
              <a:rPr lang="en-US" sz="1800" dirty="0">
                <a:latin typeface="Arial" panose="020B0604020202020204" pitchFamily="34" charset="0"/>
              </a:rPr>
              <a:t>M13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latin typeface="Arial" panose="020B0604020202020204" pitchFamily="34" charset="0"/>
              </a:rPr>
              <a:t>200 </a:t>
            </a:r>
            <a:r>
              <a:rPr lang="en-US" sz="1800" dirty="0" err="1">
                <a:latin typeface="Arial" panose="020B0604020202020204" pitchFamily="34" charset="0"/>
              </a:rPr>
              <a:t>nM</a:t>
            </a:r>
            <a:r>
              <a:rPr lang="en-US" sz="1800" dirty="0">
                <a:latin typeface="Arial" panose="020B0604020202020204" pitchFamily="34" charset="0"/>
              </a:rPr>
              <a:t> staple mix</a:t>
            </a:r>
            <a:endParaRPr lang="en-MO" sz="1800" dirty="0">
              <a:latin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MO" sz="1800" dirty="0">
                <a:latin typeface="Arial" panose="020B0604020202020204" pitchFamily="34" charset="0"/>
              </a:rPr>
              <a:t>22 hr anneal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MO" sz="1800" dirty="0">
                <a:latin typeface="Arial" panose="020B0604020202020204" pitchFamily="34" charset="0"/>
              </a:rPr>
              <a:t>1X TAE @ 8.3 pH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MO" sz="1800" dirty="0">
                <a:latin typeface="Arial" panose="020B0604020202020204" pitchFamily="34" charset="0"/>
              </a:rPr>
              <a:t>N MgCl</a:t>
            </a:r>
            <a:r>
              <a:rPr lang="en-MO" sz="1800" baseline="-25000" dirty="0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15B925C-9472-D4D6-D2AC-771EE71B80EC}"/>
              </a:ext>
            </a:extLst>
          </p:cNvPr>
          <p:cNvSpPr txBox="1"/>
          <p:nvPr/>
        </p:nvSpPr>
        <p:spPr>
          <a:xfrm>
            <a:off x="3552054" y="1029897"/>
            <a:ext cx="7232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MO" sz="1200" b="1" dirty="0">
                <a:latin typeface="Arial" panose="020B0604020202020204" pitchFamily="34" charset="0"/>
              </a:rPr>
              <a:t>M13</a:t>
            </a:r>
            <a:endParaRPr lang="en-US" sz="1200" b="1" dirty="0">
              <a:latin typeface="Arial" panose="020B0604020202020204" pitchFamily="34" charset="0"/>
            </a:endParaRPr>
          </a:p>
          <a:p>
            <a:pPr algn="ctr"/>
            <a:r>
              <a:rPr lang="en-US" sz="1200" b="1" dirty="0">
                <a:latin typeface="Arial" panose="020B0604020202020204" pitchFamily="34" charset="0"/>
              </a:rPr>
              <a:t>(20 </a:t>
            </a:r>
            <a:r>
              <a:rPr lang="en-US" sz="1200" b="1" dirty="0" err="1">
                <a:latin typeface="Arial" panose="020B0604020202020204" pitchFamily="34" charset="0"/>
              </a:rPr>
              <a:t>nM</a:t>
            </a:r>
            <a:r>
              <a:rPr lang="en-US" sz="1200" b="1" dirty="0">
                <a:latin typeface="Arial" panose="020B0604020202020204" pitchFamily="34" charset="0"/>
              </a:rPr>
              <a:t>)</a:t>
            </a:r>
            <a:endParaRPr lang="en-MO" sz="1200" b="1" dirty="0">
              <a:latin typeface="Arial" panose="020B0604020202020204" pitchFamily="34" charset="0"/>
            </a:endParaRPr>
          </a:p>
        </p:txBody>
      </p:sp>
      <p:pic>
        <p:nvPicPr>
          <p:cNvPr id="56" name="Picture 55" descr="A blue and purple arrow&#10;&#10;AI-generated content may be incorrect.">
            <a:extLst>
              <a:ext uri="{FF2B5EF4-FFF2-40B4-BE49-F238E27FC236}">
                <a16:creationId xmlns:a16="http://schemas.microsoft.com/office/drawing/2014/main" id="{038E3A3C-876B-D593-CFCC-E259052E29C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52221" y="997102"/>
            <a:ext cx="903311" cy="536197"/>
          </a:xfrm>
          <a:prstGeom prst="rect">
            <a:avLst/>
          </a:prstGeom>
        </p:spPr>
      </p:pic>
      <p:pic>
        <p:nvPicPr>
          <p:cNvPr id="57" name="Picture 56" descr="A blue and white structure&#10;&#10;AI-generated content may be incorrect.">
            <a:extLst>
              <a:ext uri="{FF2B5EF4-FFF2-40B4-BE49-F238E27FC236}">
                <a16:creationId xmlns:a16="http://schemas.microsoft.com/office/drawing/2014/main" id="{2ACD925A-EA5B-45FB-4186-9AED2A77292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48798" y="700517"/>
            <a:ext cx="1376162" cy="986989"/>
          </a:xfrm>
          <a:prstGeom prst="rect">
            <a:avLst/>
          </a:prstGeom>
        </p:spPr>
      </p:pic>
      <p:pic>
        <p:nvPicPr>
          <p:cNvPr id="58" name="Picture 57" descr="A blue knitted object on a black background&#10;&#10;AI-generated content may be incorrect.">
            <a:extLst>
              <a:ext uri="{FF2B5EF4-FFF2-40B4-BE49-F238E27FC236}">
                <a16:creationId xmlns:a16="http://schemas.microsoft.com/office/drawing/2014/main" id="{112C13BA-712A-4622-F6D3-58D3EE88946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42712" y="881131"/>
            <a:ext cx="1065073" cy="698045"/>
          </a:xfrm>
          <a:prstGeom prst="rect">
            <a:avLst/>
          </a:prstGeom>
        </p:spPr>
      </p:pic>
      <p:pic>
        <p:nvPicPr>
          <p:cNvPr id="34" name="Picture 33" descr="A close-up of a light&#10;&#10;AI-generated content may be incorrect.">
            <a:extLst>
              <a:ext uri="{FF2B5EF4-FFF2-40B4-BE49-F238E27FC236}">
                <a16:creationId xmlns:a16="http://schemas.microsoft.com/office/drawing/2014/main" id="{D36BD8C4-A509-056C-E1C7-952B83E9339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92973" y="1801729"/>
            <a:ext cx="5580993" cy="914400"/>
          </a:xfrm>
          <a:prstGeom prst="rect">
            <a:avLst/>
          </a:prstGeom>
        </p:spPr>
      </p:pic>
      <p:pic>
        <p:nvPicPr>
          <p:cNvPr id="60" name="Picture 59" descr="A light shining on a grey surface&#10;&#10;AI-generated content may be incorrect.">
            <a:extLst>
              <a:ext uri="{FF2B5EF4-FFF2-40B4-BE49-F238E27FC236}">
                <a16:creationId xmlns:a16="http://schemas.microsoft.com/office/drawing/2014/main" id="{F0568CA8-CB1C-4B22-C34C-BB2E6880995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92973" y="2716129"/>
            <a:ext cx="5580993" cy="914400"/>
          </a:xfrm>
          <a:prstGeom prst="rect">
            <a:avLst/>
          </a:prstGeom>
        </p:spPr>
      </p:pic>
      <p:pic>
        <p:nvPicPr>
          <p:cNvPr id="64" name="Picture 63" descr="A row of lights on a black background&#10;&#10;AI-generated content may be incorrect.">
            <a:extLst>
              <a:ext uri="{FF2B5EF4-FFF2-40B4-BE49-F238E27FC236}">
                <a16:creationId xmlns:a16="http://schemas.microsoft.com/office/drawing/2014/main" id="{D226D775-9CE2-8B1F-3448-28906C869E6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93182" y="3630529"/>
            <a:ext cx="5580993" cy="908647"/>
          </a:xfrm>
          <a:prstGeom prst="rect">
            <a:avLst/>
          </a:prstGeom>
        </p:spPr>
      </p:pic>
      <p:sp>
        <p:nvSpPr>
          <p:cNvPr id="65" name="Right Brace 64">
            <a:extLst>
              <a:ext uri="{FF2B5EF4-FFF2-40B4-BE49-F238E27FC236}">
                <a16:creationId xmlns:a16="http://schemas.microsoft.com/office/drawing/2014/main" id="{AB2678E6-B547-037E-E722-814DD0D40B9E}"/>
              </a:ext>
            </a:extLst>
          </p:cNvPr>
          <p:cNvSpPr/>
          <p:nvPr/>
        </p:nvSpPr>
        <p:spPr bwMode="auto">
          <a:xfrm rot="16200000">
            <a:off x="4795332" y="1175961"/>
            <a:ext cx="217088" cy="1059209"/>
          </a:xfrm>
          <a:prstGeom prst="rightBrac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MO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66" name="Right Brace 65">
            <a:extLst>
              <a:ext uri="{FF2B5EF4-FFF2-40B4-BE49-F238E27FC236}">
                <a16:creationId xmlns:a16="http://schemas.microsoft.com/office/drawing/2014/main" id="{BB0E2CD8-9614-F81F-7957-434D7697B7A2}"/>
              </a:ext>
            </a:extLst>
          </p:cNvPr>
          <p:cNvSpPr/>
          <p:nvPr/>
        </p:nvSpPr>
        <p:spPr bwMode="auto">
          <a:xfrm rot="16200000">
            <a:off x="6169637" y="1175961"/>
            <a:ext cx="217088" cy="1059209"/>
          </a:xfrm>
          <a:prstGeom prst="rightBrac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MO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67" name="Right Brace 66">
            <a:extLst>
              <a:ext uri="{FF2B5EF4-FFF2-40B4-BE49-F238E27FC236}">
                <a16:creationId xmlns:a16="http://schemas.microsoft.com/office/drawing/2014/main" id="{5E42A250-69E0-4E47-6D1B-4677B8A7D9B1}"/>
              </a:ext>
            </a:extLst>
          </p:cNvPr>
          <p:cNvSpPr/>
          <p:nvPr/>
        </p:nvSpPr>
        <p:spPr bwMode="auto">
          <a:xfrm rot="16200000">
            <a:off x="7616026" y="1175961"/>
            <a:ext cx="217088" cy="1059209"/>
          </a:xfrm>
          <a:prstGeom prst="rightBrac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MO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FA2B0510-D2AC-E603-BB90-823920C57689}"/>
              </a:ext>
            </a:extLst>
          </p:cNvPr>
          <p:cNvSpPr txBox="1"/>
          <p:nvPr/>
        </p:nvSpPr>
        <p:spPr>
          <a:xfrm>
            <a:off x="8290883" y="2456696"/>
            <a:ext cx="77777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000" dirty="0">
                <a:solidFill>
                  <a:schemeClr val="bg1"/>
                </a:solidFill>
                <a:latin typeface="Arial" panose="020B0604020202020204" pitchFamily="34" charset="0"/>
              </a:rPr>
              <a:t>mM MgCl</a:t>
            </a:r>
            <a:r>
              <a:rPr lang="en-MO" sz="1000" baseline="-25000" dirty="0">
                <a:solidFill>
                  <a:schemeClr val="bg1"/>
                </a:solidFill>
                <a:latin typeface="Arial" panose="020B0604020202020204" pitchFamily="34" charset="0"/>
              </a:rPr>
              <a:t>2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51852394-40BC-3F06-8F8D-A784C2BEACB7}"/>
              </a:ext>
            </a:extLst>
          </p:cNvPr>
          <p:cNvGrpSpPr/>
          <p:nvPr/>
        </p:nvGrpSpPr>
        <p:grpSpPr>
          <a:xfrm>
            <a:off x="4288076" y="2449001"/>
            <a:ext cx="1237363" cy="257763"/>
            <a:chOff x="4288076" y="2447931"/>
            <a:chExt cx="1237363" cy="25776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1393737B-67AB-D69F-6F61-DA8E3E776DBE}"/>
                </a:ext>
              </a:extLst>
            </p:cNvPr>
            <p:cNvSpPr txBox="1"/>
            <p:nvPr/>
          </p:nvSpPr>
          <p:spPr>
            <a:xfrm>
              <a:off x="4288076" y="2447931"/>
              <a:ext cx="260008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O" sz="1050" dirty="0">
                  <a:solidFill>
                    <a:schemeClr val="bg1"/>
                  </a:solidFill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AA3BD5EE-2A40-7E62-A0D2-4A63CDCB9BB5}"/>
                </a:ext>
              </a:extLst>
            </p:cNvPr>
            <p:cNvSpPr txBox="1"/>
            <p:nvPr/>
          </p:nvSpPr>
          <p:spPr>
            <a:xfrm>
              <a:off x="4518942" y="2451778"/>
              <a:ext cx="260008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O" sz="1050" dirty="0">
                  <a:solidFill>
                    <a:schemeClr val="bg1"/>
                  </a:solidFill>
                  <a:latin typeface="Arial" panose="020B0604020202020204" pitchFamily="34" charset="0"/>
                </a:rPr>
                <a:t>4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CD0250F7-8262-40B8-DB8F-F3B724BF6B7C}"/>
                </a:ext>
              </a:extLst>
            </p:cNvPr>
            <p:cNvSpPr txBox="1"/>
            <p:nvPr/>
          </p:nvSpPr>
          <p:spPr>
            <a:xfrm>
              <a:off x="4744077" y="2451778"/>
              <a:ext cx="260008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O" sz="1050" dirty="0">
                  <a:solidFill>
                    <a:schemeClr val="bg1"/>
                  </a:solidFill>
                  <a:latin typeface="Arial" panose="020B0604020202020204" pitchFamily="34" charset="0"/>
                </a:rPr>
                <a:t>6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6D9FEC99-E550-4822-F90E-A195120F295E}"/>
                </a:ext>
              </a:extLst>
            </p:cNvPr>
            <p:cNvSpPr txBox="1"/>
            <p:nvPr/>
          </p:nvSpPr>
          <p:spPr>
            <a:xfrm>
              <a:off x="4993798" y="2451778"/>
              <a:ext cx="260008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O" sz="1050" dirty="0">
                  <a:solidFill>
                    <a:schemeClr val="bg1"/>
                  </a:solidFill>
                  <a:latin typeface="Arial" panose="020B0604020202020204" pitchFamily="34" charset="0"/>
                </a:rPr>
                <a:t>8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0829B632-01E6-FAA2-4660-8F6C4713BFF4}"/>
                </a:ext>
              </a:extLst>
            </p:cNvPr>
            <p:cNvSpPr txBox="1"/>
            <p:nvPr/>
          </p:nvSpPr>
          <p:spPr>
            <a:xfrm>
              <a:off x="5190091" y="2451778"/>
              <a:ext cx="335348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O" sz="1050" dirty="0">
                  <a:solidFill>
                    <a:schemeClr val="bg1"/>
                  </a:solidFill>
                  <a:latin typeface="Arial" panose="020B0604020202020204" pitchFamily="34" charset="0"/>
                </a:rPr>
                <a:t>10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079E1E02-2891-32B3-62DC-9B50C4BFEF26}"/>
              </a:ext>
            </a:extLst>
          </p:cNvPr>
          <p:cNvGrpSpPr/>
          <p:nvPr/>
        </p:nvGrpSpPr>
        <p:grpSpPr>
          <a:xfrm>
            <a:off x="5693408" y="2449001"/>
            <a:ext cx="1237363" cy="257763"/>
            <a:chOff x="4288076" y="2447931"/>
            <a:chExt cx="1237363" cy="25776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94D6FD8B-7716-F17A-92D6-8558DC363E1F}"/>
                </a:ext>
              </a:extLst>
            </p:cNvPr>
            <p:cNvSpPr txBox="1"/>
            <p:nvPr/>
          </p:nvSpPr>
          <p:spPr>
            <a:xfrm>
              <a:off x="4288076" y="2447931"/>
              <a:ext cx="260008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O" sz="1050" dirty="0">
                  <a:solidFill>
                    <a:schemeClr val="bg1"/>
                  </a:solidFill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F619D613-E275-E101-ECD0-B748C083CAEB}"/>
                </a:ext>
              </a:extLst>
            </p:cNvPr>
            <p:cNvSpPr txBox="1"/>
            <p:nvPr/>
          </p:nvSpPr>
          <p:spPr>
            <a:xfrm>
              <a:off x="4518942" y="2451778"/>
              <a:ext cx="260008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O" sz="1050" dirty="0">
                  <a:solidFill>
                    <a:schemeClr val="bg1"/>
                  </a:solidFill>
                  <a:latin typeface="Arial" panose="020B0604020202020204" pitchFamily="34" charset="0"/>
                </a:rPr>
                <a:t>4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84246126-F793-9FA4-7F7A-C1A7BA5327F9}"/>
                </a:ext>
              </a:extLst>
            </p:cNvPr>
            <p:cNvSpPr txBox="1"/>
            <p:nvPr/>
          </p:nvSpPr>
          <p:spPr>
            <a:xfrm>
              <a:off x="4744077" y="2451778"/>
              <a:ext cx="260008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O" sz="1050" dirty="0">
                  <a:solidFill>
                    <a:schemeClr val="bg1"/>
                  </a:solidFill>
                  <a:latin typeface="Arial" panose="020B0604020202020204" pitchFamily="34" charset="0"/>
                </a:rPr>
                <a:t>6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7ABBF11B-7D9C-D958-C05D-C838EAD79E96}"/>
                </a:ext>
              </a:extLst>
            </p:cNvPr>
            <p:cNvSpPr txBox="1"/>
            <p:nvPr/>
          </p:nvSpPr>
          <p:spPr>
            <a:xfrm>
              <a:off x="4993798" y="2451778"/>
              <a:ext cx="260008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O" sz="1050" dirty="0">
                  <a:solidFill>
                    <a:schemeClr val="bg1"/>
                  </a:solidFill>
                  <a:latin typeface="Arial" panose="020B0604020202020204" pitchFamily="34" charset="0"/>
                </a:rPr>
                <a:t>8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CCE52362-CDDB-32D6-A28F-3F1C2AA78B0F}"/>
                </a:ext>
              </a:extLst>
            </p:cNvPr>
            <p:cNvSpPr txBox="1"/>
            <p:nvPr/>
          </p:nvSpPr>
          <p:spPr>
            <a:xfrm>
              <a:off x="5190091" y="2451778"/>
              <a:ext cx="335348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O" sz="1050" dirty="0">
                  <a:solidFill>
                    <a:schemeClr val="bg1"/>
                  </a:solidFill>
                  <a:latin typeface="Arial" panose="020B0604020202020204" pitchFamily="34" charset="0"/>
                </a:rPr>
                <a:t>10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F2E5ACE7-0448-A21A-9C13-67E0ACD88878}"/>
              </a:ext>
            </a:extLst>
          </p:cNvPr>
          <p:cNvGrpSpPr/>
          <p:nvPr/>
        </p:nvGrpSpPr>
        <p:grpSpPr>
          <a:xfrm>
            <a:off x="7113662" y="2449001"/>
            <a:ext cx="1237363" cy="257763"/>
            <a:chOff x="4288076" y="2447931"/>
            <a:chExt cx="1237363" cy="25776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EE9A2707-D792-A9D0-D625-1470EB383B01}"/>
                </a:ext>
              </a:extLst>
            </p:cNvPr>
            <p:cNvSpPr txBox="1"/>
            <p:nvPr/>
          </p:nvSpPr>
          <p:spPr>
            <a:xfrm>
              <a:off x="4288076" y="2447931"/>
              <a:ext cx="260008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O" sz="1050" dirty="0">
                  <a:solidFill>
                    <a:schemeClr val="bg1"/>
                  </a:solidFill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EB9B9224-A25B-98FF-8928-D910D15172ED}"/>
                </a:ext>
              </a:extLst>
            </p:cNvPr>
            <p:cNvSpPr txBox="1"/>
            <p:nvPr/>
          </p:nvSpPr>
          <p:spPr>
            <a:xfrm>
              <a:off x="4518942" y="2451778"/>
              <a:ext cx="260008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O" sz="1050" dirty="0">
                  <a:solidFill>
                    <a:schemeClr val="bg1"/>
                  </a:solidFill>
                  <a:latin typeface="Arial" panose="020B0604020202020204" pitchFamily="34" charset="0"/>
                </a:rPr>
                <a:t>4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ECE52D26-2838-1522-4AD7-2B3664801710}"/>
                </a:ext>
              </a:extLst>
            </p:cNvPr>
            <p:cNvSpPr txBox="1"/>
            <p:nvPr/>
          </p:nvSpPr>
          <p:spPr>
            <a:xfrm>
              <a:off x="4744077" y="2451778"/>
              <a:ext cx="260008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O" sz="1050" dirty="0">
                  <a:solidFill>
                    <a:schemeClr val="bg1"/>
                  </a:solidFill>
                  <a:latin typeface="Arial" panose="020B0604020202020204" pitchFamily="34" charset="0"/>
                </a:rPr>
                <a:t>6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8C340BE4-F111-234F-E3EE-1CC64A8EF49B}"/>
                </a:ext>
              </a:extLst>
            </p:cNvPr>
            <p:cNvSpPr txBox="1"/>
            <p:nvPr/>
          </p:nvSpPr>
          <p:spPr>
            <a:xfrm>
              <a:off x="4993798" y="2451778"/>
              <a:ext cx="260008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O" sz="1050" dirty="0">
                  <a:solidFill>
                    <a:schemeClr val="bg1"/>
                  </a:solidFill>
                  <a:latin typeface="Arial" panose="020B0604020202020204" pitchFamily="34" charset="0"/>
                </a:rPr>
                <a:t>8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88FE90D-135E-C665-4048-9EE1E5A6F71D}"/>
                </a:ext>
              </a:extLst>
            </p:cNvPr>
            <p:cNvSpPr txBox="1"/>
            <p:nvPr/>
          </p:nvSpPr>
          <p:spPr>
            <a:xfrm>
              <a:off x="5190091" y="2451778"/>
              <a:ext cx="335348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O" sz="1050" dirty="0">
                  <a:solidFill>
                    <a:schemeClr val="bg1"/>
                  </a:solidFill>
                  <a:latin typeface="Arial" panose="020B0604020202020204" pitchFamily="34" charset="0"/>
                </a:rPr>
                <a:t>10</a:t>
              </a:r>
            </a:p>
          </p:txBody>
        </p: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D3970D10-5281-F78C-F13F-1DA2DDF00DDE}"/>
              </a:ext>
            </a:extLst>
          </p:cNvPr>
          <p:cNvSpPr txBox="1"/>
          <p:nvPr/>
        </p:nvSpPr>
        <p:spPr>
          <a:xfrm>
            <a:off x="8290883" y="3389831"/>
            <a:ext cx="77777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000" dirty="0">
                <a:solidFill>
                  <a:schemeClr val="bg1"/>
                </a:solidFill>
                <a:latin typeface="Arial" panose="020B0604020202020204" pitchFamily="34" charset="0"/>
              </a:rPr>
              <a:t>mM MgCl</a:t>
            </a:r>
            <a:r>
              <a:rPr lang="en-MO" sz="1000" baseline="-25000" dirty="0">
                <a:solidFill>
                  <a:schemeClr val="bg1"/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E198A4BC-8CB7-9669-B7ED-8699D706B445}"/>
              </a:ext>
            </a:extLst>
          </p:cNvPr>
          <p:cNvSpPr txBox="1"/>
          <p:nvPr/>
        </p:nvSpPr>
        <p:spPr>
          <a:xfrm>
            <a:off x="4304804" y="3385983"/>
            <a:ext cx="3353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050" dirty="0">
                <a:solidFill>
                  <a:schemeClr val="bg1"/>
                </a:solidFill>
                <a:latin typeface="Arial" panose="020B0604020202020204" pitchFamily="34" charset="0"/>
              </a:rPr>
              <a:t>10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1415C4AB-E6F4-CCD0-D6E7-AA5A59AAC829}"/>
              </a:ext>
            </a:extLst>
          </p:cNvPr>
          <p:cNvSpPr txBox="1"/>
          <p:nvPr/>
        </p:nvSpPr>
        <p:spPr>
          <a:xfrm>
            <a:off x="4537230" y="3385983"/>
            <a:ext cx="3353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050" dirty="0">
                <a:solidFill>
                  <a:schemeClr val="bg1"/>
                </a:solidFill>
                <a:latin typeface="Arial" panose="020B0604020202020204" pitchFamily="34" charset="0"/>
              </a:rPr>
              <a:t>12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B4F6CB82-FDD2-042C-8A4D-94BCD706393B}"/>
              </a:ext>
            </a:extLst>
          </p:cNvPr>
          <p:cNvSpPr txBox="1"/>
          <p:nvPr/>
        </p:nvSpPr>
        <p:spPr>
          <a:xfrm>
            <a:off x="4762365" y="3385983"/>
            <a:ext cx="3353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050" dirty="0">
                <a:solidFill>
                  <a:schemeClr val="bg1"/>
                </a:solidFill>
                <a:latin typeface="Arial" panose="020B0604020202020204" pitchFamily="34" charset="0"/>
              </a:rPr>
              <a:t>14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EF2CD24C-8F52-7959-286A-535782BBF61F}"/>
              </a:ext>
            </a:extLst>
          </p:cNvPr>
          <p:cNvSpPr txBox="1"/>
          <p:nvPr/>
        </p:nvSpPr>
        <p:spPr>
          <a:xfrm>
            <a:off x="4993798" y="3385983"/>
            <a:ext cx="3353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050" dirty="0">
                <a:solidFill>
                  <a:schemeClr val="bg1"/>
                </a:solidFill>
                <a:latin typeface="Arial" panose="020B0604020202020204" pitchFamily="34" charset="0"/>
              </a:rPr>
              <a:t>16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90B6D5C0-179B-D354-D2FD-F732FE4C24C5}"/>
              </a:ext>
            </a:extLst>
          </p:cNvPr>
          <p:cNvSpPr txBox="1"/>
          <p:nvPr/>
        </p:nvSpPr>
        <p:spPr>
          <a:xfrm>
            <a:off x="5231239" y="3385983"/>
            <a:ext cx="3353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050" dirty="0">
                <a:solidFill>
                  <a:schemeClr val="bg1"/>
                </a:solidFill>
                <a:latin typeface="Arial" panose="020B0604020202020204" pitchFamily="34" charset="0"/>
              </a:rPr>
              <a:t>20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AB806073-1A17-9618-6971-DF8E06B98A5E}"/>
              </a:ext>
            </a:extLst>
          </p:cNvPr>
          <p:cNvSpPr txBox="1"/>
          <p:nvPr/>
        </p:nvSpPr>
        <p:spPr>
          <a:xfrm>
            <a:off x="5697627" y="3385983"/>
            <a:ext cx="3353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050" dirty="0">
                <a:solidFill>
                  <a:schemeClr val="bg1"/>
                </a:solidFill>
                <a:latin typeface="Arial" panose="020B0604020202020204" pitchFamily="34" charset="0"/>
              </a:rPr>
              <a:t>10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697C57EC-6625-B83E-5393-C34389DCE115}"/>
              </a:ext>
            </a:extLst>
          </p:cNvPr>
          <p:cNvSpPr txBox="1"/>
          <p:nvPr/>
        </p:nvSpPr>
        <p:spPr>
          <a:xfrm>
            <a:off x="5930053" y="3385983"/>
            <a:ext cx="3353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050" dirty="0">
                <a:solidFill>
                  <a:schemeClr val="bg1"/>
                </a:solidFill>
                <a:latin typeface="Arial" panose="020B0604020202020204" pitchFamily="34" charset="0"/>
              </a:rPr>
              <a:t>12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D259EDE3-B17E-D799-CADE-FE9B5BEE23AB}"/>
              </a:ext>
            </a:extLst>
          </p:cNvPr>
          <p:cNvSpPr txBox="1"/>
          <p:nvPr/>
        </p:nvSpPr>
        <p:spPr>
          <a:xfrm>
            <a:off x="6155188" y="3385983"/>
            <a:ext cx="3353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050" dirty="0">
                <a:solidFill>
                  <a:schemeClr val="bg1"/>
                </a:solidFill>
                <a:latin typeface="Arial" panose="020B0604020202020204" pitchFamily="34" charset="0"/>
              </a:rPr>
              <a:t>14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69554406-24E5-BFCE-AF3E-5AA20B3B9BC1}"/>
              </a:ext>
            </a:extLst>
          </p:cNvPr>
          <p:cNvSpPr txBox="1"/>
          <p:nvPr/>
        </p:nvSpPr>
        <p:spPr>
          <a:xfrm>
            <a:off x="6386621" y="3385983"/>
            <a:ext cx="3353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050" dirty="0">
                <a:solidFill>
                  <a:schemeClr val="bg1"/>
                </a:solidFill>
                <a:latin typeface="Arial" panose="020B0604020202020204" pitchFamily="34" charset="0"/>
              </a:rPr>
              <a:t>16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8B4EA9AF-A2D5-C56A-6F49-DACC00C84B1C}"/>
              </a:ext>
            </a:extLst>
          </p:cNvPr>
          <p:cNvSpPr txBox="1"/>
          <p:nvPr/>
        </p:nvSpPr>
        <p:spPr>
          <a:xfrm>
            <a:off x="6624062" y="3385983"/>
            <a:ext cx="3353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050" dirty="0">
                <a:solidFill>
                  <a:schemeClr val="bg1"/>
                </a:solidFill>
                <a:latin typeface="Arial" panose="020B0604020202020204" pitchFamily="34" charset="0"/>
              </a:rPr>
              <a:t>20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6095DF31-4025-3F03-2F74-733AF6B249E5}"/>
              </a:ext>
            </a:extLst>
          </p:cNvPr>
          <p:cNvSpPr txBox="1"/>
          <p:nvPr/>
        </p:nvSpPr>
        <p:spPr>
          <a:xfrm>
            <a:off x="7103480" y="3385983"/>
            <a:ext cx="3353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050" dirty="0">
                <a:solidFill>
                  <a:schemeClr val="bg1"/>
                </a:solidFill>
                <a:latin typeface="Arial" panose="020B0604020202020204" pitchFamily="34" charset="0"/>
              </a:rPr>
              <a:t>10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B223824F-F479-446D-DED1-F71C41644845}"/>
              </a:ext>
            </a:extLst>
          </p:cNvPr>
          <p:cNvSpPr txBox="1"/>
          <p:nvPr/>
        </p:nvSpPr>
        <p:spPr>
          <a:xfrm>
            <a:off x="7335906" y="3385983"/>
            <a:ext cx="3353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050" dirty="0">
                <a:solidFill>
                  <a:schemeClr val="bg1"/>
                </a:solidFill>
                <a:latin typeface="Arial" panose="020B0604020202020204" pitchFamily="34" charset="0"/>
              </a:rPr>
              <a:t>12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5A245C58-D14B-A411-695C-BBB2DE12A595}"/>
              </a:ext>
            </a:extLst>
          </p:cNvPr>
          <p:cNvSpPr txBox="1"/>
          <p:nvPr/>
        </p:nvSpPr>
        <p:spPr>
          <a:xfrm>
            <a:off x="7561041" y="3385983"/>
            <a:ext cx="3353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050" dirty="0">
                <a:solidFill>
                  <a:schemeClr val="bg1"/>
                </a:solidFill>
                <a:latin typeface="Arial" panose="020B0604020202020204" pitchFamily="34" charset="0"/>
              </a:rPr>
              <a:t>14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F75A5D9F-9836-B6E6-DB2B-030EA2AA3ED7}"/>
              </a:ext>
            </a:extLst>
          </p:cNvPr>
          <p:cNvSpPr txBox="1"/>
          <p:nvPr/>
        </p:nvSpPr>
        <p:spPr>
          <a:xfrm>
            <a:off x="7792474" y="3385983"/>
            <a:ext cx="3353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050" dirty="0">
                <a:solidFill>
                  <a:schemeClr val="bg1"/>
                </a:solidFill>
                <a:latin typeface="Arial" panose="020B0604020202020204" pitchFamily="34" charset="0"/>
              </a:rPr>
              <a:t>16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49B79691-ECAF-D1E6-B659-F3A33BC86221}"/>
              </a:ext>
            </a:extLst>
          </p:cNvPr>
          <p:cNvSpPr txBox="1"/>
          <p:nvPr/>
        </p:nvSpPr>
        <p:spPr>
          <a:xfrm>
            <a:off x="8029915" y="3385983"/>
            <a:ext cx="3353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050" dirty="0">
                <a:solidFill>
                  <a:schemeClr val="bg1"/>
                </a:solidFill>
                <a:latin typeface="Arial" panose="020B0604020202020204" pitchFamily="34" charset="0"/>
              </a:rPr>
              <a:t>20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29DEECAA-B4AB-910E-FF6D-7F8F2CEB43EB}"/>
              </a:ext>
            </a:extLst>
          </p:cNvPr>
          <p:cNvSpPr txBox="1"/>
          <p:nvPr/>
        </p:nvSpPr>
        <p:spPr>
          <a:xfrm>
            <a:off x="8282256" y="4309286"/>
            <a:ext cx="77777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000" dirty="0">
                <a:solidFill>
                  <a:schemeClr val="bg1"/>
                </a:solidFill>
                <a:latin typeface="Arial" panose="020B0604020202020204" pitchFamily="34" charset="0"/>
              </a:rPr>
              <a:t>mM MgCl</a:t>
            </a:r>
            <a:r>
              <a:rPr lang="en-MO" sz="1000" baseline="-25000" dirty="0">
                <a:solidFill>
                  <a:schemeClr val="bg1"/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48182091-47E9-E1D2-7B47-B0E621EC0839}"/>
              </a:ext>
            </a:extLst>
          </p:cNvPr>
          <p:cNvSpPr txBox="1"/>
          <p:nvPr/>
        </p:nvSpPr>
        <p:spPr>
          <a:xfrm>
            <a:off x="4296177" y="4305438"/>
            <a:ext cx="3353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050" dirty="0">
                <a:solidFill>
                  <a:schemeClr val="bg1"/>
                </a:solidFill>
                <a:latin typeface="Arial" panose="020B0604020202020204" pitchFamily="34" charset="0"/>
              </a:rPr>
              <a:t>20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47B98765-D81A-7BBC-E166-79DD05FFF402}"/>
              </a:ext>
            </a:extLst>
          </p:cNvPr>
          <p:cNvSpPr txBox="1"/>
          <p:nvPr/>
        </p:nvSpPr>
        <p:spPr>
          <a:xfrm>
            <a:off x="4528603" y="4305438"/>
            <a:ext cx="3353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050" dirty="0">
                <a:solidFill>
                  <a:schemeClr val="bg1"/>
                </a:solidFill>
                <a:latin typeface="Arial" panose="020B0604020202020204" pitchFamily="34" charset="0"/>
              </a:rPr>
              <a:t>22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3EF59B91-21D5-D72E-D5DE-85CDF6F496E8}"/>
              </a:ext>
            </a:extLst>
          </p:cNvPr>
          <p:cNvSpPr txBox="1"/>
          <p:nvPr/>
        </p:nvSpPr>
        <p:spPr>
          <a:xfrm>
            <a:off x="4753738" y="4305438"/>
            <a:ext cx="3353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050" dirty="0">
                <a:solidFill>
                  <a:schemeClr val="bg1"/>
                </a:solidFill>
                <a:latin typeface="Arial" panose="020B0604020202020204" pitchFamily="34" charset="0"/>
              </a:rPr>
              <a:t>24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C968FE04-F7DD-F714-C18B-A4E6E82C754B}"/>
              </a:ext>
            </a:extLst>
          </p:cNvPr>
          <p:cNvSpPr txBox="1"/>
          <p:nvPr/>
        </p:nvSpPr>
        <p:spPr>
          <a:xfrm>
            <a:off x="4985171" y="4305438"/>
            <a:ext cx="3353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050" dirty="0">
                <a:solidFill>
                  <a:schemeClr val="bg1"/>
                </a:solidFill>
                <a:latin typeface="Arial" panose="020B0604020202020204" pitchFamily="34" charset="0"/>
              </a:rPr>
              <a:t>26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0CE864A6-F9C4-0D23-EF2A-29C34FF6EB16}"/>
              </a:ext>
            </a:extLst>
          </p:cNvPr>
          <p:cNvSpPr txBox="1"/>
          <p:nvPr/>
        </p:nvSpPr>
        <p:spPr>
          <a:xfrm>
            <a:off x="5222612" y="4305438"/>
            <a:ext cx="3353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050" dirty="0">
                <a:solidFill>
                  <a:schemeClr val="bg1"/>
                </a:solidFill>
                <a:latin typeface="Arial" panose="020B0604020202020204" pitchFamily="34" charset="0"/>
              </a:rPr>
              <a:t>30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71C7487B-5E6F-9AAC-036D-5DD834A8CAEE}"/>
              </a:ext>
            </a:extLst>
          </p:cNvPr>
          <p:cNvSpPr txBox="1"/>
          <p:nvPr/>
        </p:nvSpPr>
        <p:spPr>
          <a:xfrm>
            <a:off x="5689000" y="4305438"/>
            <a:ext cx="3353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050" dirty="0">
                <a:solidFill>
                  <a:schemeClr val="bg1"/>
                </a:solidFill>
                <a:latin typeface="Arial" panose="020B0604020202020204" pitchFamily="34" charset="0"/>
              </a:rPr>
              <a:t>20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F830D1AB-46FD-3490-6EC5-6E31D1496705}"/>
              </a:ext>
            </a:extLst>
          </p:cNvPr>
          <p:cNvSpPr txBox="1"/>
          <p:nvPr/>
        </p:nvSpPr>
        <p:spPr>
          <a:xfrm>
            <a:off x="5921426" y="4305438"/>
            <a:ext cx="3353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050" dirty="0">
                <a:solidFill>
                  <a:schemeClr val="bg1"/>
                </a:solidFill>
                <a:latin typeface="Arial" panose="020B0604020202020204" pitchFamily="34" charset="0"/>
              </a:rPr>
              <a:t>22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C4F2F156-C610-168E-8213-E16A032F123F}"/>
              </a:ext>
            </a:extLst>
          </p:cNvPr>
          <p:cNvSpPr txBox="1"/>
          <p:nvPr/>
        </p:nvSpPr>
        <p:spPr>
          <a:xfrm>
            <a:off x="6146561" y="4305438"/>
            <a:ext cx="3353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050" dirty="0">
                <a:solidFill>
                  <a:schemeClr val="bg1"/>
                </a:solidFill>
                <a:latin typeface="Arial" panose="020B0604020202020204" pitchFamily="34" charset="0"/>
              </a:rPr>
              <a:t>24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5D28DA2E-E8BD-7FF0-9A75-F90B80B01FCB}"/>
              </a:ext>
            </a:extLst>
          </p:cNvPr>
          <p:cNvSpPr txBox="1"/>
          <p:nvPr/>
        </p:nvSpPr>
        <p:spPr>
          <a:xfrm>
            <a:off x="6377994" y="4305438"/>
            <a:ext cx="3353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050" dirty="0">
                <a:solidFill>
                  <a:schemeClr val="bg1"/>
                </a:solidFill>
                <a:latin typeface="Arial" panose="020B0604020202020204" pitchFamily="34" charset="0"/>
              </a:rPr>
              <a:t>26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21F8AF91-46B0-74E6-40DE-2D99347F284B}"/>
              </a:ext>
            </a:extLst>
          </p:cNvPr>
          <p:cNvSpPr txBox="1"/>
          <p:nvPr/>
        </p:nvSpPr>
        <p:spPr>
          <a:xfrm>
            <a:off x="6615435" y="4305438"/>
            <a:ext cx="3353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050" dirty="0">
                <a:solidFill>
                  <a:schemeClr val="bg1"/>
                </a:solidFill>
                <a:latin typeface="Arial" panose="020B0604020202020204" pitchFamily="34" charset="0"/>
              </a:rPr>
              <a:t>30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9CA5FA05-6006-DCAE-AD77-F31A382F0FCB}"/>
              </a:ext>
            </a:extLst>
          </p:cNvPr>
          <p:cNvSpPr txBox="1"/>
          <p:nvPr/>
        </p:nvSpPr>
        <p:spPr>
          <a:xfrm>
            <a:off x="7094853" y="4305438"/>
            <a:ext cx="3353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050" dirty="0">
                <a:solidFill>
                  <a:schemeClr val="bg1"/>
                </a:solidFill>
                <a:latin typeface="Arial" panose="020B0604020202020204" pitchFamily="34" charset="0"/>
              </a:rPr>
              <a:t>20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37782688-735D-EAF9-91A5-3E926933EE6E}"/>
              </a:ext>
            </a:extLst>
          </p:cNvPr>
          <p:cNvSpPr txBox="1"/>
          <p:nvPr/>
        </p:nvSpPr>
        <p:spPr>
          <a:xfrm>
            <a:off x="7327279" y="4305438"/>
            <a:ext cx="3353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050" dirty="0">
                <a:solidFill>
                  <a:schemeClr val="bg1"/>
                </a:solidFill>
                <a:latin typeface="Arial" panose="020B0604020202020204" pitchFamily="34" charset="0"/>
              </a:rPr>
              <a:t>22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AF470872-7511-2B72-BD17-D10A26C33962}"/>
              </a:ext>
            </a:extLst>
          </p:cNvPr>
          <p:cNvSpPr txBox="1"/>
          <p:nvPr/>
        </p:nvSpPr>
        <p:spPr>
          <a:xfrm>
            <a:off x="7552414" y="4305438"/>
            <a:ext cx="3353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050" dirty="0">
                <a:solidFill>
                  <a:schemeClr val="bg1"/>
                </a:solidFill>
                <a:latin typeface="Arial" panose="020B0604020202020204" pitchFamily="34" charset="0"/>
              </a:rPr>
              <a:t>24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E162E29B-6639-EAB6-838F-6CF9F608A3C6}"/>
              </a:ext>
            </a:extLst>
          </p:cNvPr>
          <p:cNvSpPr txBox="1"/>
          <p:nvPr/>
        </p:nvSpPr>
        <p:spPr>
          <a:xfrm>
            <a:off x="7783847" y="4305438"/>
            <a:ext cx="3353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050" dirty="0">
                <a:solidFill>
                  <a:schemeClr val="bg1"/>
                </a:solidFill>
                <a:latin typeface="Arial" panose="020B0604020202020204" pitchFamily="34" charset="0"/>
              </a:rPr>
              <a:t>26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B03861F9-E937-3B68-8F7D-AA8FD56AFD19}"/>
              </a:ext>
            </a:extLst>
          </p:cNvPr>
          <p:cNvSpPr txBox="1"/>
          <p:nvPr/>
        </p:nvSpPr>
        <p:spPr>
          <a:xfrm>
            <a:off x="8021288" y="4305438"/>
            <a:ext cx="3353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050" dirty="0">
                <a:solidFill>
                  <a:schemeClr val="bg1"/>
                </a:solidFill>
                <a:latin typeface="Arial" panose="020B0604020202020204" pitchFamily="34" charset="0"/>
              </a:rPr>
              <a:t>30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088BB875-BEB3-520E-8DBA-5549F44FFF37}"/>
              </a:ext>
            </a:extLst>
          </p:cNvPr>
          <p:cNvSpPr txBox="1"/>
          <p:nvPr/>
        </p:nvSpPr>
        <p:spPr>
          <a:xfrm>
            <a:off x="4673928" y="4554299"/>
            <a:ext cx="36485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200" dirty="0">
                <a:latin typeface="Arial" panose="020B0604020202020204" pitchFamily="34" charset="0"/>
              </a:rPr>
              <a:t>2% Agarose Gel run in 1X TAE for 75 min @ 100 V</a:t>
            </a:r>
          </a:p>
        </p:txBody>
      </p:sp>
    </p:spTree>
    <p:extLst>
      <p:ext uri="{BB962C8B-B14F-4D97-AF65-F5344CB8AC3E}">
        <p14:creationId xmlns:p14="http://schemas.microsoft.com/office/powerpoint/2010/main" val="5808589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5E34DC-9E23-A8D3-FBAD-DA852FA0A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 27">
            <a:extLst>
              <a:ext uri="{FF2B5EF4-FFF2-40B4-BE49-F238E27FC236}">
                <a16:creationId xmlns:a16="http://schemas.microsoft.com/office/drawing/2014/main" id="{43A6030E-92F8-7F5E-E029-4265BF988C98}"/>
              </a:ext>
            </a:extLst>
          </p:cNvPr>
          <p:cNvSpPr/>
          <p:nvPr/>
        </p:nvSpPr>
        <p:spPr bwMode="auto">
          <a:xfrm>
            <a:off x="4686300" y="2723029"/>
            <a:ext cx="2965076" cy="909122"/>
          </a:xfrm>
          <a:custGeom>
            <a:avLst/>
            <a:gdLst>
              <a:gd name="connsiteX0" fmla="*/ 0 w 2965076"/>
              <a:gd name="connsiteY0" fmla="*/ 168089 h 909122"/>
              <a:gd name="connsiteX1" fmla="*/ 1183341 w 2965076"/>
              <a:gd name="connsiteY1" fmla="*/ 907677 h 909122"/>
              <a:gd name="connsiteX2" fmla="*/ 2965076 w 2965076"/>
              <a:gd name="connsiteY2" fmla="*/ 0 h 909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65076" h="909122">
                <a:moveTo>
                  <a:pt x="0" y="168089"/>
                </a:moveTo>
                <a:cubicBezTo>
                  <a:pt x="344581" y="551890"/>
                  <a:pt x="689162" y="935692"/>
                  <a:pt x="1183341" y="907677"/>
                </a:cubicBezTo>
                <a:cubicBezTo>
                  <a:pt x="1677520" y="879662"/>
                  <a:pt x="2321298" y="439831"/>
                  <a:pt x="2965076" y="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MO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7FABAB-C8A6-2FB5-CEA9-A72D68607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O" dirty="0"/>
              <a:t>Measuring angles of oxDNA trajectory</a:t>
            </a:r>
          </a:p>
        </p:txBody>
      </p:sp>
      <p:pic>
        <p:nvPicPr>
          <p:cNvPr id="6" name="Picture 5" descr="A colorful structure of a molecule&#10;&#10;AI-generated content may be incorrect.">
            <a:extLst>
              <a:ext uri="{FF2B5EF4-FFF2-40B4-BE49-F238E27FC236}">
                <a16:creationId xmlns:a16="http://schemas.microsoft.com/office/drawing/2014/main" id="{067BF5A9-4057-F048-2B3C-4B0F9B72E0A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040459">
            <a:off x="-2124234" y="654874"/>
            <a:ext cx="7043298" cy="383375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ACC4070-3CBD-F72C-368A-C7AFD9E8876E}"/>
              </a:ext>
            </a:extLst>
          </p:cNvPr>
          <p:cNvSpPr txBox="1"/>
          <p:nvPr/>
        </p:nvSpPr>
        <p:spPr>
          <a:xfrm>
            <a:off x="122830" y="3649026"/>
            <a:ext cx="35620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arenR"/>
            </a:pPr>
            <a:r>
              <a:rPr lang="en-MO" sz="1600" dirty="0">
                <a:latin typeface="Arial" panose="020B0604020202020204" pitchFamily="34" charset="0"/>
              </a:rPr>
              <a:t>Define which nucleotides belong to which bundle</a:t>
            </a:r>
          </a:p>
          <a:p>
            <a:pPr marL="457200" indent="-457200">
              <a:buAutoNum type="arabicParenR"/>
            </a:pPr>
            <a:r>
              <a:rPr lang="en-MO" sz="1600" dirty="0">
                <a:latin typeface="Arial" panose="020B0604020202020204" pitchFamily="34" charset="0"/>
              </a:rPr>
              <a:t>Define which bundles should be measured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9C3041-4455-EB01-EA7B-F69C2EC181E7}"/>
              </a:ext>
            </a:extLst>
          </p:cNvPr>
          <p:cNvSpPr txBox="1"/>
          <p:nvPr/>
        </p:nvSpPr>
        <p:spPr>
          <a:xfrm>
            <a:off x="5124737" y="3950553"/>
            <a:ext cx="35620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O" sz="1600" dirty="0">
                <a:latin typeface="Arial" panose="020B0604020202020204" pitchFamily="34" charset="0"/>
              </a:rPr>
              <a:t>Fit a spline and measure the average angle between points for oxDNA trajectory</a:t>
            </a:r>
          </a:p>
        </p:txBody>
      </p:sp>
      <p:pic>
        <p:nvPicPr>
          <p:cNvPr id="17" name="Picture 16" descr="A colorful dots in a black background&#10;&#10;AI-generated content may be incorrect.">
            <a:extLst>
              <a:ext uri="{FF2B5EF4-FFF2-40B4-BE49-F238E27FC236}">
                <a16:creationId xmlns:a16="http://schemas.microsoft.com/office/drawing/2014/main" id="{C773E417-AACC-9AB2-03C1-A6AE389FED9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02904" y="587252"/>
            <a:ext cx="1992483" cy="1555938"/>
          </a:xfrm>
          <a:prstGeom prst="rect">
            <a:avLst/>
          </a:prstGeom>
        </p:spPr>
      </p:pic>
      <p:pic>
        <p:nvPicPr>
          <p:cNvPr id="19" name="Picture 18" descr="A colorful logo on a black background&#10;&#10;AI-generated content may be incorrect.">
            <a:extLst>
              <a:ext uri="{FF2B5EF4-FFF2-40B4-BE49-F238E27FC236}">
                <a16:creationId xmlns:a16="http://schemas.microsoft.com/office/drawing/2014/main" id="{618C2A6C-5BCD-4B8E-0A45-1ED5893D381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308393" y="739201"/>
            <a:ext cx="2121297" cy="1353805"/>
          </a:xfrm>
          <a:prstGeom prst="rect">
            <a:avLst/>
          </a:prstGeom>
        </p:spPr>
      </p:pic>
      <p:pic>
        <p:nvPicPr>
          <p:cNvPr id="21" name="Picture 20" descr="A colorful dots on a black background&#10;&#10;AI-generated content may be incorrect.">
            <a:extLst>
              <a:ext uri="{FF2B5EF4-FFF2-40B4-BE49-F238E27FC236}">
                <a16:creationId xmlns:a16="http://schemas.microsoft.com/office/drawing/2014/main" id="{3145E209-9DC3-641F-0B21-393405E2542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207350" y="1887538"/>
            <a:ext cx="2212876" cy="1504344"/>
          </a:xfrm>
          <a:prstGeom prst="rect">
            <a:avLst/>
          </a:prstGeom>
        </p:spPr>
      </p:pic>
      <p:pic>
        <p:nvPicPr>
          <p:cNvPr id="23" name="Picture 22" descr="A colorful dots and lines on a black background&#10;&#10;AI-generated content may be incorrect.">
            <a:extLst>
              <a:ext uri="{FF2B5EF4-FFF2-40B4-BE49-F238E27FC236}">
                <a16:creationId xmlns:a16="http://schemas.microsoft.com/office/drawing/2014/main" id="{CBA11EFC-9457-334D-7D5C-0A4B7DFF861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071856" y="1716358"/>
            <a:ext cx="2493983" cy="1840524"/>
          </a:xfrm>
          <a:prstGeom prst="rect">
            <a:avLst/>
          </a:prstGeom>
        </p:spPr>
      </p:pic>
      <p:pic>
        <p:nvPicPr>
          <p:cNvPr id="25" name="Picture 24" descr="A colorful lines and dots on a black background&#10;&#10;AI-generated content may be incorrect.">
            <a:extLst>
              <a:ext uri="{FF2B5EF4-FFF2-40B4-BE49-F238E27FC236}">
                <a16:creationId xmlns:a16="http://schemas.microsoft.com/office/drawing/2014/main" id="{24515229-5E41-D7DD-E066-8F2079395F6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76506" y="2747646"/>
            <a:ext cx="2481452" cy="1288471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B67FA5D0-BB9D-CB8E-4736-0779110461E6}"/>
              </a:ext>
            </a:extLst>
          </p:cNvPr>
          <p:cNvSpPr txBox="1"/>
          <p:nvPr/>
        </p:nvSpPr>
        <p:spPr>
          <a:xfrm rot="2479020">
            <a:off x="4438517" y="3255422"/>
            <a:ext cx="10891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sz="1600" dirty="0">
                <a:latin typeface="Arial" panose="020B0604020202020204" pitchFamily="34" charset="0"/>
              </a:rPr>
              <a:t>Trajectory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8FAEA69-D41B-2914-A9E0-A2B5CD9276B8}"/>
              </a:ext>
            </a:extLst>
          </p:cNvPr>
          <p:cNvSpPr txBox="1"/>
          <p:nvPr/>
        </p:nvSpPr>
        <p:spPr>
          <a:xfrm>
            <a:off x="5999561" y="1030637"/>
            <a:ext cx="3642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dirty="0">
                <a:latin typeface="Arial" panose="020B0604020202020204" pitchFamily="34" charset="0"/>
              </a:rPr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32851881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600546-A588-BDC7-7FC7-8B6FABA7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3DA68-BB8E-408E-B2BB-15AE3621D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O" dirty="0"/>
              <a:t>Fitting staple default args using ~45k caDNAno designs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AB7456F-5E8E-4C42-932E-A5D8D1670B66}"/>
              </a:ext>
            </a:extLst>
          </p:cNvPr>
          <p:cNvGrpSpPr/>
          <p:nvPr/>
        </p:nvGrpSpPr>
        <p:grpSpPr>
          <a:xfrm>
            <a:off x="337921" y="1705942"/>
            <a:ext cx="2236310" cy="1560204"/>
            <a:chOff x="4149560" y="3290126"/>
            <a:chExt cx="2236310" cy="156020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22253C71-DC7A-2421-4EC6-372E257ACA63}"/>
                    </a:ext>
                  </a:extLst>
                </p:cNvPr>
                <p:cNvSpPr txBox="1"/>
                <p:nvPr/>
              </p:nvSpPr>
              <p:spPr>
                <a:xfrm>
                  <a:off x="4149560" y="3290126"/>
                  <a:ext cx="2228431" cy="41966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MO" sz="2000" dirty="0">
                      <a:latin typeface="Arial" panose="020B0604020202020204" pitchFamily="34" charset="0"/>
                    </a:rPr>
                    <a:t>min </a:t>
                  </a:r>
                  <a14:m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MO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L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i</m:t>
                                      </m:r>
                                    </m:sub>
                                  </m:s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L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target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a14:m>
                  <a:endParaRPr lang="en-MO" sz="2000" dirty="0">
                    <a:latin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22253C71-DC7A-2421-4EC6-372E257ACA6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49560" y="3290126"/>
                  <a:ext cx="2228431" cy="419667"/>
                </a:xfrm>
                <a:prstGeom prst="rect">
                  <a:avLst/>
                </a:prstGeom>
                <a:blipFill>
                  <a:blip r:embed="rId2"/>
                  <a:stretch>
                    <a:fillRect l="-6831" b="-275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77C5855-6590-CDD9-F64A-751C727354D2}"/>
                </a:ext>
              </a:extLst>
            </p:cNvPr>
            <p:cNvSpPr txBox="1"/>
            <p:nvPr/>
          </p:nvSpPr>
          <p:spPr>
            <a:xfrm>
              <a:off x="5019221" y="3638877"/>
              <a:ext cx="4924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O" sz="1800" dirty="0">
                  <a:latin typeface="Arial" panose="020B0604020202020204" pitchFamily="34" charset="0"/>
                </a:rPr>
                <a:t>s.t.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244A4CD-BFA5-0DA1-8675-9AC8A1C8D57B}"/>
                </a:ext>
              </a:extLst>
            </p:cNvPr>
            <p:cNvSpPr txBox="1"/>
            <p:nvPr/>
          </p:nvSpPr>
          <p:spPr>
            <a:xfrm>
              <a:off x="5277421" y="4226033"/>
              <a:ext cx="7040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O" sz="1800" dirty="0">
                  <a:latin typeface="Arial" panose="020B0604020202020204" pitchFamily="34" charset="0"/>
                </a:rPr>
                <a:t>a &gt; 5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23EEFB7-9FC6-813D-37EB-772D099BF6D1}"/>
                </a:ext>
              </a:extLst>
            </p:cNvPr>
            <p:cNvSpPr txBox="1"/>
            <p:nvPr/>
          </p:nvSpPr>
          <p:spPr>
            <a:xfrm>
              <a:off x="4909221" y="4511776"/>
              <a:ext cx="64793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O" sz="1600" dirty="0">
                  <a:latin typeface="Arial" panose="020B0604020202020204" pitchFamily="34" charset="0"/>
                </a:rPr>
                <a:t>b &gt; 3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292F503-38F6-3BFB-6E04-46C189076B05}"/>
                </a:ext>
              </a:extLst>
            </p:cNvPr>
            <p:cNvSpPr txBox="1"/>
            <p:nvPr/>
          </p:nvSpPr>
          <p:spPr>
            <a:xfrm>
              <a:off x="5749157" y="4489742"/>
              <a:ext cx="63671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O" sz="1600" dirty="0">
                  <a:latin typeface="Arial" panose="020B0604020202020204" pitchFamily="34" charset="0"/>
                </a:rPr>
                <a:t>c &gt; 3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7B70FCF-9438-365F-E000-E4FA7BA37E3A}"/>
                  </a:ext>
                </a:extLst>
              </p:cNvPr>
              <p:cNvSpPr txBox="1"/>
              <p:nvPr/>
            </p:nvSpPr>
            <p:spPr>
              <a:xfrm>
                <a:off x="1065869" y="2386884"/>
                <a:ext cx="144263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20 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≤60</m:t>
                      </m:r>
                    </m:oMath>
                  </m:oMathPara>
                </a14:m>
                <a:endParaRPr lang="en-MO" sz="1600" dirty="0"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7B70FCF-9438-365F-E000-E4FA7BA37E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869" y="2386884"/>
                <a:ext cx="1442639" cy="3385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9074DC54-9DE1-6A46-5EF6-3BDAD5C756AD}"/>
              </a:ext>
            </a:extLst>
          </p:cNvPr>
          <p:cNvSpPr txBox="1"/>
          <p:nvPr/>
        </p:nvSpPr>
        <p:spPr>
          <a:xfrm>
            <a:off x="2977116" y="99505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dirty="0"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96EA0DC-E6B5-8493-519F-A6FC242164FB}"/>
              </a:ext>
            </a:extLst>
          </p:cNvPr>
          <p:cNvSpPr txBox="1"/>
          <p:nvPr/>
        </p:nvSpPr>
        <p:spPr>
          <a:xfrm>
            <a:off x="4080491" y="995054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dirty="0">
                <a:latin typeface="Arial" panose="020B0604020202020204" pitchFamily="34" charset="0"/>
              </a:rPr>
              <a:t>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1BBC7DF-F7B1-C20C-D0D5-0271D8E6B079}"/>
              </a:ext>
            </a:extLst>
          </p:cNvPr>
          <p:cNvSpPr txBox="1"/>
          <p:nvPr/>
        </p:nvSpPr>
        <p:spPr>
          <a:xfrm>
            <a:off x="5231683" y="97155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dirty="0">
                <a:latin typeface="Arial" panose="020B0604020202020204" pitchFamily="34" charset="0"/>
              </a:rPr>
              <a:t>b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DB2CA7C-9F9F-30BF-3AA9-68F9465B322E}"/>
              </a:ext>
            </a:extLst>
          </p:cNvPr>
          <p:cNvSpPr txBox="1"/>
          <p:nvPr/>
        </p:nvSpPr>
        <p:spPr>
          <a:xfrm>
            <a:off x="6022037" y="995054"/>
            <a:ext cx="1040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dirty="0">
                <a:latin typeface="Arial" panose="020B0604020202020204" pitchFamily="34" charset="0"/>
              </a:rPr>
              <a:t>Target</a:t>
            </a:r>
          </a:p>
        </p:txBody>
      </p:sp>
      <p:pic>
        <p:nvPicPr>
          <p:cNvPr id="21" name="Picture 20" descr="A diagram of lines and dots&#10;&#10;AI-generated content may be incorrect.">
            <a:extLst>
              <a:ext uri="{FF2B5EF4-FFF2-40B4-BE49-F238E27FC236}">
                <a16:creationId xmlns:a16="http://schemas.microsoft.com/office/drawing/2014/main" id="{73A385EA-CDA7-1DD9-A424-1B1D62291E1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6708" y="1433215"/>
            <a:ext cx="6120000" cy="3116291"/>
          </a:xfrm>
          <a:prstGeom prst="rect">
            <a:avLst/>
          </a:prstGeom>
        </p:spPr>
      </p:pic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38982034-E608-FCE0-32C1-8BA4BF775DCE}"/>
              </a:ext>
            </a:extLst>
          </p:cNvPr>
          <p:cNvSpPr/>
          <p:nvPr/>
        </p:nvSpPr>
        <p:spPr bwMode="auto">
          <a:xfrm>
            <a:off x="160969" y="3889423"/>
            <a:ext cx="911019" cy="830996"/>
          </a:xfrm>
          <a:prstGeom prst="roundRect">
            <a:avLst/>
          </a:prstGeom>
          <a:solidFill>
            <a:srgbClr val="FF00FF">
              <a:alpha val="42745"/>
            </a:srgbClr>
          </a:solidFill>
          <a:ln w="2857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MO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BEF1CCA6-BC72-690E-AB0A-BEFE6507D681}"/>
              </a:ext>
            </a:extLst>
          </p:cNvPr>
          <p:cNvSpPr/>
          <p:nvPr/>
        </p:nvSpPr>
        <p:spPr bwMode="auto">
          <a:xfrm>
            <a:off x="1297451" y="3889423"/>
            <a:ext cx="905524" cy="854616"/>
          </a:xfrm>
          <a:prstGeom prst="roundRect">
            <a:avLst/>
          </a:prstGeom>
          <a:solidFill>
            <a:srgbClr val="FF920E">
              <a:alpha val="42745"/>
            </a:srgbClr>
          </a:solidFill>
          <a:ln w="2857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MO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  <p:pic>
        <p:nvPicPr>
          <p:cNvPr id="24" name="Picture 23" descr="A close-up of a grid&#10;&#10;AI-generated content may be incorrect.">
            <a:extLst>
              <a:ext uri="{FF2B5EF4-FFF2-40B4-BE49-F238E27FC236}">
                <a16:creationId xmlns:a16="http://schemas.microsoft.com/office/drawing/2014/main" id="{657B218B-1106-E206-55C7-F8C7C323FAB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4339" y="4053796"/>
            <a:ext cx="797114" cy="555279"/>
          </a:xfrm>
          <a:prstGeom prst="rect">
            <a:avLst/>
          </a:prstGeom>
        </p:spPr>
      </p:pic>
      <p:pic>
        <p:nvPicPr>
          <p:cNvPr id="25" name="Picture 24" descr="A close-up of a grid&#10;&#10;AI-generated content may be incorrect.">
            <a:extLst>
              <a:ext uri="{FF2B5EF4-FFF2-40B4-BE49-F238E27FC236}">
                <a16:creationId xmlns:a16="http://schemas.microsoft.com/office/drawing/2014/main" id="{A3E1DAD9-BD35-1BA0-4E67-53ABFA119C7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57986" y="4151850"/>
            <a:ext cx="817485" cy="36935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852ADED9-0F24-560A-35E5-C1C2C76C1570}"/>
              </a:ext>
            </a:extLst>
          </p:cNvPr>
          <p:cNvSpPr txBox="1"/>
          <p:nvPr/>
        </p:nvSpPr>
        <p:spPr>
          <a:xfrm>
            <a:off x="444420" y="3765431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b="1" dirty="0">
                <a:latin typeface="Arial" panose="020B0604020202020204" pitchFamily="34" charset="0"/>
              </a:rPr>
              <a:t>a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F665E12-A5DE-972B-A820-F1E31CD5CF26}"/>
              </a:ext>
            </a:extLst>
          </p:cNvPr>
          <p:cNvCxnSpPr>
            <a:cxnSpLocks/>
          </p:cNvCxnSpPr>
          <p:nvPr/>
        </p:nvCxnSpPr>
        <p:spPr bwMode="auto">
          <a:xfrm flipH="1">
            <a:off x="1484579" y="4192623"/>
            <a:ext cx="247899" cy="129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56EA1FC9-C6D7-F060-49C8-AA3AE5136664}"/>
              </a:ext>
            </a:extLst>
          </p:cNvPr>
          <p:cNvSpPr txBox="1"/>
          <p:nvPr/>
        </p:nvSpPr>
        <p:spPr>
          <a:xfrm>
            <a:off x="1437158" y="3784003"/>
            <a:ext cx="3916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MO" b="1" dirty="0">
                <a:latin typeface="Arial" panose="020B0604020202020204" pitchFamily="34" charset="0"/>
              </a:rPr>
              <a:t>b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C75722A2-F217-82E3-341B-CACA8E25BD22}"/>
              </a:ext>
            </a:extLst>
          </p:cNvPr>
          <p:cNvCxnSpPr/>
          <p:nvPr/>
        </p:nvCxnSpPr>
        <p:spPr bwMode="auto">
          <a:xfrm>
            <a:off x="457200" y="4193919"/>
            <a:ext cx="28166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F876696-F6CD-EF90-70E2-5552C7C9D470}"/>
              </a:ext>
            </a:extLst>
          </p:cNvPr>
          <p:cNvCxnSpPr>
            <a:cxnSpLocks/>
          </p:cNvCxnSpPr>
          <p:nvPr/>
        </p:nvCxnSpPr>
        <p:spPr bwMode="auto">
          <a:xfrm flipH="1">
            <a:off x="1750213" y="4302718"/>
            <a:ext cx="28166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E3C24C8E-B623-0C75-5235-19A6487B5268}"/>
              </a:ext>
            </a:extLst>
          </p:cNvPr>
          <p:cNvSpPr txBox="1"/>
          <p:nvPr/>
        </p:nvSpPr>
        <p:spPr>
          <a:xfrm>
            <a:off x="1766728" y="4192522"/>
            <a:ext cx="4692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MO" b="1" dirty="0">
                <a:latin typeface="Arial" panose="020B0604020202020204" pitchFamily="34" charset="0"/>
              </a:rPr>
              <a:t>c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2DD28BC-C819-5B9D-3689-ACD7B2D84B96}"/>
              </a:ext>
            </a:extLst>
          </p:cNvPr>
          <p:cNvSpPr txBox="1"/>
          <p:nvPr/>
        </p:nvSpPr>
        <p:spPr>
          <a:xfrm>
            <a:off x="192548" y="3311327"/>
            <a:ext cx="8787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MO" sz="1600" dirty="0">
                <a:latin typeface="Arial" panose="020B0604020202020204" pitchFamily="34" charset="0"/>
              </a:rPr>
              <a:t>Bundle </a:t>
            </a:r>
          </a:p>
          <a:p>
            <a:pPr algn="ctr"/>
            <a:r>
              <a:rPr lang="en-MO" sz="1600" dirty="0">
                <a:latin typeface="Arial" panose="020B0604020202020204" pitchFamily="34" charset="0"/>
              </a:rPr>
              <a:t>Ends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D8F73D3-0487-0547-FBBE-44C4AC3B8D71}"/>
              </a:ext>
            </a:extLst>
          </p:cNvPr>
          <p:cNvSpPr txBox="1"/>
          <p:nvPr/>
        </p:nvSpPr>
        <p:spPr>
          <a:xfrm>
            <a:off x="1337831" y="3311327"/>
            <a:ext cx="8787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MO" sz="1600" dirty="0">
                <a:latin typeface="Arial" panose="020B0604020202020204" pitchFamily="34" charset="0"/>
              </a:rPr>
              <a:t>Bundle </a:t>
            </a:r>
          </a:p>
          <a:p>
            <a:pPr algn="ctr"/>
            <a:r>
              <a:rPr lang="en-MO" sz="1600" dirty="0">
                <a:latin typeface="Arial" panose="020B0604020202020204" pitchFamily="34" charset="0"/>
              </a:rPr>
              <a:t>Middle</a:t>
            </a:r>
          </a:p>
        </p:txBody>
      </p:sp>
    </p:spTree>
    <p:extLst>
      <p:ext uri="{BB962C8B-B14F-4D97-AF65-F5344CB8AC3E}">
        <p14:creationId xmlns:p14="http://schemas.microsoft.com/office/powerpoint/2010/main" val="29559054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4CA26-18E4-A66A-B707-478CF315DB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30ED5-2E7D-1F8F-5441-037896756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O" dirty="0"/>
              <a:t>Fitting staple default args using ~45k caDNAno designs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C7A0EFE-0310-297A-C2A9-87D8F59976EF}"/>
              </a:ext>
            </a:extLst>
          </p:cNvPr>
          <p:cNvGrpSpPr/>
          <p:nvPr/>
        </p:nvGrpSpPr>
        <p:grpSpPr>
          <a:xfrm>
            <a:off x="337921" y="1705942"/>
            <a:ext cx="2247531" cy="1560204"/>
            <a:chOff x="4149560" y="3290126"/>
            <a:chExt cx="2247531" cy="156020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6C0FFE35-B095-DD80-DB50-3E760723AF71}"/>
                    </a:ext>
                  </a:extLst>
                </p:cNvPr>
                <p:cNvSpPr txBox="1"/>
                <p:nvPr/>
              </p:nvSpPr>
              <p:spPr>
                <a:xfrm>
                  <a:off x="4149560" y="3290126"/>
                  <a:ext cx="2228431" cy="41966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MO" sz="2000" dirty="0">
                      <a:latin typeface="Arial" panose="020B0604020202020204" pitchFamily="34" charset="0"/>
                    </a:rPr>
                    <a:t>min </a:t>
                  </a:r>
                  <a14:m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MO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L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i</m:t>
                                      </m:r>
                                    </m:sub>
                                  </m:s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L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target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a14:m>
                  <a:endParaRPr lang="en-MO" sz="2000" dirty="0">
                    <a:latin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6C0FFE35-B095-DD80-DB50-3E760723AF7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49560" y="3290126"/>
                  <a:ext cx="2228431" cy="419667"/>
                </a:xfrm>
                <a:prstGeom prst="rect">
                  <a:avLst/>
                </a:prstGeom>
                <a:blipFill>
                  <a:blip r:embed="rId2"/>
                  <a:stretch>
                    <a:fillRect l="-6831" b="-275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454386A-E435-3ABF-8D55-D77DA314FE16}"/>
                </a:ext>
              </a:extLst>
            </p:cNvPr>
            <p:cNvSpPr txBox="1"/>
            <p:nvPr/>
          </p:nvSpPr>
          <p:spPr>
            <a:xfrm>
              <a:off x="5019221" y="3638877"/>
              <a:ext cx="4924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O" sz="1800" dirty="0">
                  <a:latin typeface="Arial" panose="020B0604020202020204" pitchFamily="34" charset="0"/>
                </a:rPr>
                <a:t>s.t.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A141CE7-F782-00DB-1B2D-FFE2F002C510}"/>
                </a:ext>
              </a:extLst>
            </p:cNvPr>
            <p:cNvSpPr txBox="1"/>
            <p:nvPr/>
          </p:nvSpPr>
          <p:spPr>
            <a:xfrm>
              <a:off x="5277421" y="4226033"/>
              <a:ext cx="7040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O" sz="1800" dirty="0">
                  <a:latin typeface="Arial" panose="020B0604020202020204" pitchFamily="34" charset="0"/>
                </a:rPr>
                <a:t>a &gt; 5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4F2EA54-58AA-8722-3593-C73B1CF3462E}"/>
                </a:ext>
              </a:extLst>
            </p:cNvPr>
            <p:cNvSpPr txBox="1"/>
            <p:nvPr/>
          </p:nvSpPr>
          <p:spPr>
            <a:xfrm>
              <a:off x="4909221" y="4511776"/>
              <a:ext cx="64793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O" sz="1600" dirty="0">
                  <a:latin typeface="Arial" panose="020B0604020202020204" pitchFamily="34" charset="0"/>
                </a:rPr>
                <a:t>b &gt; 3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FFD15AA-1042-C2EA-CAF4-98B233B278B5}"/>
                </a:ext>
              </a:extLst>
            </p:cNvPr>
            <p:cNvSpPr txBox="1"/>
            <p:nvPr/>
          </p:nvSpPr>
          <p:spPr>
            <a:xfrm>
              <a:off x="5749157" y="4489742"/>
              <a:ext cx="64793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O" sz="1600" b="1" u="sng" dirty="0">
                  <a:latin typeface="Arial" panose="020B0604020202020204" pitchFamily="34" charset="0"/>
                </a:rPr>
                <a:t>c &gt; 5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6143A62-0C4D-5A57-6998-1EA3816D5884}"/>
                  </a:ext>
                </a:extLst>
              </p:cNvPr>
              <p:cNvSpPr txBox="1"/>
              <p:nvPr/>
            </p:nvSpPr>
            <p:spPr>
              <a:xfrm>
                <a:off x="1065869" y="2386884"/>
                <a:ext cx="144263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20 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≤60</m:t>
                      </m:r>
                    </m:oMath>
                  </m:oMathPara>
                </a14:m>
                <a:endParaRPr lang="en-MO" sz="1600" dirty="0"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6143A62-0C4D-5A57-6998-1EA3816D58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869" y="2386884"/>
                <a:ext cx="1442639" cy="3385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89591D8D-000F-E621-CF32-0AC01B88A469}"/>
              </a:ext>
            </a:extLst>
          </p:cNvPr>
          <p:cNvSpPr txBox="1"/>
          <p:nvPr/>
        </p:nvSpPr>
        <p:spPr>
          <a:xfrm>
            <a:off x="2977116" y="99505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dirty="0"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3147C3A-6F5F-6547-7682-D0A627605737}"/>
              </a:ext>
            </a:extLst>
          </p:cNvPr>
          <p:cNvSpPr txBox="1"/>
          <p:nvPr/>
        </p:nvSpPr>
        <p:spPr>
          <a:xfrm>
            <a:off x="4080491" y="995054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dirty="0">
                <a:latin typeface="Arial" panose="020B0604020202020204" pitchFamily="34" charset="0"/>
              </a:rPr>
              <a:t>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5467223-5FA9-8A3F-DD01-6A98093C2E6F}"/>
              </a:ext>
            </a:extLst>
          </p:cNvPr>
          <p:cNvSpPr txBox="1"/>
          <p:nvPr/>
        </p:nvSpPr>
        <p:spPr>
          <a:xfrm>
            <a:off x="5231683" y="97155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dirty="0">
                <a:latin typeface="Arial" panose="020B0604020202020204" pitchFamily="34" charset="0"/>
              </a:rPr>
              <a:t>b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939DDA9-B502-2A27-4041-03FF96EBF701}"/>
              </a:ext>
            </a:extLst>
          </p:cNvPr>
          <p:cNvSpPr txBox="1"/>
          <p:nvPr/>
        </p:nvSpPr>
        <p:spPr>
          <a:xfrm>
            <a:off x="6022037" y="995054"/>
            <a:ext cx="1040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dirty="0">
                <a:latin typeface="Arial" panose="020B0604020202020204" pitchFamily="34" charset="0"/>
              </a:rPr>
              <a:t>Target</a:t>
            </a:r>
          </a:p>
        </p:txBody>
      </p:sp>
      <p:pic>
        <p:nvPicPr>
          <p:cNvPr id="5" name="Picture 4" descr="A diagram of a network&#10;&#10;AI-generated content may be incorrect.">
            <a:extLst>
              <a:ext uri="{FF2B5EF4-FFF2-40B4-BE49-F238E27FC236}">
                <a16:creationId xmlns:a16="http://schemas.microsoft.com/office/drawing/2014/main" id="{AB4FAD35-1B57-9FB6-E30A-7DD1B1FD3BC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6708" y="1456719"/>
            <a:ext cx="6120000" cy="3100263"/>
          </a:xfrm>
          <a:prstGeom prst="rect">
            <a:avLst/>
          </a:prstGeom>
        </p:spPr>
      </p:pic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3377EBF3-0443-C0E1-0D41-3DFD0F5096BF}"/>
              </a:ext>
            </a:extLst>
          </p:cNvPr>
          <p:cNvSpPr/>
          <p:nvPr/>
        </p:nvSpPr>
        <p:spPr bwMode="auto">
          <a:xfrm>
            <a:off x="160969" y="3889423"/>
            <a:ext cx="911019" cy="830996"/>
          </a:xfrm>
          <a:prstGeom prst="roundRect">
            <a:avLst/>
          </a:prstGeom>
          <a:solidFill>
            <a:srgbClr val="FF00FF">
              <a:alpha val="42745"/>
            </a:srgbClr>
          </a:solidFill>
          <a:ln w="2857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MO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C1ACA215-5420-27D2-5C07-B7D303651204}"/>
              </a:ext>
            </a:extLst>
          </p:cNvPr>
          <p:cNvSpPr/>
          <p:nvPr/>
        </p:nvSpPr>
        <p:spPr bwMode="auto">
          <a:xfrm>
            <a:off x="1297451" y="3889423"/>
            <a:ext cx="905524" cy="854616"/>
          </a:xfrm>
          <a:prstGeom prst="roundRect">
            <a:avLst/>
          </a:prstGeom>
          <a:solidFill>
            <a:srgbClr val="FF920E">
              <a:alpha val="42745"/>
            </a:srgbClr>
          </a:solidFill>
          <a:ln w="2857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MO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  <p:pic>
        <p:nvPicPr>
          <p:cNvPr id="21" name="Picture 20" descr="A close-up of a grid&#10;&#10;AI-generated content may be incorrect.">
            <a:extLst>
              <a:ext uri="{FF2B5EF4-FFF2-40B4-BE49-F238E27FC236}">
                <a16:creationId xmlns:a16="http://schemas.microsoft.com/office/drawing/2014/main" id="{435306BB-22D3-0F4F-0727-24310731AA4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4339" y="4053796"/>
            <a:ext cx="797114" cy="555279"/>
          </a:xfrm>
          <a:prstGeom prst="rect">
            <a:avLst/>
          </a:prstGeom>
        </p:spPr>
      </p:pic>
      <p:pic>
        <p:nvPicPr>
          <p:cNvPr id="22" name="Picture 21" descr="A close-up of a grid&#10;&#10;AI-generated content may be incorrect.">
            <a:extLst>
              <a:ext uri="{FF2B5EF4-FFF2-40B4-BE49-F238E27FC236}">
                <a16:creationId xmlns:a16="http://schemas.microsoft.com/office/drawing/2014/main" id="{69F56F04-4967-B965-D4DE-965A8A4DA88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57986" y="4151850"/>
            <a:ext cx="817485" cy="369359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625070EA-CC41-96A7-FB98-E20B4384A55E}"/>
              </a:ext>
            </a:extLst>
          </p:cNvPr>
          <p:cNvSpPr txBox="1"/>
          <p:nvPr/>
        </p:nvSpPr>
        <p:spPr>
          <a:xfrm>
            <a:off x="444420" y="3765431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b="1" dirty="0">
                <a:latin typeface="Arial" panose="020B0604020202020204" pitchFamily="34" charset="0"/>
              </a:rPr>
              <a:t>a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5D9D1E55-89C6-1222-1C52-81D953E4B40F}"/>
              </a:ext>
            </a:extLst>
          </p:cNvPr>
          <p:cNvCxnSpPr>
            <a:cxnSpLocks/>
          </p:cNvCxnSpPr>
          <p:nvPr/>
        </p:nvCxnSpPr>
        <p:spPr bwMode="auto">
          <a:xfrm flipH="1">
            <a:off x="1484579" y="4192623"/>
            <a:ext cx="247899" cy="129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0A3769BA-1F08-1558-6ABC-F984B656A038}"/>
              </a:ext>
            </a:extLst>
          </p:cNvPr>
          <p:cNvSpPr txBox="1"/>
          <p:nvPr/>
        </p:nvSpPr>
        <p:spPr>
          <a:xfrm>
            <a:off x="1437158" y="3784003"/>
            <a:ext cx="3916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MO" b="1" dirty="0">
                <a:latin typeface="Arial" panose="020B0604020202020204" pitchFamily="34" charset="0"/>
              </a:rPr>
              <a:t>b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DEFCDA2-AADF-1CE3-F605-172EAAD77143}"/>
              </a:ext>
            </a:extLst>
          </p:cNvPr>
          <p:cNvCxnSpPr/>
          <p:nvPr/>
        </p:nvCxnSpPr>
        <p:spPr bwMode="auto">
          <a:xfrm>
            <a:off x="457200" y="4193919"/>
            <a:ext cx="28166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3C1CF76-E74A-A7CD-33AA-178B98F4E16C}"/>
              </a:ext>
            </a:extLst>
          </p:cNvPr>
          <p:cNvCxnSpPr>
            <a:cxnSpLocks/>
          </p:cNvCxnSpPr>
          <p:nvPr/>
        </p:nvCxnSpPr>
        <p:spPr bwMode="auto">
          <a:xfrm flipH="1">
            <a:off x="1750213" y="4302718"/>
            <a:ext cx="28166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12D1E313-9796-58FD-22DC-C7EF189AAF2E}"/>
              </a:ext>
            </a:extLst>
          </p:cNvPr>
          <p:cNvSpPr txBox="1"/>
          <p:nvPr/>
        </p:nvSpPr>
        <p:spPr>
          <a:xfrm>
            <a:off x="1766728" y="4192522"/>
            <a:ext cx="4692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MO" b="1" dirty="0">
                <a:latin typeface="Arial" panose="020B0604020202020204" pitchFamily="34" charset="0"/>
              </a:rPr>
              <a:t>c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B891C54-2CC0-48A2-A82B-87F04374D4B1}"/>
              </a:ext>
            </a:extLst>
          </p:cNvPr>
          <p:cNvSpPr txBox="1"/>
          <p:nvPr/>
        </p:nvSpPr>
        <p:spPr>
          <a:xfrm>
            <a:off x="192548" y="3311327"/>
            <a:ext cx="8787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MO" sz="1600" dirty="0">
                <a:latin typeface="Arial" panose="020B0604020202020204" pitchFamily="34" charset="0"/>
              </a:rPr>
              <a:t>Bundle </a:t>
            </a:r>
          </a:p>
          <a:p>
            <a:pPr algn="ctr"/>
            <a:r>
              <a:rPr lang="en-MO" sz="1600" dirty="0">
                <a:latin typeface="Arial" panose="020B0604020202020204" pitchFamily="34" charset="0"/>
              </a:rPr>
              <a:t>Ends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025D8F3-DB4D-B757-8C76-300712F99721}"/>
              </a:ext>
            </a:extLst>
          </p:cNvPr>
          <p:cNvSpPr txBox="1"/>
          <p:nvPr/>
        </p:nvSpPr>
        <p:spPr>
          <a:xfrm>
            <a:off x="1337831" y="3311327"/>
            <a:ext cx="8787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MO" sz="1600" dirty="0">
                <a:latin typeface="Arial" panose="020B0604020202020204" pitchFamily="34" charset="0"/>
              </a:rPr>
              <a:t>Bundle </a:t>
            </a:r>
          </a:p>
          <a:p>
            <a:pPr algn="ctr"/>
            <a:r>
              <a:rPr lang="en-MO" sz="1600" dirty="0">
                <a:latin typeface="Arial" panose="020B0604020202020204" pitchFamily="34" charset="0"/>
              </a:rPr>
              <a:t>Middle</a:t>
            </a:r>
          </a:p>
        </p:txBody>
      </p:sp>
    </p:spTree>
    <p:extLst>
      <p:ext uri="{BB962C8B-B14F-4D97-AF65-F5344CB8AC3E}">
        <p14:creationId xmlns:p14="http://schemas.microsoft.com/office/powerpoint/2010/main" val="35323779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98255-8FDA-4AFF-DAA4-77A32AD1E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6CA61-80D9-04B3-42EB-F9486FD7F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O" dirty="0"/>
              <a:t>Fitting staple default args using ~45k caDNAno designs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F2DFD53-376B-0A64-B3FA-1609877EC27B}"/>
              </a:ext>
            </a:extLst>
          </p:cNvPr>
          <p:cNvGrpSpPr/>
          <p:nvPr/>
        </p:nvGrpSpPr>
        <p:grpSpPr>
          <a:xfrm>
            <a:off x="337921" y="1705942"/>
            <a:ext cx="2236310" cy="1560204"/>
            <a:chOff x="4149560" y="3290126"/>
            <a:chExt cx="2236310" cy="156020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1A969809-9B82-FF24-0A11-C7544C0F7468}"/>
                    </a:ext>
                  </a:extLst>
                </p:cNvPr>
                <p:cNvSpPr txBox="1"/>
                <p:nvPr/>
              </p:nvSpPr>
              <p:spPr>
                <a:xfrm>
                  <a:off x="4149560" y="3290126"/>
                  <a:ext cx="2228431" cy="41966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MO" sz="2000" dirty="0">
                      <a:latin typeface="Arial" panose="020B0604020202020204" pitchFamily="34" charset="0"/>
                    </a:rPr>
                    <a:t>min </a:t>
                  </a:r>
                  <a14:m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MO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L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i</m:t>
                                      </m:r>
                                    </m:sub>
                                  </m:s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L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target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a14:m>
                  <a:endParaRPr lang="en-MO" sz="2000" dirty="0">
                    <a:latin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1A969809-9B82-FF24-0A11-C7544C0F746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49560" y="3290126"/>
                  <a:ext cx="2228431" cy="419667"/>
                </a:xfrm>
                <a:prstGeom prst="rect">
                  <a:avLst/>
                </a:prstGeom>
                <a:blipFill>
                  <a:blip r:embed="rId2"/>
                  <a:stretch>
                    <a:fillRect l="-6831" b="-275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05E4528-7A4A-B549-24E2-B02243232105}"/>
                </a:ext>
              </a:extLst>
            </p:cNvPr>
            <p:cNvSpPr txBox="1"/>
            <p:nvPr/>
          </p:nvSpPr>
          <p:spPr>
            <a:xfrm>
              <a:off x="5019221" y="3638877"/>
              <a:ext cx="4924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O" sz="1800" dirty="0">
                  <a:latin typeface="Arial" panose="020B0604020202020204" pitchFamily="34" charset="0"/>
                </a:rPr>
                <a:t>s.t.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168FB24-D54C-76E2-A3A4-5BCA88604CB5}"/>
                </a:ext>
              </a:extLst>
            </p:cNvPr>
            <p:cNvSpPr txBox="1"/>
            <p:nvPr/>
          </p:nvSpPr>
          <p:spPr>
            <a:xfrm>
              <a:off x="5277421" y="4226033"/>
              <a:ext cx="7040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O" sz="1800" dirty="0">
                  <a:latin typeface="Arial" panose="020B0604020202020204" pitchFamily="34" charset="0"/>
                </a:rPr>
                <a:t>a &gt; 5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DE69040-AB0B-0A66-A00B-15E1867DDEAB}"/>
                </a:ext>
              </a:extLst>
            </p:cNvPr>
            <p:cNvSpPr txBox="1"/>
            <p:nvPr/>
          </p:nvSpPr>
          <p:spPr>
            <a:xfrm>
              <a:off x="4909221" y="4511776"/>
              <a:ext cx="65915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O" sz="1600" b="1" u="sng" dirty="0">
                  <a:latin typeface="Arial" panose="020B0604020202020204" pitchFamily="34" charset="0"/>
                </a:rPr>
                <a:t>b &gt; 5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C5F8CB3-5CB3-5E21-8015-43F3D5085B67}"/>
                </a:ext>
              </a:extLst>
            </p:cNvPr>
            <p:cNvSpPr txBox="1"/>
            <p:nvPr/>
          </p:nvSpPr>
          <p:spPr>
            <a:xfrm>
              <a:off x="5749157" y="4489742"/>
              <a:ext cx="63671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O" sz="1600" dirty="0">
                  <a:latin typeface="Arial" panose="020B0604020202020204" pitchFamily="34" charset="0"/>
                </a:rPr>
                <a:t>c &gt; 3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D2457A4-7685-F05A-9B6E-3F3F7178978D}"/>
                  </a:ext>
                </a:extLst>
              </p:cNvPr>
              <p:cNvSpPr txBox="1"/>
              <p:nvPr/>
            </p:nvSpPr>
            <p:spPr>
              <a:xfrm>
                <a:off x="1065869" y="2386884"/>
                <a:ext cx="144263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20 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≤60</m:t>
                      </m:r>
                    </m:oMath>
                  </m:oMathPara>
                </a14:m>
                <a:endParaRPr lang="en-MO" sz="1600" dirty="0"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D2457A4-7685-F05A-9B6E-3F3F717897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869" y="2386884"/>
                <a:ext cx="1442639" cy="3385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5F41B88E-3219-0CB0-13F8-32C8C7BC4B88}"/>
              </a:ext>
            </a:extLst>
          </p:cNvPr>
          <p:cNvSpPr txBox="1"/>
          <p:nvPr/>
        </p:nvSpPr>
        <p:spPr>
          <a:xfrm>
            <a:off x="2977116" y="99505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dirty="0"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FFC4F5E-46B0-6C91-DE54-EBA3137801C0}"/>
              </a:ext>
            </a:extLst>
          </p:cNvPr>
          <p:cNvSpPr txBox="1"/>
          <p:nvPr/>
        </p:nvSpPr>
        <p:spPr>
          <a:xfrm>
            <a:off x="4080491" y="995054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dirty="0">
                <a:latin typeface="Arial" panose="020B0604020202020204" pitchFamily="34" charset="0"/>
              </a:rPr>
              <a:t>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1477DF7-0267-79D0-FDD2-C0752F5F0DAB}"/>
              </a:ext>
            </a:extLst>
          </p:cNvPr>
          <p:cNvSpPr txBox="1"/>
          <p:nvPr/>
        </p:nvSpPr>
        <p:spPr>
          <a:xfrm>
            <a:off x="5231683" y="97155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dirty="0">
                <a:latin typeface="Arial" panose="020B0604020202020204" pitchFamily="34" charset="0"/>
              </a:rPr>
              <a:t>b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6A0FFE2-B684-2A1D-38C1-274A7AD2460D}"/>
              </a:ext>
            </a:extLst>
          </p:cNvPr>
          <p:cNvSpPr txBox="1"/>
          <p:nvPr/>
        </p:nvSpPr>
        <p:spPr>
          <a:xfrm>
            <a:off x="6022037" y="995054"/>
            <a:ext cx="1040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dirty="0">
                <a:latin typeface="Arial" panose="020B0604020202020204" pitchFamily="34" charset="0"/>
              </a:rPr>
              <a:t>Target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A81076C2-2C58-F4CC-7CA8-E50240DB65FD}"/>
              </a:ext>
            </a:extLst>
          </p:cNvPr>
          <p:cNvSpPr/>
          <p:nvPr/>
        </p:nvSpPr>
        <p:spPr bwMode="auto">
          <a:xfrm>
            <a:off x="160969" y="3889423"/>
            <a:ext cx="911019" cy="830996"/>
          </a:xfrm>
          <a:prstGeom prst="roundRect">
            <a:avLst/>
          </a:prstGeom>
          <a:solidFill>
            <a:srgbClr val="FF00FF">
              <a:alpha val="42745"/>
            </a:srgbClr>
          </a:solidFill>
          <a:ln w="2857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MO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0574FD32-7AAF-30FA-8ED6-F4017E1CDC4D}"/>
              </a:ext>
            </a:extLst>
          </p:cNvPr>
          <p:cNvSpPr/>
          <p:nvPr/>
        </p:nvSpPr>
        <p:spPr bwMode="auto">
          <a:xfrm>
            <a:off x="1297451" y="3889423"/>
            <a:ext cx="905524" cy="854616"/>
          </a:xfrm>
          <a:prstGeom prst="roundRect">
            <a:avLst/>
          </a:prstGeom>
          <a:solidFill>
            <a:srgbClr val="FF920E">
              <a:alpha val="42745"/>
            </a:srgbClr>
          </a:solidFill>
          <a:ln w="2857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MO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Geneva" pitchFamily="-110" charset="-128"/>
              <a:cs typeface="Geneva" pitchFamily="-110" charset="-128"/>
            </a:endParaRPr>
          </a:p>
        </p:txBody>
      </p:sp>
      <p:pic>
        <p:nvPicPr>
          <p:cNvPr id="21" name="Picture 20" descr="A close-up of a grid&#10;&#10;AI-generated content may be incorrect.">
            <a:extLst>
              <a:ext uri="{FF2B5EF4-FFF2-40B4-BE49-F238E27FC236}">
                <a16:creationId xmlns:a16="http://schemas.microsoft.com/office/drawing/2014/main" id="{FDA81E95-4162-7427-C508-6FC78A44C18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4339" y="4053796"/>
            <a:ext cx="797114" cy="555279"/>
          </a:xfrm>
          <a:prstGeom prst="rect">
            <a:avLst/>
          </a:prstGeom>
        </p:spPr>
      </p:pic>
      <p:pic>
        <p:nvPicPr>
          <p:cNvPr id="22" name="Picture 21" descr="A close-up of a grid&#10;&#10;AI-generated content may be incorrect.">
            <a:extLst>
              <a:ext uri="{FF2B5EF4-FFF2-40B4-BE49-F238E27FC236}">
                <a16:creationId xmlns:a16="http://schemas.microsoft.com/office/drawing/2014/main" id="{66859882-E55B-0C2F-EAD6-4B75E6D887A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57986" y="4151850"/>
            <a:ext cx="817485" cy="369359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BD3A36B-0EBE-2645-515C-3DC83317E7E2}"/>
              </a:ext>
            </a:extLst>
          </p:cNvPr>
          <p:cNvSpPr txBox="1"/>
          <p:nvPr/>
        </p:nvSpPr>
        <p:spPr>
          <a:xfrm>
            <a:off x="444420" y="3765431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O" b="1" dirty="0">
                <a:latin typeface="Arial" panose="020B0604020202020204" pitchFamily="34" charset="0"/>
              </a:rPr>
              <a:t>a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C05CA9C-8F30-CD38-6D6B-3B47EB4A20F8}"/>
              </a:ext>
            </a:extLst>
          </p:cNvPr>
          <p:cNvCxnSpPr>
            <a:cxnSpLocks/>
          </p:cNvCxnSpPr>
          <p:nvPr/>
        </p:nvCxnSpPr>
        <p:spPr bwMode="auto">
          <a:xfrm flipH="1">
            <a:off x="1484579" y="4192623"/>
            <a:ext cx="247899" cy="129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AF2C4E81-F08F-C68F-671B-07C5F0635C1E}"/>
              </a:ext>
            </a:extLst>
          </p:cNvPr>
          <p:cNvSpPr txBox="1"/>
          <p:nvPr/>
        </p:nvSpPr>
        <p:spPr>
          <a:xfrm>
            <a:off x="1437158" y="3784003"/>
            <a:ext cx="3916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MO" b="1" dirty="0">
                <a:latin typeface="Arial" panose="020B0604020202020204" pitchFamily="34" charset="0"/>
              </a:rPr>
              <a:t>b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956DDB4-C288-34DD-E66E-3EE1074442D6}"/>
              </a:ext>
            </a:extLst>
          </p:cNvPr>
          <p:cNvCxnSpPr/>
          <p:nvPr/>
        </p:nvCxnSpPr>
        <p:spPr bwMode="auto">
          <a:xfrm>
            <a:off x="457200" y="4193919"/>
            <a:ext cx="28166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875D200F-77F6-C100-CD99-A80931FA3D27}"/>
              </a:ext>
            </a:extLst>
          </p:cNvPr>
          <p:cNvCxnSpPr>
            <a:cxnSpLocks/>
          </p:cNvCxnSpPr>
          <p:nvPr/>
        </p:nvCxnSpPr>
        <p:spPr bwMode="auto">
          <a:xfrm flipH="1">
            <a:off x="1750213" y="4302718"/>
            <a:ext cx="28166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B7D3404-BCDF-2C6C-90D1-03299B7B7682}"/>
              </a:ext>
            </a:extLst>
          </p:cNvPr>
          <p:cNvSpPr txBox="1"/>
          <p:nvPr/>
        </p:nvSpPr>
        <p:spPr>
          <a:xfrm>
            <a:off x="1766728" y="4192522"/>
            <a:ext cx="4692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MO" b="1" dirty="0">
                <a:latin typeface="Arial" panose="020B0604020202020204" pitchFamily="34" charset="0"/>
              </a:rPr>
              <a:t>c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A53161B-5EE3-BF71-6957-A57972A65E73}"/>
              </a:ext>
            </a:extLst>
          </p:cNvPr>
          <p:cNvSpPr txBox="1"/>
          <p:nvPr/>
        </p:nvSpPr>
        <p:spPr>
          <a:xfrm>
            <a:off x="192548" y="3311327"/>
            <a:ext cx="8787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MO" sz="1600" dirty="0">
                <a:latin typeface="Arial" panose="020B0604020202020204" pitchFamily="34" charset="0"/>
              </a:rPr>
              <a:t>Bundle </a:t>
            </a:r>
          </a:p>
          <a:p>
            <a:pPr algn="ctr"/>
            <a:r>
              <a:rPr lang="en-MO" sz="1600" dirty="0">
                <a:latin typeface="Arial" panose="020B0604020202020204" pitchFamily="34" charset="0"/>
              </a:rPr>
              <a:t>Ends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E863637-6204-F024-4D07-68A446772A88}"/>
              </a:ext>
            </a:extLst>
          </p:cNvPr>
          <p:cNvSpPr txBox="1"/>
          <p:nvPr/>
        </p:nvSpPr>
        <p:spPr>
          <a:xfrm>
            <a:off x="1337831" y="3311327"/>
            <a:ext cx="8787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MO" sz="1600" dirty="0">
                <a:latin typeface="Arial" panose="020B0604020202020204" pitchFamily="34" charset="0"/>
              </a:rPr>
              <a:t>Bundle </a:t>
            </a:r>
          </a:p>
          <a:p>
            <a:pPr algn="ctr"/>
            <a:r>
              <a:rPr lang="en-MO" sz="1600" dirty="0">
                <a:latin typeface="Arial" panose="020B0604020202020204" pitchFamily="34" charset="0"/>
              </a:rPr>
              <a:t>Middle</a:t>
            </a:r>
          </a:p>
        </p:txBody>
      </p:sp>
      <p:pic>
        <p:nvPicPr>
          <p:cNvPr id="4" name="Picture 3" descr="A diagram of lines and dots&#10;&#10;AI-generated content may be incorrect.">
            <a:extLst>
              <a:ext uri="{FF2B5EF4-FFF2-40B4-BE49-F238E27FC236}">
                <a16:creationId xmlns:a16="http://schemas.microsoft.com/office/drawing/2014/main" id="{3CF91AD7-33A4-1B92-6390-795C099B817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5792" y="1491419"/>
            <a:ext cx="6206703" cy="316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2148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C37429-A7CA-B1F4-26D4-627BC917FC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5D086-A545-B323-33E6-22914E858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O" dirty="0"/>
              <a:t>Fitting staple default args using ~45k caDNAno designs</a:t>
            </a:r>
          </a:p>
        </p:txBody>
      </p:sp>
      <p:pic>
        <p:nvPicPr>
          <p:cNvPr id="5" name="Picture 4" descr="A green and yellow color scheme&#10;&#10;AI-generated content may be incorrect.">
            <a:extLst>
              <a:ext uri="{FF2B5EF4-FFF2-40B4-BE49-F238E27FC236}">
                <a16:creationId xmlns:a16="http://schemas.microsoft.com/office/drawing/2014/main" id="{C7237594-0436-D9CE-1498-108AFBF3AB1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" y="971550"/>
            <a:ext cx="7772400" cy="369323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47A96EC-33F1-DDCC-7F1E-22772682C030}"/>
              </a:ext>
            </a:extLst>
          </p:cNvPr>
          <p:cNvSpPr txBox="1"/>
          <p:nvPr/>
        </p:nvSpPr>
        <p:spPr>
          <a:xfrm>
            <a:off x="3867807" y="4550717"/>
            <a:ext cx="107205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MO" dirty="0">
                <a:latin typeface="Arial" panose="020B0604020202020204" pitchFamily="34" charset="0"/>
              </a:rPr>
              <a:t>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0708AD-0A1C-C708-0DB5-3CAD664CFB21}"/>
              </a:ext>
            </a:extLst>
          </p:cNvPr>
          <p:cNvSpPr txBox="1"/>
          <p:nvPr/>
        </p:nvSpPr>
        <p:spPr>
          <a:xfrm rot="16200000">
            <a:off x="54019" y="2498969"/>
            <a:ext cx="1040221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MO" dirty="0">
                <a:latin typeface="Arial" panose="020B0604020202020204" pitchFamily="34" charset="0"/>
              </a:rPr>
              <a:t>Target</a:t>
            </a:r>
          </a:p>
        </p:txBody>
      </p:sp>
    </p:spTree>
    <p:extLst>
      <p:ext uri="{BB962C8B-B14F-4D97-AF65-F5344CB8AC3E}">
        <p14:creationId xmlns:p14="http://schemas.microsoft.com/office/powerpoint/2010/main" val="25460367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219F61-72B5-252E-519E-D004490D8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463B9-6EEE-A422-0DB1-2FAB1F414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O" dirty="0"/>
              <a:t>Other assembly pictures</a:t>
            </a:r>
          </a:p>
        </p:txBody>
      </p:sp>
      <p:pic>
        <p:nvPicPr>
          <p:cNvPr id="5" name="Picture 4" descr="A close-up of a grey and white background&#10;&#10;AI-generated content may be incorrect.">
            <a:extLst>
              <a:ext uri="{FF2B5EF4-FFF2-40B4-BE49-F238E27FC236}">
                <a16:creationId xmlns:a16="http://schemas.microsoft.com/office/drawing/2014/main" id="{03CAA20D-16EF-58D9-EEB8-A07B218474D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971550"/>
            <a:ext cx="3600000" cy="3600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C0390C8-1545-0400-67C6-8366944AAE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157" y="2562398"/>
            <a:ext cx="2941076" cy="218045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E29C8F8-2D96-CE87-2590-4B454A6446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1156" y="188952"/>
            <a:ext cx="2941075" cy="2180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61453"/>
      </p:ext>
    </p:extLst>
  </p:cSld>
  <p:clrMapOvr>
    <a:masterClrMapping/>
  </p:clrMapOvr>
</p:sld>
</file>

<file path=ppt/theme/theme1.xml><?xml version="1.0" encoding="utf-8"?>
<a:theme xmlns:a="http://schemas.openxmlformats.org/drawingml/2006/main" name="CMU PPT Theme">
  <a:themeElements>
    <a:clrScheme name="Custom 1">
      <a:dk1>
        <a:srgbClr val="000000"/>
      </a:dk1>
      <a:lt1>
        <a:srgbClr val="FFFFFF"/>
      </a:lt1>
      <a:dk2>
        <a:srgbClr val="75787B"/>
      </a:dk2>
      <a:lt2>
        <a:srgbClr val="C8C9C7"/>
      </a:lt2>
      <a:accent1>
        <a:srgbClr val="BB0000"/>
      </a:accent1>
      <a:accent2>
        <a:srgbClr val="75787B"/>
      </a:accent2>
      <a:accent3>
        <a:srgbClr val="00833C"/>
      </a:accent3>
      <a:accent4>
        <a:srgbClr val="F2A900"/>
      </a:accent4>
      <a:accent5>
        <a:srgbClr val="002C71"/>
      </a:accent5>
      <a:accent6>
        <a:srgbClr val="C8C9C7"/>
      </a:accent6>
      <a:hlink>
        <a:srgbClr val="BB0000"/>
      </a:hlink>
      <a:folHlink>
        <a:srgbClr val="8200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45 Helvetica Light" pitchFamily="-110" charset="0"/>
            <a:ea typeface="Geneva" pitchFamily="-110" charset="-128"/>
            <a:cs typeface="Geneva" pitchFamily="-11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45 Helvetica Light" pitchFamily="-110" charset="0"/>
            <a:ea typeface="Geneva" pitchFamily="-110" charset="-128"/>
            <a:cs typeface="Geneva" pitchFamily="-11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CMU Template - FINAL" id="{D81103D6-A1B8-B140-9617-BF9B559D620F}" vid="{797E31B0-23C0-224A-ACF9-0C5030E4A94E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CMU PPT Theme</Template>
  <TotalTime>12098</TotalTime>
  <Words>1940</Words>
  <Application>Microsoft Office PowerPoint</Application>
  <PresentationFormat>On-screen Show (16:9)</PresentationFormat>
  <Paragraphs>458</Paragraphs>
  <Slides>23</Slides>
  <Notes>15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45 Helvetica Light</vt:lpstr>
      <vt:lpstr>Open Sans Light</vt:lpstr>
      <vt:lpstr>ＭＳ Ｐゴシック</vt:lpstr>
      <vt:lpstr>Cambria Math</vt:lpstr>
      <vt:lpstr>.AppleSystemUIFont</vt:lpstr>
      <vt:lpstr>Arial</vt:lpstr>
      <vt:lpstr>Times</vt:lpstr>
      <vt:lpstr>Open Sans Regular</vt:lpstr>
      <vt:lpstr>Open Sans</vt:lpstr>
      <vt:lpstr>CMU PPT Theme</vt:lpstr>
      <vt:lpstr>PowerPoint Presentation</vt:lpstr>
      <vt:lpstr>Nanostructure design automation broadens DNA origami accessibility</vt:lpstr>
      <vt:lpstr>Specifically, materials research can benefit from automation</vt:lpstr>
      <vt:lpstr>However, not all geometries can be represented in current fully automated tools</vt:lpstr>
      <vt:lpstr>HollowfrAme DNA Origami further expands this fully-automatable design space</vt:lpstr>
      <vt:lpstr>HollowfrAme DNA Origami further expands this fully-automatable design space</vt:lpstr>
      <vt:lpstr>Mitering imparts global stiffness into the structure </vt:lpstr>
      <vt:lpstr>Dynamic programming defines the staple set</vt:lpstr>
      <vt:lpstr>HADO platform can be used across hollowframe / wireframe geometries </vt:lpstr>
      <vt:lpstr>Three sample designs illustrate the HADO paradigm</vt:lpstr>
      <vt:lpstr>Three sample designs illustrate the HADO paradigm</vt:lpstr>
      <vt:lpstr>NUPACK used to define optimized sticky ends optimized for assembly</vt:lpstr>
      <vt:lpstr>Overall, this work introduces a web-based, fully-automated platform for DNA origami</vt:lpstr>
      <vt:lpstr>PowerPoint Presentation</vt:lpstr>
      <vt:lpstr>PowerPoint Presentation</vt:lpstr>
      <vt:lpstr>DNA origami has been increasingly used in materials research</vt:lpstr>
      <vt:lpstr>The same annealing protocol was used for both 18HB and 30HB designs</vt:lpstr>
      <vt:lpstr>Measuring angles of oxDNA trajectory</vt:lpstr>
      <vt:lpstr>Fitting staple default args using ~45k caDNAno designs</vt:lpstr>
      <vt:lpstr>Fitting staple default args using ~45k caDNAno designs</vt:lpstr>
      <vt:lpstr>Fitting staple default args using ~45k caDNAno designs</vt:lpstr>
      <vt:lpstr>Fitting staple default args using ~45k caDNAno designs</vt:lpstr>
      <vt:lpstr>Other assembly pictures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Anthony Joseph Vetturini II</dc:creator>
  <cp:lastModifiedBy>A.J. Joseph Vetturini II</cp:lastModifiedBy>
  <cp:revision>324</cp:revision>
  <cp:lastPrinted>2016-12-06T18:52:42Z</cp:lastPrinted>
  <dcterms:created xsi:type="dcterms:W3CDTF">2026-03-01T15:53:39Z</dcterms:created>
  <dcterms:modified xsi:type="dcterms:W3CDTF">2026-08-24T18:13:26Z</dcterms:modified>
</cp:coreProperties>
</file>