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0" r:id="rId1"/>
  </p:sldMasterIdLst>
  <p:notesMasterIdLst>
    <p:notesMasterId r:id="rId28"/>
  </p:notesMasterIdLst>
  <p:handoutMasterIdLst>
    <p:handoutMasterId r:id="rId29"/>
  </p:handoutMasterIdLst>
  <p:sldIdLst>
    <p:sldId id="258" r:id="rId2"/>
    <p:sldId id="309" r:id="rId3"/>
    <p:sldId id="262" r:id="rId4"/>
    <p:sldId id="310" r:id="rId5"/>
    <p:sldId id="265" r:id="rId6"/>
    <p:sldId id="269" r:id="rId7"/>
    <p:sldId id="266" r:id="rId8"/>
    <p:sldId id="267" r:id="rId9"/>
    <p:sldId id="307" r:id="rId10"/>
    <p:sldId id="268" r:id="rId11"/>
    <p:sldId id="272" r:id="rId12"/>
    <p:sldId id="313" r:id="rId13"/>
    <p:sldId id="273" r:id="rId14"/>
    <p:sldId id="311" r:id="rId15"/>
    <p:sldId id="274" r:id="rId16"/>
    <p:sldId id="270" r:id="rId17"/>
    <p:sldId id="271" r:id="rId18"/>
    <p:sldId id="260" r:id="rId19"/>
    <p:sldId id="261" r:id="rId20"/>
    <p:sldId id="278" r:id="rId21"/>
    <p:sldId id="315" r:id="rId22"/>
    <p:sldId id="263" r:id="rId23"/>
    <p:sldId id="314" r:id="rId24"/>
    <p:sldId id="312" r:id="rId25"/>
    <p:sldId id="305" r:id="rId26"/>
    <p:sldId id="264" r:id="rId2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9F"/>
    <a:srgbClr val="1A5B4F"/>
    <a:srgbClr val="D991FF"/>
    <a:srgbClr val="FF2770"/>
    <a:srgbClr val="FFA34C"/>
    <a:srgbClr val="0088FF"/>
    <a:srgbClr val="FF921A"/>
    <a:srgbClr val="FFDF94"/>
    <a:srgbClr val="FFCE5E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9" autoAdjust="0"/>
    <p:restoredTop sz="89538"/>
  </p:normalViewPr>
  <p:slideViewPr>
    <p:cSldViewPr snapToGrid="0">
      <p:cViewPr varScale="1">
        <p:scale>
          <a:sx n="133" d="100"/>
          <a:sy n="133" d="100"/>
        </p:scale>
        <p:origin x="216" y="5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>
        <p:scale>
          <a:sx n="77" d="100"/>
          <a:sy n="77" d="100"/>
        </p:scale>
        <p:origin x="5504" y="24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charset="0"/>
              </a:defRPr>
            </a:lvl1pPr>
          </a:lstStyle>
          <a:p>
            <a:pPr>
              <a:defRPr/>
            </a:pPr>
            <a:fld id="{59AAF3D2-EDFA-BA42-9460-032E57456FC5}" type="datetimeFigureOut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charset="0"/>
              </a:defRPr>
            </a:lvl1pPr>
          </a:lstStyle>
          <a:p>
            <a:pPr>
              <a:defRPr/>
            </a:pPr>
            <a:fld id="{53E6B18D-BC97-A741-A494-5A40B396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Open Sans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Open Sans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Open Sans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Open Sans" charset="0"/>
              </a:defRPr>
            </a:lvl1pPr>
          </a:lstStyle>
          <a:p>
            <a:pPr>
              <a:defRPr/>
            </a:pPr>
            <a:fld id="{2B24F439-14CB-B64A-A38E-43868DBA8F9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ＭＳ Ｐゴシック" charset="0"/>
        <a:cs typeface="Geneva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fld id="{A4676FBE-E17B-9F40-B294-2A0EC4B80004}" type="slidenum">
              <a:rPr lang="en-US" altLang="x-none" sz="1200">
                <a:latin typeface="Open Sans" charset="0"/>
              </a:rPr>
              <a:pPr/>
              <a:t>1</a:t>
            </a:fld>
            <a:endParaRPr lang="en-US" altLang="x-none" sz="1200">
              <a:latin typeface="Open Sans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Main title: 40 pt. Arial</a:t>
            </a:r>
          </a:p>
          <a:p>
            <a:pPr eaLnBrk="1" hangingPunct="1"/>
            <a:br>
              <a:rPr lang="en-US" altLang="x-none">
                <a:ea typeface="ＭＳ Ｐゴシック" charset="-128"/>
                <a:cs typeface="Geneva" charset="0"/>
              </a:rPr>
            </a:br>
            <a:r>
              <a:rPr lang="en-US" altLang="x-none">
                <a:ea typeface="ＭＳ Ｐゴシック" charset="-128"/>
                <a:cs typeface="Geneva" charset="0"/>
              </a:rPr>
              <a:t>Presenter Name: 16 pt. Arial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Presenters Title: 16 pt. Arial Italic</a:t>
            </a:r>
          </a:p>
          <a:p>
            <a:pPr eaLnBrk="1" hangingPunct="1"/>
            <a:endParaRPr lang="en-US" altLang="x-none">
              <a:ea typeface="ＭＳ Ｐゴシック" charset="-128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367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841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 can discuss design automation, I want to quickly discuss how DNA is used as a structural building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15784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REMINDER: You have a scaffold length constraint (a maximum amount of building material)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93460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1:45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"DNA Origami is a class of DNA Nanostructures where a long scaffold strand is folded into an arbitrary shape through the use of staple strands"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Finite length of scaffold which has defined how we design the structures which lead to these two classes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that the automated routing doesn’t check for strand length so that is based on the designer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what DAEDALUS is for routing DNA in this model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Strength to weight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7566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Generative design methodologies have rapidly advanced throughout literature and has been applied to fields such as topology design, architecture, trusses, etc. using a variety of methods (deterministic, analytical solutions to drive optimization compared to deep learning models).</a:t>
            </a:r>
          </a:p>
          <a:p>
            <a:r>
              <a:rPr lang="en-US" dirty="0"/>
              <a:t>Most interestingly, these solutions can also vary based on the input: ranging from an initial “guess” solution to deriving a full design solution from a minimal set of input conditions</a:t>
            </a:r>
          </a:p>
          <a:p>
            <a:endParaRPr lang="en-US" dirty="0"/>
          </a:p>
          <a:p>
            <a:r>
              <a:rPr lang="en-US" dirty="0"/>
              <a:t>Benefits of Deterministic: A truly optimal solution guided by pure mechanics / mathematics</a:t>
            </a:r>
          </a:p>
          <a:p>
            <a:r>
              <a:rPr lang="en-US" dirty="0"/>
              <a:t>Benefits of stochastic: Exploration, produce novel solutions to inspire ideation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 on the left targeted a specific weight, the one on the right just minimized the total weight of the part.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3945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particularly </a:t>
            </a:r>
            <a:r>
              <a:rPr lang="en-US" dirty="0" err="1"/>
              <a:t>mortivating</a:t>
            </a:r>
            <a:r>
              <a:rPr lang="en-US" dirty="0"/>
              <a:t> design space is that of DNA origami </a:t>
            </a:r>
            <a:r>
              <a:rPr lang="en-US" dirty="0" err="1"/>
              <a:t>nanostrures</a:t>
            </a:r>
            <a:r>
              <a:rPr lang="en-US" dirty="0"/>
              <a:t> which …</a:t>
            </a:r>
          </a:p>
          <a:p>
            <a:endParaRPr lang="en-US" dirty="0"/>
          </a:p>
          <a:p>
            <a:r>
              <a:rPr lang="en-US" dirty="0"/>
              <a:t>DNA origami nanostructures are on the scale of ~10s to 100s of nanometers and can be used in a variety of applications.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269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application is to either fill the mesh or coat the mesh which has applications in </a:t>
            </a:r>
            <a:r>
              <a:rPr lang="en-US" dirty="0" err="1"/>
              <a:t>nanocasting</a:t>
            </a:r>
            <a:r>
              <a:rPr lang="en-US" dirty="0"/>
              <a:t> methodologies.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“This solution requires that the designer fully consider and design their ideal mesh prior to the generative solution”. Relies on the expertise of the designer to create said mesh.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3332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talk a little more about the DNA origami design space…</a:t>
            </a:r>
          </a:p>
          <a:p>
            <a:endParaRPr lang="en-US" dirty="0"/>
          </a:p>
          <a:p>
            <a:r>
              <a:rPr lang="en-US" dirty="0"/>
              <a:t>One way to explore upon a difficult design space is through shape annealing which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612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begin formalizing the design problem, I want to introduce some design elements I use in this work.</a:t>
            </a:r>
          </a:p>
          <a:p>
            <a:endParaRPr lang="en-US" dirty="0"/>
          </a:p>
          <a:p>
            <a:r>
              <a:rPr lang="en-US" dirty="0"/>
              <a:t>If &gt; 6 mins, SPEED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5397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variety of applications, it is often the case that a designer would want to specify various constraints and objectives to search for DNA origami designs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87387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An optimally directed solution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4644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Dataset was meticulously designs (edges are all exact multiple edge lengths0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2051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76200" y="-95250"/>
            <a:ext cx="9296400" cy="52578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95350"/>
            <a:ext cx="3429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0" y="0"/>
            <a:ext cx="790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95350"/>
            <a:ext cx="3429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0" y="-95250"/>
            <a:ext cx="8052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07ED0DB-E3F9-7114-6010-1F45FF6834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4200" y="4324350"/>
            <a:ext cx="914169" cy="939800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913356-4EEA-CA07-3AE2-6F95244357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54375" y="4552950"/>
            <a:ext cx="1185917" cy="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1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1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39624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212300"/>
            <a:ext cx="39593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8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25908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200150"/>
            <a:ext cx="25908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200150"/>
            <a:ext cx="25908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1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06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3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rrow on a black background&#10;&#10;Description automatically generated">
            <a:extLst>
              <a:ext uri="{FF2B5EF4-FFF2-40B4-BE49-F238E27FC236}">
                <a16:creationId xmlns:a16="http://schemas.microsoft.com/office/drawing/2014/main" id="{6661C5CA-A1AD-86DA-6D89-702B5F4DE4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86799" y="64428"/>
            <a:ext cx="371781" cy="609600"/>
          </a:xfrm>
          <a:prstGeom prst="rect">
            <a:avLst/>
          </a:prstGeom>
        </p:spPr>
      </p:pic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98887" y="1046163"/>
            <a:ext cx="60325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98887" y="1046163"/>
            <a:ext cx="60325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1E7F3-AD6C-224E-BD90-D1A35CEDCAE6}"/>
              </a:ext>
            </a:extLst>
          </p:cNvPr>
          <p:cNvSpPr txBox="1"/>
          <p:nvPr userDrawn="1"/>
        </p:nvSpPr>
        <p:spPr>
          <a:xfrm>
            <a:off x="8534400" y="100340"/>
            <a:ext cx="506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E8350F2-0076-4777-BB9E-2DCA827A2F8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96200" y="4826805"/>
            <a:ext cx="1447800" cy="102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46.png"/><Relationship Id="rId5" Type="http://schemas.openxmlformats.org/officeDocument/2006/relationships/image" Target="../media/image22.png"/><Relationship Id="rId10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3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50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hyperlink" Target="https://biorender.com/" TargetMode="External"/><Relationship Id="rId3" Type="http://schemas.openxmlformats.org/officeDocument/2006/relationships/image" Target="../media/image77.png"/><Relationship Id="rId7" Type="http://schemas.microsoft.com/office/2007/relationships/hdphoto" Target="../media/hdphoto1.wdp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github.com/CMU-Integrated-Design-Innovation-Group/Mango" TargetMode="External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1" name="Straight Connector 11"/>
          <p:cNvCxnSpPr>
            <a:cxnSpLocks noChangeShapeType="1"/>
          </p:cNvCxnSpPr>
          <p:nvPr/>
        </p:nvCxnSpPr>
        <p:spPr bwMode="auto">
          <a:xfrm>
            <a:off x="2209800" y="3486150"/>
            <a:ext cx="5486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" name="Text Placeholder 14"/>
          <p:cNvSpPr txBox="1">
            <a:spLocks/>
          </p:cNvSpPr>
          <p:nvPr/>
        </p:nvSpPr>
        <p:spPr bwMode="auto">
          <a:xfrm>
            <a:off x="2133600" y="1779047"/>
            <a:ext cx="518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A Grammar-Enabled Generative Design Framework for Design Exploration of Deoxyribonucleic Acid (DNA) Nanostructures </a:t>
            </a:r>
          </a:p>
        </p:txBody>
      </p:sp>
      <p:sp>
        <p:nvSpPr>
          <p:cNvPr id="5123" name="Text Placeholder 16"/>
          <p:cNvSpPr txBox="1">
            <a:spLocks/>
          </p:cNvSpPr>
          <p:nvPr/>
        </p:nvSpPr>
        <p:spPr bwMode="auto">
          <a:xfrm>
            <a:off x="2133600" y="3638549"/>
            <a:ext cx="6659336" cy="89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x-none" sz="1800" b="1" dirty="0">
                <a:solidFill>
                  <a:srgbClr val="FFFFFF"/>
                </a:solidFill>
                <a:ea typeface="ＭＳ Ｐゴシック" charset="-128"/>
              </a:rPr>
              <a:t>A.J. Vetturini</a:t>
            </a:r>
            <a:r>
              <a:rPr lang="en-US" altLang="x-none" sz="1800" dirty="0">
                <a:solidFill>
                  <a:srgbClr val="FFFFFF"/>
                </a:solidFill>
                <a:ea typeface="ＭＳ Ｐゴシック" charset="-128"/>
              </a:rPr>
              <a:t>		</a:t>
            </a:r>
            <a:r>
              <a:rPr lang="en-US" altLang="x-none" sz="1800" b="1" dirty="0" err="1">
                <a:solidFill>
                  <a:srgbClr val="FFFFFF"/>
                </a:solidFill>
                <a:ea typeface="ＭＳ Ｐゴシック" charset="-128"/>
              </a:rPr>
              <a:t>avetturi@andrew.cmu.edu</a:t>
            </a:r>
            <a:endParaRPr lang="en-US" altLang="x-none" sz="1800" b="1" dirty="0">
              <a:solidFill>
                <a:srgbClr val="FFFFFF"/>
              </a:solidFill>
              <a:ea typeface="ＭＳ Ｐゴシック" charset="-128"/>
            </a:endParaRPr>
          </a:p>
          <a:p>
            <a:pPr>
              <a:spcBef>
                <a:spcPct val="20000"/>
              </a:spcBef>
            </a:pPr>
            <a:r>
              <a:rPr lang="en-US" altLang="x-none" i="1" dirty="0">
                <a:solidFill>
                  <a:srgbClr val="FFFFFF"/>
                </a:solidFill>
                <a:ea typeface="ＭＳ Ｐゴシック" charset="-128"/>
              </a:rPr>
              <a:t>Professor Jonathan Cagan	</a:t>
            </a:r>
            <a:r>
              <a:rPr lang="en-US" altLang="x-none" i="1" dirty="0" err="1">
                <a:solidFill>
                  <a:srgbClr val="FFFFFF"/>
                </a:solidFill>
                <a:ea typeface="ＭＳ Ｐゴシック" charset="-128"/>
              </a:rPr>
              <a:t>cagan@cmu.edu</a:t>
            </a:r>
            <a:endParaRPr lang="en-US" altLang="x-none" i="1" dirty="0">
              <a:solidFill>
                <a:srgbClr val="FFFFFF"/>
              </a:solidFill>
              <a:ea typeface="ＭＳ Ｐゴシック" charset="-128"/>
            </a:endParaRPr>
          </a:p>
          <a:p>
            <a:pPr>
              <a:spcBef>
                <a:spcPct val="20000"/>
              </a:spcBef>
            </a:pPr>
            <a:r>
              <a:rPr lang="en-US" altLang="x-none" i="1" dirty="0">
                <a:solidFill>
                  <a:srgbClr val="FFFFFF"/>
                </a:solidFill>
                <a:ea typeface="ＭＳ Ｐゴシック" charset="-128"/>
              </a:rPr>
              <a:t>Professor Rebecca E. Taylor	</a:t>
            </a:r>
            <a:r>
              <a:rPr lang="en-US" altLang="x-none" i="1" dirty="0" err="1">
                <a:solidFill>
                  <a:srgbClr val="FFFFFF"/>
                </a:solidFill>
                <a:ea typeface="ＭＳ Ｐゴシック" charset="-128"/>
              </a:rPr>
              <a:t>bex@andrew.cmu.edu</a:t>
            </a:r>
            <a:endParaRPr lang="en-US" altLang="x-none" i="1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4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nimation">
            <a:hlinkClick r:id="" action="ppaction://media"/>
            <a:extLst>
              <a:ext uri="{FF2B5EF4-FFF2-40B4-BE49-F238E27FC236}">
                <a16:creationId xmlns:a16="http://schemas.microsoft.com/office/drawing/2014/main" id="{039E5AC5-5B97-A5AE-FC39-9D547FC2E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7883" y="1062654"/>
            <a:ext cx="4399037" cy="3142169"/>
          </a:xfrm>
          <a:prstGeom prst="rect">
            <a:avLst/>
          </a:prstGeom>
        </p:spPr>
      </p:pic>
      <p:pic>
        <p:nvPicPr>
          <p:cNvPr id="6" name="Picture 5" descr="A diagram of different types of shapes&#10;&#10;Description automatically generated with medium confidence">
            <a:extLst>
              <a:ext uri="{FF2B5EF4-FFF2-40B4-BE49-F238E27FC236}">
                <a16:creationId xmlns:a16="http://schemas.microsoft.com/office/drawing/2014/main" id="{5761700A-37A5-1318-8EEF-5660389C84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145"/>
          <a:stretch/>
        </p:blipFill>
        <p:spPr>
          <a:xfrm>
            <a:off x="615164" y="873515"/>
            <a:ext cx="3141796" cy="3790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512D-1C37-191D-321B-B1194D182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design offers the ability to tune the search space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ABC651-2AE0-3D5F-D902-19BD826C3C25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826055-7D74-01FE-BCD6-14E4CC1F9EAF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AFE26B-983B-5AB4-9E39-388990772C78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1FA4B0-DFC6-ED43-F561-F0765DCE0E33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45E78B-0834-F95D-130E-1CA9A1412F5A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91A704-AC68-AB2C-3276-0EE1D7B2CB9A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036E176-9F7E-F335-F161-65CC0F15505E}"/>
              </a:ext>
            </a:extLst>
          </p:cNvPr>
          <p:cNvSpPr/>
          <p:nvPr/>
        </p:nvSpPr>
        <p:spPr bwMode="auto">
          <a:xfrm>
            <a:off x="1944386" y="3716442"/>
            <a:ext cx="1576971" cy="5535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CBCD6-59D3-3D34-106F-B2EF07122725}"/>
              </a:ext>
            </a:extLst>
          </p:cNvPr>
          <p:cNvSpPr/>
          <p:nvPr/>
        </p:nvSpPr>
        <p:spPr bwMode="auto">
          <a:xfrm>
            <a:off x="643284" y="3706381"/>
            <a:ext cx="1138011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957D8B-1EE8-AA28-4C38-9F84E5A11542}"/>
              </a:ext>
            </a:extLst>
          </p:cNvPr>
          <p:cNvSpPr/>
          <p:nvPr/>
        </p:nvSpPr>
        <p:spPr bwMode="auto">
          <a:xfrm>
            <a:off x="1063100" y="1084899"/>
            <a:ext cx="1576971" cy="4532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B191EA-4D98-2902-5AE9-6448F1102AAC}"/>
              </a:ext>
            </a:extLst>
          </p:cNvPr>
          <p:cNvSpPr txBox="1"/>
          <p:nvPr/>
        </p:nvSpPr>
        <p:spPr>
          <a:xfrm>
            <a:off x="353386" y="3706702"/>
            <a:ext cx="1474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Custom Objective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3D3F3F-C01A-FDED-ACE5-0429A88E2B4A}"/>
              </a:ext>
            </a:extLst>
          </p:cNvPr>
          <p:cNvSpPr txBox="1"/>
          <p:nvPr/>
        </p:nvSpPr>
        <p:spPr>
          <a:xfrm>
            <a:off x="1950952" y="3706702"/>
            <a:ext cx="1806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Additional Constraints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25084-30C6-EAB3-88F0-8E5ACD5D8937}"/>
              </a:ext>
            </a:extLst>
          </p:cNvPr>
          <p:cNvGrpSpPr>
            <a:grpSpLocks noChangeAspect="1"/>
          </p:cNvGrpSpPr>
          <p:nvPr/>
        </p:nvGrpSpPr>
        <p:grpSpPr>
          <a:xfrm>
            <a:off x="2188385" y="3954683"/>
            <a:ext cx="768440" cy="847321"/>
            <a:chOff x="-723894" y="1407050"/>
            <a:chExt cx="979959" cy="1080552"/>
          </a:xfrm>
        </p:grpSpPr>
        <p:pic>
          <p:nvPicPr>
            <p:cNvPr id="27" name="Picture 26" descr="A diagram of different types of shapes&#10;&#10;Description automatically generated with medium confidence">
              <a:extLst>
                <a:ext uri="{FF2B5EF4-FFF2-40B4-BE49-F238E27FC236}">
                  <a16:creationId xmlns:a16="http://schemas.microsoft.com/office/drawing/2014/main" id="{5EED8474-5649-9A3A-FEBD-FA87ED2C9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4439" t="5656" r="2817" b="66627"/>
            <a:stretch/>
          </p:blipFill>
          <p:spPr>
            <a:xfrm>
              <a:off x="-723893" y="1437119"/>
              <a:ext cx="979958" cy="1050483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FC7C2A-83A6-6494-0DDC-B065607CCD51}"/>
                </a:ext>
              </a:extLst>
            </p:cNvPr>
            <p:cNvSpPr/>
            <p:nvPr/>
          </p:nvSpPr>
          <p:spPr bwMode="auto">
            <a:xfrm>
              <a:off x="46203" y="1407050"/>
              <a:ext cx="167820" cy="1310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8F2A0-8688-050A-A210-617A739CFF88}"/>
                </a:ext>
              </a:extLst>
            </p:cNvPr>
            <p:cNvSpPr/>
            <p:nvPr/>
          </p:nvSpPr>
          <p:spPr bwMode="auto">
            <a:xfrm>
              <a:off x="-723894" y="2073013"/>
              <a:ext cx="83910" cy="1270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5C7A78-BC07-BFBD-7E88-81995ACC743A}"/>
                  </a:ext>
                </a:extLst>
              </p:cNvPr>
              <p:cNvSpPr txBox="1"/>
              <p:nvPr/>
            </p:nvSpPr>
            <p:spPr>
              <a:xfrm>
                <a:off x="759234" y="4031603"/>
                <a:ext cx="662746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𝑏𝑜𝑥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𝐷𝑁𝐴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5C7A78-BC07-BFBD-7E88-81995ACC7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4" y="4031603"/>
                <a:ext cx="662746" cy="5936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12ADD-3737-7581-C6C4-5E7D50C8EC75}"/>
                  </a:ext>
                </a:extLst>
              </p:cNvPr>
              <p:cNvSpPr txBox="1"/>
              <p:nvPr/>
            </p:nvSpPr>
            <p:spPr>
              <a:xfrm>
                <a:off x="2841101" y="4076930"/>
                <a:ext cx="1044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12ADD-3737-7581-C6C4-5E7D50C8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101" y="4076930"/>
                <a:ext cx="1044067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8B438EB-1C62-679F-4AFB-EC56E3EA480C}"/>
              </a:ext>
            </a:extLst>
          </p:cNvPr>
          <p:cNvSpPr txBox="1"/>
          <p:nvPr/>
        </p:nvSpPr>
        <p:spPr>
          <a:xfrm>
            <a:off x="2375801" y="4020638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0335175-8A25-5B66-D32F-41B416FD80E1}"/>
              </a:ext>
            </a:extLst>
          </p:cNvPr>
          <p:cNvCxnSpPr>
            <a:cxnSpLocks/>
          </p:cNvCxnSpPr>
          <p:nvPr/>
        </p:nvCxnSpPr>
        <p:spPr bwMode="auto">
          <a:xfrm>
            <a:off x="2363096" y="4269985"/>
            <a:ext cx="179295" cy="584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3FEA25A-004A-7903-CE3F-117FD965691F}"/>
              </a:ext>
            </a:extLst>
          </p:cNvPr>
          <p:cNvSpPr txBox="1"/>
          <p:nvPr/>
        </p:nvSpPr>
        <p:spPr>
          <a:xfrm>
            <a:off x="1538037" y="131383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3E2D19-AB63-F529-8C76-03CE124ACB91}"/>
              </a:ext>
            </a:extLst>
          </p:cNvPr>
          <p:cNvSpPr/>
          <p:nvPr/>
        </p:nvSpPr>
        <p:spPr bwMode="auto">
          <a:xfrm>
            <a:off x="3258207" y="2028497"/>
            <a:ext cx="367862" cy="11981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A773ADD5-EB6D-EAEE-5458-EC7736847B5A}"/>
              </a:ext>
            </a:extLst>
          </p:cNvPr>
          <p:cNvSpPr/>
          <p:nvPr/>
        </p:nvSpPr>
        <p:spPr bwMode="auto">
          <a:xfrm rot="5400000">
            <a:off x="3377279" y="2597829"/>
            <a:ext cx="1391097" cy="194032"/>
          </a:xfrm>
          <a:prstGeom prst="triangle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F76DA3-1618-75E1-2E91-46E1BAFDAF36}"/>
                  </a:ext>
                </a:extLst>
              </p:cNvPr>
              <p:cNvSpPr txBox="1"/>
              <p:nvPr/>
            </p:nvSpPr>
            <p:spPr>
              <a:xfrm>
                <a:off x="4209431" y="2471754"/>
                <a:ext cx="662746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𝑏𝑜𝑥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𝐷𝑁𝐴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F76DA3-1618-75E1-2E91-46E1BAFDA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31" y="2471754"/>
                <a:ext cx="662746" cy="5936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62A64B45-4A32-B8FB-236F-6A6C1783E3B4}"/>
              </a:ext>
            </a:extLst>
          </p:cNvPr>
          <p:cNvSpPr/>
          <p:nvPr/>
        </p:nvSpPr>
        <p:spPr bwMode="auto">
          <a:xfrm>
            <a:off x="5559972" y="4031603"/>
            <a:ext cx="672662" cy="1429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5FFCB9-1069-19FA-56C8-FE75912672B6}"/>
              </a:ext>
            </a:extLst>
          </p:cNvPr>
          <p:cNvSpPr txBox="1"/>
          <p:nvPr/>
        </p:nvSpPr>
        <p:spPr>
          <a:xfrm>
            <a:off x="5371319" y="3993213"/>
            <a:ext cx="1049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Iteration #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422BDC-651A-5BDA-E5B6-A4BE653A7534}"/>
              </a:ext>
            </a:extLst>
          </p:cNvPr>
          <p:cNvSpPr/>
          <p:nvPr/>
        </p:nvSpPr>
        <p:spPr bwMode="auto">
          <a:xfrm>
            <a:off x="5559972" y="3860590"/>
            <a:ext cx="503477" cy="1968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4" name="Picture 3" descr="A diagram of different types of shapes&#10;&#10;Description automatically generated with medium confidence">
            <a:extLst>
              <a:ext uri="{FF2B5EF4-FFF2-40B4-BE49-F238E27FC236}">
                <a16:creationId xmlns:a16="http://schemas.microsoft.com/office/drawing/2014/main" id="{51A078F6-A42D-BA59-4E31-54369B393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17" t="61180"/>
          <a:stretch/>
        </p:blipFill>
        <p:spPr>
          <a:xfrm>
            <a:off x="7747399" y="3461355"/>
            <a:ext cx="1274114" cy="13406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9454F2-C1DC-2E96-C0B5-F8DA1267F222}"/>
              </a:ext>
            </a:extLst>
          </p:cNvPr>
          <p:cNvSpPr/>
          <p:nvPr/>
        </p:nvSpPr>
        <p:spPr bwMode="auto">
          <a:xfrm>
            <a:off x="7658100" y="4103064"/>
            <a:ext cx="249337" cy="225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011F31-5F1C-85C6-19AA-FAEFDDA1DF3F}"/>
              </a:ext>
            </a:extLst>
          </p:cNvPr>
          <p:cNvSpPr/>
          <p:nvPr/>
        </p:nvSpPr>
        <p:spPr bwMode="auto">
          <a:xfrm>
            <a:off x="7331529" y="3559629"/>
            <a:ext cx="130628" cy="1467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E5E4541-8861-FA39-7929-8EB3DE5339AD}"/>
              </a:ext>
            </a:extLst>
          </p:cNvPr>
          <p:cNvCxnSpPr>
            <a:endCxn id="5" idx="3"/>
          </p:cNvCxnSpPr>
          <p:nvPr/>
        </p:nvCxnSpPr>
        <p:spPr bwMode="auto">
          <a:xfrm>
            <a:off x="7355728" y="3716442"/>
            <a:ext cx="551709" cy="499298"/>
          </a:xfrm>
          <a:prstGeom prst="bentConnector3">
            <a:avLst>
              <a:gd name="adj1" fmla="val -62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C9AB4C-0EB3-4FD9-2D56-D3CC661B8D47}"/>
              </a:ext>
            </a:extLst>
          </p:cNvPr>
          <p:cNvSpPr txBox="1"/>
          <p:nvPr/>
        </p:nvSpPr>
        <p:spPr>
          <a:xfrm>
            <a:off x="7220558" y="4204823"/>
            <a:ext cx="76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Export design</a:t>
            </a:r>
          </a:p>
        </p:txBody>
      </p:sp>
    </p:spTree>
    <p:extLst>
      <p:ext uri="{BB962C8B-B14F-4D97-AF65-F5344CB8AC3E}">
        <p14:creationId xmlns:p14="http://schemas.microsoft.com/office/powerpoint/2010/main" val="1768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7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3" grpId="0"/>
      <p:bldP spid="34" grpId="0"/>
      <p:bldP spid="35" grpId="0"/>
      <p:bldP spid="31" grpId="0"/>
      <p:bldP spid="32" grpId="0" animBg="1"/>
      <p:bldP spid="36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2884-6FE6-6F5B-8E11-9F311881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scaffold length must be fully considered in the search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ED261F-61B3-034A-CB31-5B47FED00B77}"/>
              </a:ext>
            </a:extLst>
          </p:cNvPr>
          <p:cNvSpPr/>
          <p:nvPr/>
        </p:nvSpPr>
        <p:spPr bwMode="auto">
          <a:xfrm>
            <a:off x="457200" y="110044"/>
            <a:ext cx="102758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Introduction</a:t>
            </a:r>
            <a:endParaRPr kumimoji="0" lang="en-US" sz="110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>
                <a:glow>
                  <a:schemeClr val="accent1">
                    <a:lumMod val="75000"/>
                    <a:alpha val="40000"/>
                  </a:schemeClr>
                </a:glow>
              </a:effectLst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7141C-2EA9-E7DB-5FAA-C2DA2D83DBB6}"/>
              </a:ext>
            </a:extLst>
          </p:cNvPr>
          <p:cNvSpPr/>
          <p:nvPr/>
        </p:nvSpPr>
        <p:spPr bwMode="auto">
          <a:xfrm>
            <a:off x="1437158" y="110044"/>
            <a:ext cx="102758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accent6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Methodology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C9CDA2-0396-1A04-9958-F1CF01A2D7B2}"/>
              </a:ext>
            </a:extLst>
          </p:cNvPr>
          <p:cNvSpPr/>
          <p:nvPr/>
        </p:nvSpPr>
        <p:spPr bwMode="auto">
          <a:xfrm>
            <a:off x="2468206" y="110044"/>
            <a:ext cx="102412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109334-8A78-62CB-FCCC-76D13C6B2DF3}"/>
              </a:ext>
            </a:extLst>
          </p:cNvPr>
          <p:cNvSpPr/>
          <p:nvPr/>
        </p:nvSpPr>
        <p:spPr bwMode="auto">
          <a:xfrm>
            <a:off x="3173237" y="110044"/>
            <a:ext cx="102412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Conclusions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D8F40C-AAC8-547F-8F9F-E60517396656}"/>
              </a:ext>
            </a:extLst>
          </p:cNvPr>
          <p:cNvSpPr/>
          <p:nvPr/>
        </p:nvSpPr>
        <p:spPr bwMode="auto">
          <a:xfrm>
            <a:off x="4125926" y="110044"/>
            <a:ext cx="102412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Q&amp;A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E3A91-A1E8-6686-981B-D3C45B270486}"/>
              </a:ext>
            </a:extLst>
          </p:cNvPr>
          <p:cNvSpPr txBox="1"/>
          <p:nvPr/>
        </p:nvSpPr>
        <p:spPr>
          <a:xfrm>
            <a:off x="291489" y="3455771"/>
            <a:ext cx="4432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DNA origami</a:t>
            </a:r>
            <a:r>
              <a:rPr lang="en-US" sz="1600" u="sng" baseline="30000" dirty="0"/>
              <a:t>1</a:t>
            </a:r>
            <a:r>
              <a:rPr lang="en-US" sz="1600" u="sng" dirty="0"/>
              <a:t> consists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</a:rPr>
              <a:t>Scaffold</a:t>
            </a:r>
            <a:r>
              <a:rPr lang="en-US" sz="1400" dirty="0"/>
              <a:t> (~7k nucleotides)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Short, synthetic staples (20-60 nucleotides)</a:t>
            </a:r>
          </a:p>
          <a:p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when combined with a thermal annealing process, DNA origami nanostructures can be formed</a:t>
            </a:r>
            <a:r>
              <a:rPr lang="en-US" sz="1400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F29F2-3233-1176-6FAF-6A93AE499D4C}"/>
              </a:ext>
            </a:extLst>
          </p:cNvPr>
          <p:cNvSpPr txBox="1"/>
          <p:nvPr/>
        </p:nvSpPr>
        <p:spPr>
          <a:xfrm>
            <a:off x="5224480" y="3957153"/>
            <a:ext cx="282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This value can not be exceeded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E2419-8433-8A9C-088D-DECCD1C07359}"/>
              </a:ext>
            </a:extLst>
          </p:cNvPr>
          <p:cNvSpPr txBox="1"/>
          <p:nvPr/>
        </p:nvSpPr>
        <p:spPr>
          <a:xfrm>
            <a:off x="5224479" y="4222698"/>
            <a:ext cx="411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Further, the design should ideally utilize as much of the scaffold as possible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C4ED8B-1757-23FC-601A-D6509E4DBCA1}"/>
              </a:ext>
            </a:extLst>
          </p:cNvPr>
          <p:cNvSpPr txBox="1"/>
          <p:nvPr/>
        </p:nvSpPr>
        <p:spPr>
          <a:xfrm>
            <a:off x="0" y="4882969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/>
              <a:t>Rothemund</a:t>
            </a:r>
            <a:r>
              <a:rPr lang="en-US" sz="600" dirty="0"/>
              <a:t>, P. </a:t>
            </a:r>
            <a:r>
              <a:rPr lang="en-US" sz="600" i="1" dirty="0"/>
              <a:t>Nature</a:t>
            </a:r>
            <a:r>
              <a:rPr lang="en-US" sz="600" dirty="0"/>
              <a:t> 440, no. 7082 (2006): 297–302.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07CCC569-906D-8EEC-39FB-B4C7FB58A82E}"/>
              </a:ext>
            </a:extLst>
          </p:cNvPr>
          <p:cNvCxnSpPr>
            <a:endCxn id="7" idx="1"/>
          </p:cNvCxnSpPr>
          <p:nvPr/>
        </p:nvCxnSpPr>
        <p:spPr bwMode="auto">
          <a:xfrm>
            <a:off x="2647329" y="3860885"/>
            <a:ext cx="2577151" cy="265545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AE796A5-B01E-CB62-07A6-5E9FE8B59EE1}"/>
              </a:ext>
            </a:extLst>
          </p:cNvPr>
          <p:cNvGrpSpPr/>
          <p:nvPr/>
        </p:nvGrpSpPr>
        <p:grpSpPr>
          <a:xfrm>
            <a:off x="597043" y="971249"/>
            <a:ext cx="7796276" cy="2794747"/>
            <a:chOff x="597043" y="971249"/>
            <a:chExt cx="7796276" cy="279474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68066D1-D539-F6D4-8276-5BFB6A6D1352}"/>
                </a:ext>
              </a:extLst>
            </p:cNvPr>
            <p:cNvGrpSpPr/>
            <p:nvPr/>
          </p:nvGrpSpPr>
          <p:grpSpPr>
            <a:xfrm>
              <a:off x="597043" y="1146026"/>
              <a:ext cx="7452953" cy="1481494"/>
              <a:chOff x="597043" y="1146026"/>
              <a:chExt cx="7452953" cy="148149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B76FDB-653B-8C2E-23D9-D1227A4493DB}"/>
                  </a:ext>
                </a:extLst>
              </p:cNvPr>
              <p:cNvSpPr txBox="1"/>
              <p:nvPr/>
            </p:nvSpPr>
            <p:spPr>
              <a:xfrm>
                <a:off x="2017891" y="1687729"/>
                <a:ext cx="14744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u="sng" dirty="0"/>
                  <a:t>Custom Objective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80C25E3-07DC-BB72-4E73-3D520032D068}"/>
                      </a:ext>
                    </a:extLst>
                  </p:cNvPr>
                  <p:cNvSpPr txBox="1"/>
                  <p:nvPr/>
                </p:nvSpPr>
                <p:spPr>
                  <a:xfrm>
                    <a:off x="2423739" y="2033896"/>
                    <a:ext cx="662746" cy="5936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𝑏𝑜𝑥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𝐷𝑁𝐴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80C25E3-07DC-BB72-4E73-3D520032D0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3739" y="2033896"/>
                    <a:ext cx="662746" cy="59362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CB457-41A6-1117-1122-867DEAF6252A}"/>
                  </a:ext>
                </a:extLst>
              </p:cNvPr>
              <p:cNvSpPr txBox="1"/>
              <p:nvPr/>
            </p:nvSpPr>
            <p:spPr>
              <a:xfrm>
                <a:off x="597043" y="1146026"/>
                <a:ext cx="74529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This custom objective will drive the search to use as much of the scaffold as possible 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532B406-FDF5-C51F-CF43-B5A8C6C5589A}"/>
                </a:ext>
              </a:extLst>
            </p:cNvPr>
            <p:cNvGrpSpPr/>
            <p:nvPr/>
          </p:nvGrpSpPr>
          <p:grpSpPr>
            <a:xfrm>
              <a:off x="4125926" y="971249"/>
              <a:ext cx="4267393" cy="2794747"/>
              <a:chOff x="4125926" y="971249"/>
              <a:chExt cx="4267393" cy="2794747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4112465C-5FAD-32A9-7F38-65894E684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14662" y="971249"/>
                <a:ext cx="2322576" cy="2322576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4626CA0-9278-0C70-9B43-2963E4B30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6699" y="982675"/>
                <a:ext cx="2326620" cy="232662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9F562D-FF5F-0C71-DED8-97D84BCB34CB}"/>
                  </a:ext>
                </a:extLst>
              </p:cNvPr>
              <p:cNvSpPr txBox="1"/>
              <p:nvPr/>
            </p:nvSpPr>
            <p:spPr>
              <a:xfrm>
                <a:off x="5118261" y="3119665"/>
                <a:ext cx="2554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The scaffold length serves as an </a:t>
                </a:r>
                <a:r>
                  <a:rPr lang="en-US" sz="1200" dirty="0">
                    <a:solidFill>
                      <a:srgbClr val="D991FF"/>
                    </a:solidFill>
                  </a:rPr>
                  <a:t>upper-limit constraint </a:t>
                </a:r>
                <a:r>
                  <a:rPr lang="en-US" sz="1200" dirty="0"/>
                  <a:t>to the generative search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6046C8-9520-1894-5438-74D41E585A3A}"/>
                  </a:ext>
                </a:extLst>
              </p:cNvPr>
              <p:cNvSpPr/>
              <p:nvPr/>
            </p:nvSpPr>
            <p:spPr bwMode="auto">
              <a:xfrm>
                <a:off x="7385639" y="1660994"/>
                <a:ext cx="426779" cy="30777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D991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B128315-6D18-674F-1987-CD94E2F23768}"/>
                  </a:ext>
                </a:extLst>
              </p:cNvPr>
              <p:cNvSpPr/>
              <p:nvPr/>
            </p:nvSpPr>
            <p:spPr bwMode="auto">
              <a:xfrm>
                <a:off x="4368254" y="1932744"/>
                <a:ext cx="269736" cy="58929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84679F9-C396-53E5-5292-8816CD123172}"/>
                      </a:ext>
                    </a:extLst>
                  </p:cNvPr>
                  <p:cNvSpPr txBox="1"/>
                  <p:nvPr/>
                </p:nvSpPr>
                <p:spPr>
                  <a:xfrm>
                    <a:off x="4125926" y="1916848"/>
                    <a:ext cx="662746" cy="5936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𝑏𝑜𝑥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𝐷𝑁𝐴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84679F9-C396-53E5-5292-8816CD123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5926" y="1916848"/>
                    <a:ext cx="662746" cy="5936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966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2884-6FE6-6F5B-8E11-9F311881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design can also be used to explore upon the design space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FF41BE-3213-88BC-D7C8-DCFB3A9DDA7F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ED261F-61B3-034A-CB31-5B47FED00B7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17141C-2EA9-E7DB-5FAA-C2DA2D83DBB6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C9CDA2-0396-1A04-9958-F1CF01A2D7B2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109334-8A78-62CB-FCCC-76D13C6B2DF3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D8F40C-AAC8-547F-8F9F-E60517396656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D833098-DA83-47EF-F99A-A23CFEC55AD3}"/>
              </a:ext>
            </a:extLst>
          </p:cNvPr>
          <p:cNvSpPr txBox="1"/>
          <p:nvPr/>
        </p:nvSpPr>
        <p:spPr>
          <a:xfrm>
            <a:off x="3301" y="4874314"/>
            <a:ext cx="2637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Shea and Cagan. </a:t>
            </a:r>
            <a:r>
              <a:rPr lang="en-US" sz="600" i="1" dirty="0"/>
              <a:t>AI EDAM</a:t>
            </a:r>
            <a:r>
              <a:rPr lang="en-US" sz="600" dirty="0"/>
              <a:t> 11, no. 5 (1997): 379–94.</a:t>
            </a:r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Chen et al. </a:t>
            </a:r>
            <a:r>
              <a:rPr lang="en-US" sz="600" i="1" dirty="0">
                <a:effectLst/>
              </a:rPr>
              <a:t>ACS Applied Materials &amp; Interfaces</a:t>
            </a:r>
            <a:r>
              <a:rPr lang="en-US" sz="600" dirty="0">
                <a:effectLst/>
              </a:rPr>
              <a:t> 10, no. 29 (2018): 24344–48.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4351AF9-7755-AE3B-2345-E1858B3B1DCC}"/>
              </a:ext>
            </a:extLst>
          </p:cNvPr>
          <p:cNvGrpSpPr>
            <a:grpSpLocks noChangeAspect="1"/>
          </p:cNvGrpSpPr>
          <p:nvPr/>
        </p:nvGrpSpPr>
        <p:grpSpPr>
          <a:xfrm>
            <a:off x="533806" y="2188675"/>
            <a:ext cx="3201400" cy="2397646"/>
            <a:chOff x="89256" y="3027947"/>
            <a:chExt cx="3954177" cy="296142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2E9D27D-F224-7888-D6FA-044393916964}"/>
                </a:ext>
              </a:extLst>
            </p:cNvPr>
            <p:cNvGrpSpPr/>
            <p:nvPr/>
          </p:nvGrpSpPr>
          <p:grpSpPr>
            <a:xfrm>
              <a:off x="89256" y="3027947"/>
              <a:ext cx="3954177" cy="2961428"/>
              <a:chOff x="89256" y="3027947"/>
              <a:chExt cx="3954177" cy="2961428"/>
            </a:xfrm>
          </p:grpSpPr>
          <p:sp>
            <p:nvSpPr>
              <p:cNvPr id="74" name="Triangle 73">
                <a:extLst>
                  <a:ext uri="{FF2B5EF4-FFF2-40B4-BE49-F238E27FC236}">
                    <a16:creationId xmlns:a16="http://schemas.microsoft.com/office/drawing/2014/main" id="{740A705F-049C-DEB0-B71C-DC7E3EE5B830}"/>
                  </a:ext>
                </a:extLst>
              </p:cNvPr>
              <p:cNvSpPr/>
              <p:nvPr/>
            </p:nvSpPr>
            <p:spPr bwMode="auto">
              <a:xfrm rot="10800000">
                <a:off x="1684031" y="4660664"/>
                <a:ext cx="1024260" cy="170801"/>
              </a:xfrm>
              <a:prstGeom prst="triangle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76" name="Picture 75" descr="A diagram of a hexagon with numbers and points&#10;&#10;Description automatically generated">
                <a:extLst>
                  <a:ext uri="{FF2B5EF4-FFF2-40B4-BE49-F238E27FC236}">
                    <a16:creationId xmlns:a16="http://schemas.microsoft.com/office/drawing/2014/main" id="{1DAF722D-345F-D52D-F797-333381A55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487" y="3027947"/>
                <a:ext cx="1545115" cy="1228168"/>
              </a:xfrm>
              <a:prstGeom prst="rect">
                <a:avLst/>
              </a:prstGeom>
            </p:spPr>
          </p:pic>
          <p:sp>
            <p:nvSpPr>
              <p:cNvPr id="77" name="Plus 76">
                <a:extLst>
                  <a:ext uri="{FF2B5EF4-FFF2-40B4-BE49-F238E27FC236}">
                    <a16:creationId xmlns:a16="http://schemas.microsoft.com/office/drawing/2014/main" id="{D21409E8-ED76-A8F5-56FC-EEF6CDAC8D51}"/>
                  </a:ext>
                </a:extLst>
              </p:cNvPr>
              <p:cNvSpPr/>
              <p:nvPr/>
            </p:nvSpPr>
            <p:spPr bwMode="auto">
              <a:xfrm>
                <a:off x="2060602" y="3583656"/>
                <a:ext cx="271118" cy="289889"/>
              </a:xfrm>
              <a:prstGeom prst="mathPlus">
                <a:avLst/>
              </a:prstGeom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78" name="Picture 77" descr="A group of triangles with arrows&#10;&#10;Description automatically generated">
                <a:extLst>
                  <a:ext uri="{FF2B5EF4-FFF2-40B4-BE49-F238E27FC236}">
                    <a16:creationId xmlns:a16="http://schemas.microsoft.com/office/drawing/2014/main" id="{5D94F8E8-9800-FEE5-8A61-F908AA53A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2110" y="3220251"/>
                <a:ext cx="1618787" cy="996832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7E72BC2-F8C3-F670-C1D1-9A9754008261}"/>
                  </a:ext>
                </a:extLst>
              </p:cNvPr>
              <p:cNvSpPr/>
              <p:nvPr/>
            </p:nvSpPr>
            <p:spPr bwMode="auto">
              <a:xfrm>
                <a:off x="2261937" y="314555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8FB2E3A-7CA2-7213-1CFB-94AECE4C1F78}"/>
                  </a:ext>
                </a:extLst>
              </p:cNvPr>
              <p:cNvSpPr/>
              <p:nvPr/>
            </p:nvSpPr>
            <p:spPr bwMode="auto">
              <a:xfrm>
                <a:off x="3839731" y="318007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81" name="Picture 80" descr="A drawing of a polyhedron&#10;&#10;Description automatically generated">
                <a:extLst>
                  <a:ext uri="{FF2B5EF4-FFF2-40B4-BE49-F238E27FC236}">
                    <a16:creationId xmlns:a16="http://schemas.microsoft.com/office/drawing/2014/main" id="{FFDDE8E7-85CF-6169-C56D-87BFB00DF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256" y="5043235"/>
                <a:ext cx="1914156" cy="905621"/>
              </a:xfrm>
              <a:prstGeom prst="rect">
                <a:avLst/>
              </a:prstGeom>
            </p:spPr>
          </p:pic>
          <p:pic>
            <p:nvPicPr>
              <p:cNvPr id="82" name="Picture 81" descr="A diagram of a triangular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CB2288A2-011E-EE70-8412-3FCBD5557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4232" y="5120360"/>
                <a:ext cx="1909201" cy="869015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01A524A-A2BD-F563-778F-620F1A7F4DF1}"/>
                </a:ext>
              </a:extLst>
            </p:cNvPr>
            <p:cNvSpPr txBox="1"/>
            <p:nvPr/>
          </p:nvSpPr>
          <p:spPr>
            <a:xfrm>
              <a:off x="1046334" y="4158816"/>
              <a:ext cx="876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Initial state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842C0A4-8575-F49D-4186-7F1A58CBA9C9}"/>
                </a:ext>
              </a:extLst>
            </p:cNvPr>
            <p:cNvSpPr txBox="1"/>
            <p:nvPr/>
          </p:nvSpPr>
          <p:spPr>
            <a:xfrm>
              <a:off x="2505501" y="4158816"/>
              <a:ext cx="1228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Shape grammars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05428EF8-B388-AABC-5B0C-D72C11FB038F}"/>
              </a:ext>
            </a:extLst>
          </p:cNvPr>
          <p:cNvSpPr txBox="1"/>
          <p:nvPr/>
        </p:nvSpPr>
        <p:spPr>
          <a:xfrm>
            <a:off x="597043" y="1146026"/>
            <a:ext cx="7452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Sometimes, generative design is used in an exploratory fashion, such as when the standard deviation is used as an aesthetic score</a:t>
            </a:r>
            <a:r>
              <a:rPr lang="en-US" sz="1600" baseline="30000" dirty="0"/>
              <a:t>1</a:t>
            </a:r>
          </a:p>
          <a:p>
            <a:endParaRPr lang="en-US" sz="1600" dirty="0"/>
          </a:p>
          <a:p>
            <a:r>
              <a:rPr lang="en-US" sz="1600" dirty="0"/>
              <a:t>Furthermore, recent approaches have proposed novel scaffolds of different lengths</a:t>
            </a:r>
            <a:r>
              <a:rPr lang="en-US" sz="1600" baseline="30000" dirty="0"/>
              <a:t>2</a:t>
            </a:r>
            <a:endParaRPr lang="en-US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97467A-26E7-A119-F8BB-F17FF3440166}"/>
              </a:ext>
            </a:extLst>
          </p:cNvPr>
          <p:cNvGrpSpPr>
            <a:grpSpLocks noChangeAspect="1"/>
          </p:cNvGrpSpPr>
          <p:nvPr/>
        </p:nvGrpSpPr>
        <p:grpSpPr>
          <a:xfrm>
            <a:off x="4607870" y="2184281"/>
            <a:ext cx="3723975" cy="2568547"/>
            <a:chOff x="4039653" y="1559219"/>
            <a:chExt cx="4630213" cy="3193609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AF03E74-CB1B-E00A-F671-8941B82C09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03480" y="4125370"/>
              <a:ext cx="4166386" cy="627458"/>
              <a:chOff x="1426977" y="4781550"/>
              <a:chExt cx="6696658" cy="85101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A3D0A51-E42F-B01C-86C2-73813154626F}"/>
                  </a:ext>
                </a:extLst>
              </p:cNvPr>
              <p:cNvSpPr txBox="1"/>
              <p:nvPr/>
            </p:nvSpPr>
            <p:spPr>
              <a:xfrm>
                <a:off x="2206936" y="4922928"/>
                <a:ext cx="4653912" cy="709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Variation in Edge Length</a:t>
                </a:r>
              </a:p>
              <a:p>
                <a:pPr algn="ctr"/>
                <a:r>
                  <a:rPr lang="en-US" sz="1400" dirty="0"/>
                  <a:t>(Std. dev of normalized edge lengths)</a:t>
                </a: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E5CBF9A-D11A-2BA4-D06A-778F6405E2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26977" y="4781550"/>
                <a:ext cx="6696658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A103807-F813-83EB-8D52-026E3CF8BF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20414" y="1877058"/>
              <a:ext cx="0" cy="226667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E73E76E-20BB-0358-E291-2A220667AE41}"/>
                </a:ext>
              </a:extLst>
            </p:cNvPr>
            <p:cNvSpPr txBox="1"/>
            <p:nvPr/>
          </p:nvSpPr>
          <p:spPr>
            <a:xfrm rot="16200000">
              <a:off x="3424265" y="2845590"/>
              <a:ext cx="1613452" cy="382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Scaffold Length</a:t>
              </a:r>
            </a:p>
          </p:txBody>
        </p:sp>
        <p:pic>
          <p:nvPicPr>
            <p:cNvPr id="7" name="Picture 6" descr="A blue and white cube&#10;&#10;Description automatically generated">
              <a:extLst>
                <a:ext uri="{FF2B5EF4-FFF2-40B4-BE49-F238E27FC236}">
                  <a16:creationId xmlns:a16="http://schemas.microsoft.com/office/drawing/2014/main" id="{86881052-88E4-5077-0311-2FF6893F9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5446" y="3400531"/>
              <a:ext cx="666776" cy="636236"/>
            </a:xfrm>
            <a:prstGeom prst="rect">
              <a:avLst/>
            </a:prstGeom>
          </p:spPr>
        </p:pic>
        <p:pic>
          <p:nvPicPr>
            <p:cNvPr id="9" name="Picture 8" descr="A blue and white rope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652D6F06-C096-C92B-5DDC-402BD5FF1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4102" y="2729883"/>
              <a:ext cx="749464" cy="636236"/>
            </a:xfrm>
            <a:prstGeom prst="rect">
              <a:avLst/>
            </a:prstGeom>
          </p:spPr>
        </p:pic>
        <p:pic>
          <p:nvPicPr>
            <p:cNvPr id="20" name="Picture 19" descr="A close-up of a football ball&#10;&#10;Description automatically generated">
              <a:extLst>
                <a:ext uri="{FF2B5EF4-FFF2-40B4-BE49-F238E27FC236}">
                  <a16:creationId xmlns:a16="http://schemas.microsoft.com/office/drawing/2014/main" id="{8157EFFC-2AA0-6D9E-BAE8-59819AB49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07237" y="1675062"/>
              <a:ext cx="749464" cy="730247"/>
            </a:xfrm>
            <a:prstGeom prst="rect">
              <a:avLst/>
            </a:prstGeom>
          </p:spPr>
        </p:pic>
        <p:pic>
          <p:nvPicPr>
            <p:cNvPr id="18" name="Picture 17" descr="A close-up of a cube&#10;&#10;Description automatically generated">
              <a:extLst>
                <a:ext uri="{FF2B5EF4-FFF2-40B4-BE49-F238E27FC236}">
                  <a16:creationId xmlns:a16="http://schemas.microsoft.com/office/drawing/2014/main" id="{ADAC7347-E3D7-D30A-5261-1A83239A5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7773" y="2252991"/>
              <a:ext cx="704064" cy="715897"/>
            </a:xfrm>
            <a:prstGeom prst="rect">
              <a:avLst/>
            </a:prstGeom>
          </p:spPr>
        </p:pic>
        <p:pic>
          <p:nvPicPr>
            <p:cNvPr id="22" name="Picture 21" descr="A sphere with purple and white threads&#10;&#10;Description automatically generated with medium confidence">
              <a:extLst>
                <a:ext uri="{FF2B5EF4-FFF2-40B4-BE49-F238E27FC236}">
                  <a16:creationId xmlns:a16="http://schemas.microsoft.com/office/drawing/2014/main" id="{21CA86B3-B02F-7B88-4984-355A202A8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5845" y="1559219"/>
              <a:ext cx="848946" cy="822825"/>
            </a:xfrm>
            <a:prstGeom prst="rect">
              <a:avLst/>
            </a:prstGeom>
          </p:spPr>
        </p:pic>
        <p:pic>
          <p:nvPicPr>
            <p:cNvPr id="26" name="Picture 25" descr="A purple and blue diamond shaped object&#10;&#10;Description automatically generated">
              <a:extLst>
                <a:ext uri="{FF2B5EF4-FFF2-40B4-BE49-F238E27FC236}">
                  <a16:creationId xmlns:a16="http://schemas.microsoft.com/office/drawing/2014/main" id="{83FB079E-C1B6-77DC-C21E-FE0FA72E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4498" y="2846432"/>
              <a:ext cx="740574" cy="71778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AA0C5E-C610-FE23-3ABF-EDA716FC930A}"/>
                </a:ext>
              </a:extLst>
            </p:cNvPr>
            <p:cNvSpPr txBox="1"/>
            <p:nvPr/>
          </p:nvSpPr>
          <p:spPr>
            <a:xfrm>
              <a:off x="6738109" y="2011102"/>
              <a:ext cx="1771238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4"/>
                  </a:solidFill>
                </a:rPr>
                <a:t>?</a:t>
              </a:r>
            </a:p>
            <a:p>
              <a:pPr algn="ctr"/>
              <a:r>
                <a:rPr lang="en-US" sz="1400" b="1" dirty="0">
                  <a:solidFill>
                    <a:schemeClr val="accent4"/>
                  </a:solidFill>
                </a:rPr>
                <a:t>Unexplored </a:t>
              </a:r>
            </a:p>
            <a:p>
              <a:pPr algn="ctr"/>
              <a:r>
                <a:rPr lang="en-US" sz="1400" b="1" dirty="0">
                  <a:solidFill>
                    <a:schemeClr val="accent4"/>
                  </a:solidFill>
                </a:rPr>
                <a:t>space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BD058E-0723-DA89-0938-6965735E1959}"/>
              </a:ext>
            </a:extLst>
          </p:cNvPr>
          <p:cNvSpPr txBox="1"/>
          <p:nvPr/>
        </p:nvSpPr>
        <p:spPr>
          <a:xfrm>
            <a:off x="2698562" y="4882308"/>
            <a:ext cx="2743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Selected designs from </a:t>
            </a:r>
            <a:r>
              <a:rPr lang="en-US" sz="600" dirty="0" err="1">
                <a:effectLst/>
              </a:rPr>
              <a:t>Veneziano</a:t>
            </a:r>
            <a:r>
              <a:rPr lang="en-US" sz="600" dirty="0"/>
              <a:t> et al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Science</a:t>
            </a:r>
            <a:r>
              <a:rPr lang="en-US" sz="600" dirty="0">
                <a:effectLst/>
              </a:rPr>
              <a:t> 352, no. 6293 (2016): 1534–1534.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2618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F692-B64E-B6D0-1E7E-EF1475E2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Multiobjective optimization is well-suited for design exploration!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7511B3-1281-22A0-A280-9F628D4ED9D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D9C519-76E3-C988-0311-C4EE27EA134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82F098-2983-5954-D189-704D90A514A1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79E25C-3FFD-7273-E3AC-973A9C116EAB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AF6E2F-9FD7-246C-2E63-4B531F4C343E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837B07-FE60-2084-C884-71FB0B65DD2F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pic>
        <p:nvPicPr>
          <p:cNvPr id="5" name="Picture 4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5BB50749-46DB-746D-4104-C92FA083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24" t="23323" r="57075" b="27076"/>
          <a:stretch/>
        </p:blipFill>
        <p:spPr>
          <a:xfrm>
            <a:off x="1553940" y="1771021"/>
            <a:ext cx="1723032" cy="17001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E618E0D-6316-5FF5-8D10-562EE657FD9A}"/>
              </a:ext>
            </a:extLst>
          </p:cNvPr>
          <p:cNvSpPr/>
          <p:nvPr/>
        </p:nvSpPr>
        <p:spPr bwMode="auto">
          <a:xfrm>
            <a:off x="1437158" y="1160585"/>
            <a:ext cx="1543112" cy="1846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AE354C-AB69-AA42-728A-546F413265F5}"/>
              </a:ext>
            </a:extLst>
          </p:cNvPr>
          <p:cNvSpPr txBox="1"/>
          <p:nvPr/>
        </p:nvSpPr>
        <p:spPr>
          <a:xfrm>
            <a:off x="181986" y="1131713"/>
            <a:ext cx="3875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D991FF"/>
                </a:solidFill>
              </a:rPr>
              <a:t>New grammar rules to expand / shorten a, b, c, 𝛾</a:t>
            </a:r>
          </a:p>
          <a:p>
            <a:r>
              <a:rPr lang="en-US" sz="1400" b="1" dirty="0">
                <a:solidFill>
                  <a:srgbClr val="D991FF"/>
                </a:solidFill>
              </a:rPr>
              <a:t>Values are constrained on range: 25 &lt; a, b, c &lt; 120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42DB7C-1B91-8348-1797-DAAEF2075BF0}"/>
              </a:ext>
            </a:extLst>
          </p:cNvPr>
          <p:cNvSpPr/>
          <p:nvPr/>
        </p:nvSpPr>
        <p:spPr bwMode="auto">
          <a:xfrm>
            <a:off x="1670250" y="2936631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D991FF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05EA250-7A02-29FC-E948-676B9975D482}"/>
              </a:ext>
            </a:extLst>
          </p:cNvPr>
          <p:cNvSpPr/>
          <p:nvPr/>
        </p:nvSpPr>
        <p:spPr bwMode="auto">
          <a:xfrm>
            <a:off x="2504502" y="2980120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617C94-2658-F9C3-B26B-A3A16EA23CC8}"/>
              </a:ext>
            </a:extLst>
          </p:cNvPr>
          <p:cNvSpPr/>
          <p:nvPr/>
        </p:nvSpPr>
        <p:spPr bwMode="auto">
          <a:xfrm>
            <a:off x="2851957" y="2355987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AEF56A-ACD1-5D51-C8B6-C30E7E0F29EB}"/>
              </a:ext>
            </a:extLst>
          </p:cNvPr>
          <p:cNvSpPr/>
          <p:nvPr/>
        </p:nvSpPr>
        <p:spPr bwMode="auto">
          <a:xfrm>
            <a:off x="2298337" y="1785501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CCFD4-5DBD-92EC-BF7D-2416F73E0877}"/>
              </a:ext>
            </a:extLst>
          </p:cNvPr>
          <p:cNvSpPr txBox="1"/>
          <p:nvPr/>
        </p:nvSpPr>
        <p:spPr>
          <a:xfrm>
            <a:off x="373414" y="3535693"/>
            <a:ext cx="1544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Custom Objectives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A322F6-C45E-A8F1-47F1-68663E50A9FF}"/>
              </a:ext>
            </a:extLst>
          </p:cNvPr>
          <p:cNvSpPr txBox="1"/>
          <p:nvPr/>
        </p:nvSpPr>
        <p:spPr>
          <a:xfrm>
            <a:off x="480197" y="2214875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Designer</a:t>
            </a:r>
          </a:p>
          <a:p>
            <a:pPr algn="ctr"/>
            <a:r>
              <a:rPr lang="en-US" sz="1600" b="1" dirty="0"/>
              <a:t>input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588B4C3-1114-34D3-C86C-6DDF3448282C}"/>
              </a:ext>
            </a:extLst>
          </p:cNvPr>
          <p:cNvGrpSpPr/>
          <p:nvPr/>
        </p:nvGrpSpPr>
        <p:grpSpPr>
          <a:xfrm>
            <a:off x="400452" y="3804624"/>
            <a:ext cx="1328169" cy="593624"/>
            <a:chOff x="301390" y="3804624"/>
            <a:chExt cx="1328169" cy="593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0AC25AF-5CDE-14E0-F28A-D24A79E47E07}"/>
                    </a:ext>
                  </a:extLst>
                </p:cNvPr>
                <p:cNvSpPr txBox="1"/>
                <p:nvPr/>
              </p:nvSpPr>
              <p:spPr>
                <a:xfrm>
                  <a:off x="301390" y="3804624"/>
                  <a:ext cx="662746" cy="593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𝐷𝑁𝐴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0AC25AF-5CDE-14E0-F28A-D24A79E47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90" y="3804624"/>
                  <a:ext cx="662746" cy="59362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8CDEA85-AFC3-28CE-0C48-1725E123F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7459" y="4005565"/>
              <a:ext cx="292100" cy="215900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4F8D45A-E046-2EE2-1C5B-AD96BE494314}"/>
              </a:ext>
            </a:extLst>
          </p:cNvPr>
          <p:cNvSpPr/>
          <p:nvPr/>
        </p:nvSpPr>
        <p:spPr bwMode="auto">
          <a:xfrm>
            <a:off x="2006503" y="3515747"/>
            <a:ext cx="1576971" cy="5535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A38493D-6672-30D4-2B24-E2B64978C8B7}"/>
                  </a:ext>
                </a:extLst>
              </p:cNvPr>
              <p:cNvSpPr txBox="1"/>
              <p:nvPr/>
            </p:nvSpPr>
            <p:spPr>
              <a:xfrm>
                <a:off x="2903218" y="3876235"/>
                <a:ext cx="1044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A38493D-6672-30D4-2B24-E2B64978C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218" y="3876235"/>
                <a:ext cx="1044067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A54990BC-BA8B-3EBD-02EE-10F3F41CECC4}"/>
              </a:ext>
            </a:extLst>
          </p:cNvPr>
          <p:cNvGrpSpPr>
            <a:grpSpLocks noChangeAspect="1"/>
          </p:cNvGrpSpPr>
          <p:nvPr/>
        </p:nvGrpSpPr>
        <p:grpSpPr>
          <a:xfrm>
            <a:off x="2173535" y="3772120"/>
            <a:ext cx="670965" cy="739840"/>
            <a:chOff x="2250502" y="3753988"/>
            <a:chExt cx="768440" cy="84732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4540A1-7EB4-C245-8783-6A50D9A4E6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50502" y="3753988"/>
              <a:ext cx="768440" cy="847321"/>
              <a:chOff x="-723894" y="1407050"/>
              <a:chExt cx="979959" cy="1080552"/>
            </a:xfrm>
          </p:grpSpPr>
          <p:pic>
            <p:nvPicPr>
              <p:cNvPr id="54" name="Picture 53" descr="A diagram of different types of shapes&#10;&#10;Description automatically generated with medium confidence">
                <a:extLst>
                  <a:ext uri="{FF2B5EF4-FFF2-40B4-BE49-F238E27FC236}">
                    <a16:creationId xmlns:a16="http://schemas.microsoft.com/office/drawing/2014/main" id="{12D512A1-95B8-8E55-9036-DED794E786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4439" t="5656" r="2817" b="66627"/>
              <a:stretch/>
            </p:blipFill>
            <p:spPr>
              <a:xfrm>
                <a:off x="-723893" y="1437119"/>
                <a:ext cx="979958" cy="1050483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CCF4F88-9BAB-24D1-22EA-CD7F116585DC}"/>
                  </a:ext>
                </a:extLst>
              </p:cNvPr>
              <p:cNvSpPr/>
              <p:nvPr/>
            </p:nvSpPr>
            <p:spPr bwMode="auto">
              <a:xfrm>
                <a:off x="46203" y="1407050"/>
                <a:ext cx="167820" cy="13106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852AFC4-D7E0-A2AE-FCC9-D524E4F2D3FF}"/>
                  </a:ext>
                </a:extLst>
              </p:cNvPr>
              <p:cNvSpPr/>
              <p:nvPr/>
            </p:nvSpPr>
            <p:spPr bwMode="auto">
              <a:xfrm>
                <a:off x="-723894" y="2073013"/>
                <a:ext cx="83910" cy="127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CB4A1C-2CE1-23C0-6FA5-5013599AFBFD}"/>
                </a:ext>
              </a:extLst>
            </p:cNvPr>
            <p:cNvSpPr txBox="1"/>
            <p:nvPr/>
          </p:nvSpPr>
          <p:spPr>
            <a:xfrm>
              <a:off x="2437918" y="381994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d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B3DED3F-5016-8D1D-D3F5-E5979E082E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25213" y="4069290"/>
              <a:ext cx="179295" cy="584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B4EB00E-38E4-233F-0FDE-4F42FA1C7EF3}"/>
              </a:ext>
            </a:extLst>
          </p:cNvPr>
          <p:cNvGrpSpPr/>
          <p:nvPr/>
        </p:nvGrpSpPr>
        <p:grpSpPr>
          <a:xfrm>
            <a:off x="3783800" y="761118"/>
            <a:ext cx="6143706" cy="4047802"/>
            <a:chOff x="3783800" y="761118"/>
            <a:chExt cx="6143706" cy="404780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195681-9F0A-85AC-5189-3A35522F2B31}"/>
                </a:ext>
              </a:extLst>
            </p:cNvPr>
            <p:cNvGrpSpPr/>
            <p:nvPr/>
          </p:nvGrpSpPr>
          <p:grpSpPr>
            <a:xfrm>
              <a:off x="3783800" y="761118"/>
              <a:ext cx="6143706" cy="4047802"/>
              <a:chOff x="3783800" y="761118"/>
              <a:chExt cx="6143706" cy="4047802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EFB07D30-5A23-C3B6-FAA1-367E3A9BC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021369" y="1009036"/>
                <a:ext cx="2257823" cy="301043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C0F4626-3586-DCB2-7358-F11D0B630B1F}"/>
                  </a:ext>
                </a:extLst>
              </p:cNvPr>
              <p:cNvSpPr/>
              <p:nvPr/>
            </p:nvSpPr>
            <p:spPr bwMode="auto">
              <a:xfrm>
                <a:off x="4841549" y="3480174"/>
                <a:ext cx="761025" cy="31086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E3DA0F8-27B3-2A78-C339-A3AA5BF6D63E}"/>
                  </a:ext>
                </a:extLst>
              </p:cNvPr>
              <p:cNvSpPr/>
              <p:nvPr/>
            </p:nvSpPr>
            <p:spPr bwMode="auto">
              <a:xfrm>
                <a:off x="4841549" y="3759200"/>
                <a:ext cx="689832" cy="2122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74" name="Triangle 73">
                <a:extLst>
                  <a:ext uri="{FF2B5EF4-FFF2-40B4-BE49-F238E27FC236}">
                    <a16:creationId xmlns:a16="http://schemas.microsoft.com/office/drawing/2014/main" id="{33F78A27-E964-10D6-1F52-00AE522911F1}"/>
                  </a:ext>
                </a:extLst>
              </p:cNvPr>
              <p:cNvSpPr/>
              <p:nvPr/>
            </p:nvSpPr>
            <p:spPr bwMode="auto">
              <a:xfrm rot="5400000">
                <a:off x="2918179" y="2581984"/>
                <a:ext cx="1852324" cy="121081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9744616-B97B-0282-0A50-1C838AFE373D}"/>
                  </a:ext>
                </a:extLst>
              </p:cNvPr>
              <p:cNvSpPr/>
              <p:nvPr/>
            </p:nvSpPr>
            <p:spPr bwMode="auto">
              <a:xfrm>
                <a:off x="4716000" y="3711165"/>
                <a:ext cx="815381" cy="26026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66" name="Picture 65" descr="A black text with black letters&#10;&#10;Description automatically generated">
                <a:extLst>
                  <a:ext uri="{FF2B5EF4-FFF2-40B4-BE49-F238E27FC236}">
                    <a16:creationId xmlns:a16="http://schemas.microsoft.com/office/drawing/2014/main" id="{7D17E1A2-D148-BCB1-1104-E814C7CED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2138" y="3657800"/>
                <a:ext cx="328653" cy="36699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4C4D8AA-EE6A-8855-92F2-860E8E0E648D}"/>
                  </a:ext>
                </a:extLst>
              </p:cNvPr>
              <p:cNvSpPr/>
              <p:nvPr/>
            </p:nvSpPr>
            <p:spPr bwMode="auto">
              <a:xfrm>
                <a:off x="3968189" y="1922984"/>
                <a:ext cx="308446" cy="12891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5CAB4B3-04D0-750E-19D1-EC3D0E758651}"/>
                  </a:ext>
                </a:extLst>
              </p:cNvPr>
              <p:cNvSpPr txBox="1"/>
              <p:nvPr/>
            </p:nvSpPr>
            <p:spPr>
              <a:xfrm>
                <a:off x="4276635" y="1771021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FB07D0-1B51-C13D-8EAD-996E37229E57}"/>
                  </a:ext>
                </a:extLst>
              </p:cNvPr>
              <p:cNvSpPr txBox="1"/>
              <p:nvPr/>
            </p:nvSpPr>
            <p:spPr>
              <a:xfrm>
                <a:off x="4357039" y="326584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10F0096-B9B1-B1C6-16FC-3F6B3B9E3B12}"/>
                  </a:ext>
                </a:extLst>
              </p:cNvPr>
              <p:cNvSpPr/>
              <p:nvPr/>
            </p:nvSpPr>
            <p:spPr bwMode="auto">
              <a:xfrm>
                <a:off x="4329815" y="2507263"/>
                <a:ext cx="262719" cy="33762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68B44A-E0B8-53EB-9F5E-8B14B083268B}"/>
                  </a:ext>
                </a:extLst>
              </p:cNvPr>
              <p:cNvSpPr txBox="1"/>
              <p:nvPr/>
            </p:nvSpPr>
            <p:spPr>
              <a:xfrm>
                <a:off x="4276635" y="2518431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36559E-90D3-D1B9-D19F-FD8753D6ED64}"/>
                  </a:ext>
                </a:extLst>
              </p:cNvPr>
              <p:cNvSpPr txBox="1"/>
              <p:nvPr/>
            </p:nvSpPr>
            <p:spPr>
              <a:xfrm>
                <a:off x="5198628" y="340580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24483E-F500-3C41-AA7B-878B0F9CE3CF}"/>
                  </a:ext>
                </a:extLst>
              </p:cNvPr>
              <p:cNvSpPr txBox="1"/>
              <p:nvPr/>
            </p:nvSpPr>
            <p:spPr>
              <a:xfrm>
                <a:off x="4810997" y="3405801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</a:t>
                </a:r>
              </a:p>
            </p:txBody>
          </p:sp>
          <p:pic>
            <p:nvPicPr>
              <p:cNvPr id="34" name="Picture 33" descr="A red and white cube with Roanoke Star in the background&#10;&#10;Description automatically generated">
                <a:extLst>
                  <a:ext uri="{FF2B5EF4-FFF2-40B4-BE49-F238E27FC236}">
                    <a16:creationId xmlns:a16="http://schemas.microsoft.com/office/drawing/2014/main" id="{0EB0C864-DEDE-9206-4F77-17756E4F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1260" y="2980120"/>
                <a:ext cx="3376246" cy="1828800"/>
              </a:xfrm>
              <a:prstGeom prst="rect">
                <a:avLst/>
              </a:prstGeom>
            </p:spPr>
          </p:pic>
          <p:pic>
            <p:nvPicPr>
              <p:cNvPr id="37" name="Picture 36" descr="A red and white diamond shaped object&#10;&#10;Description automatically generated">
                <a:extLst>
                  <a:ext uri="{FF2B5EF4-FFF2-40B4-BE49-F238E27FC236}">
                    <a16:creationId xmlns:a16="http://schemas.microsoft.com/office/drawing/2014/main" id="{4CB4B525-2325-0653-F20B-CF7F4D83F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79078" y="2428309"/>
                <a:ext cx="3376246" cy="1828800"/>
              </a:xfrm>
              <a:prstGeom prst="rect">
                <a:avLst/>
              </a:prstGeom>
            </p:spPr>
          </p:pic>
          <p:pic>
            <p:nvPicPr>
              <p:cNvPr id="39" name="Picture 38" descr="A red and black diamond shaped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D2F6D369-B9EA-D589-ACA3-87E354FC5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79078" y="761118"/>
                <a:ext cx="3376246" cy="1828800"/>
              </a:xfrm>
              <a:prstGeom prst="rect">
                <a:avLst/>
              </a:prstGeom>
            </p:spPr>
          </p:pic>
          <p:pic>
            <p:nvPicPr>
              <p:cNvPr id="41" name="Picture 40" descr="A red and black geometrical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61445C36-AF64-D193-F1E7-EAF7F4D50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51260" y="1101086"/>
                <a:ext cx="3376246" cy="1828800"/>
              </a:xfrm>
              <a:prstGeom prst="rect">
                <a:avLst/>
              </a:prstGeom>
            </p:spPr>
          </p:pic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411A74D-EEA3-8185-D18E-3C02A0F54912}"/>
                  </a:ext>
                </a:extLst>
              </p:cNvPr>
              <p:cNvCxnSpPr/>
              <p:nvPr/>
            </p:nvCxnSpPr>
            <p:spPr bwMode="auto">
              <a:xfrm>
                <a:off x="6319706" y="4257109"/>
                <a:ext cx="740735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C1ED89-849D-F8E9-E6FC-0019DD59AFDF}"/>
                  </a:ext>
                </a:extLst>
              </p:cNvPr>
              <p:cNvSpPr txBox="1"/>
              <p:nvPr/>
            </p:nvSpPr>
            <p:spPr>
              <a:xfrm>
                <a:off x="6379862" y="4248604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40 nm</a:t>
                </a: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9F23E4F-442E-A949-7126-52111C077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3997541" y="2560811"/>
                <a:ext cx="292100" cy="215900"/>
              </a:xfrm>
              <a:prstGeom prst="rect">
                <a:avLst/>
              </a:prstGeom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E3EDF99-9526-15D9-2279-9E7F7FE66602}"/>
                </a:ext>
              </a:extLst>
            </p:cNvPr>
            <p:cNvSpPr txBox="1"/>
            <p:nvPr/>
          </p:nvSpPr>
          <p:spPr>
            <a:xfrm>
              <a:off x="4714530" y="162175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i</a:t>
              </a:r>
              <a:r>
                <a:rPr lang="en-US" sz="1600" b="1" dirty="0"/>
                <a:t>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8AF83FC-13A9-1EA1-3AB9-A1B34AEF4542}"/>
                </a:ext>
              </a:extLst>
            </p:cNvPr>
            <p:cNvSpPr txBox="1"/>
            <p:nvPr/>
          </p:nvSpPr>
          <p:spPr>
            <a:xfrm>
              <a:off x="4931318" y="2054455"/>
              <a:ext cx="3385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ii.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3BD19F0-B204-C5F1-5B7E-34E0B577C405}"/>
                </a:ext>
              </a:extLst>
            </p:cNvPr>
            <p:cNvSpPr txBox="1"/>
            <p:nvPr/>
          </p:nvSpPr>
          <p:spPr>
            <a:xfrm>
              <a:off x="5150614" y="2609610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iii.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AB9B730-EC85-23BD-C370-6A40183CDEE2}"/>
                </a:ext>
              </a:extLst>
            </p:cNvPr>
            <p:cNvSpPr txBox="1"/>
            <p:nvPr/>
          </p:nvSpPr>
          <p:spPr>
            <a:xfrm>
              <a:off x="5391571" y="2926312"/>
              <a:ext cx="3720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iv.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4DA1023-EF11-8CC9-F69D-50B543E3745B}"/>
                </a:ext>
              </a:extLst>
            </p:cNvPr>
            <p:cNvSpPr txBox="1"/>
            <p:nvPr/>
          </p:nvSpPr>
          <p:spPr>
            <a:xfrm>
              <a:off x="6200024" y="80683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i</a:t>
              </a:r>
              <a:r>
                <a:rPr lang="en-US" sz="1600" b="1" dirty="0"/>
                <a:t>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8A10A5E-6263-ECA5-C1B5-9BBFAEC4D91F}"/>
                </a:ext>
              </a:extLst>
            </p:cNvPr>
            <p:cNvSpPr txBox="1"/>
            <p:nvPr/>
          </p:nvSpPr>
          <p:spPr>
            <a:xfrm>
              <a:off x="7608252" y="1180896"/>
              <a:ext cx="3385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ii.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09C6B34-FC3C-1755-33F9-72F486FA4084}"/>
                </a:ext>
              </a:extLst>
            </p:cNvPr>
            <p:cNvSpPr txBox="1"/>
            <p:nvPr/>
          </p:nvSpPr>
          <p:spPr>
            <a:xfrm>
              <a:off x="6100638" y="265593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iii.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E409A68-B64E-370B-D3DF-D710858DD048}"/>
                </a:ext>
              </a:extLst>
            </p:cNvPr>
            <p:cNvSpPr txBox="1"/>
            <p:nvPr/>
          </p:nvSpPr>
          <p:spPr>
            <a:xfrm>
              <a:off x="7524302" y="3132774"/>
              <a:ext cx="3720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iv.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529696E-B803-08A7-A0BF-DA2D09B33FDF}"/>
              </a:ext>
            </a:extLst>
          </p:cNvPr>
          <p:cNvSpPr txBox="1"/>
          <p:nvPr/>
        </p:nvSpPr>
        <p:spPr>
          <a:xfrm>
            <a:off x="0" y="4893171"/>
            <a:ext cx="28841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>
                <a:effectLst/>
              </a:rPr>
              <a:t>Suppapitnarm</a:t>
            </a:r>
            <a:r>
              <a:rPr lang="en-US" sz="600" dirty="0"/>
              <a:t> et al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Engineering Optimization</a:t>
            </a:r>
            <a:r>
              <a:rPr lang="en-US" sz="600" dirty="0">
                <a:effectLst/>
              </a:rPr>
              <a:t> 33, no. 1 (November 1, 2000): 59–85.</a:t>
            </a:r>
            <a:endParaRPr lang="en-US" sz="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59FC98-2AC5-95C9-A73D-5802AABBD1FF}"/>
              </a:ext>
            </a:extLst>
          </p:cNvPr>
          <p:cNvSpPr txBox="1"/>
          <p:nvPr/>
        </p:nvSpPr>
        <p:spPr>
          <a:xfrm>
            <a:off x="2013069" y="3535693"/>
            <a:ext cx="1806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Additional Constraints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62FEB35-71B5-10A0-6C98-35D0818F7911}"/>
              </a:ext>
            </a:extLst>
          </p:cNvPr>
          <p:cNvSpPr txBox="1"/>
          <p:nvPr/>
        </p:nvSpPr>
        <p:spPr>
          <a:xfrm>
            <a:off x="1121287" y="4574061"/>
            <a:ext cx="230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 Multiobjective shape annealing</a:t>
            </a:r>
            <a:r>
              <a:rPr lang="en-US" sz="1200" baseline="30000" dirty="0"/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45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F692-B64E-B6D0-1E7E-EF1475E2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Combined with coarse-grain molecular dynamics</a:t>
            </a:r>
            <a:r>
              <a:rPr lang="en-US" baseline="30000" dirty="0"/>
              <a:t>1</a:t>
            </a:r>
            <a:r>
              <a:rPr lang="en-US" dirty="0"/>
              <a:t> simulations, new design features can be studied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7511B3-1281-22A0-A280-9F628D4ED9D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D9C519-76E3-C988-0311-C4EE27EA134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82F098-2983-5954-D189-704D90A514A1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79E25C-3FFD-7273-E3AC-973A9C116EAB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AF6E2F-9FD7-246C-2E63-4B531F4C343E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837B07-FE60-2084-C884-71FB0B65DD2F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C7FC30E-3EB0-E26B-E94A-DEA68FF26CE5}"/>
              </a:ext>
            </a:extLst>
          </p:cNvPr>
          <p:cNvSpPr txBox="1"/>
          <p:nvPr/>
        </p:nvSpPr>
        <p:spPr>
          <a:xfrm>
            <a:off x="-4904" y="4880613"/>
            <a:ext cx="4778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Coarse grain molecular dynamics simulations performed using oxDNA (</a:t>
            </a:r>
            <a:r>
              <a:rPr lang="en-US" sz="600" dirty="0">
                <a:effectLst/>
              </a:rPr>
              <a:t>Poppleton et al. </a:t>
            </a:r>
            <a:r>
              <a:rPr lang="en-US" sz="600" i="1" dirty="0">
                <a:effectLst/>
              </a:rPr>
              <a:t>Journal of Open Source Software</a:t>
            </a:r>
            <a:r>
              <a:rPr lang="en-US" sz="600" dirty="0">
                <a:effectLst/>
              </a:rPr>
              <a:t> 8, no. 81 (2023): 4693.)</a:t>
            </a:r>
          </a:p>
          <a:p>
            <a:r>
              <a:rPr lang="en-US" sz="600" dirty="0"/>
              <a:t>    GPU acceleration provided by </a:t>
            </a:r>
            <a:r>
              <a:rPr lang="en-US" sz="600" dirty="0" err="1">
                <a:effectLst/>
              </a:rPr>
              <a:t>Rovigatti</a:t>
            </a:r>
            <a:r>
              <a:rPr lang="en-US" sz="600" dirty="0">
                <a:effectLst/>
              </a:rPr>
              <a:t> et al. </a:t>
            </a:r>
            <a:r>
              <a:rPr lang="en-US" sz="600" i="1" dirty="0">
                <a:effectLst/>
              </a:rPr>
              <a:t>Journal of Computational Chemistry</a:t>
            </a:r>
            <a:r>
              <a:rPr lang="en-US" sz="600" dirty="0">
                <a:effectLst/>
              </a:rPr>
              <a:t> 36, no. 1 (2015): 1–8. </a:t>
            </a:r>
          </a:p>
        </p:txBody>
      </p:sp>
      <p:pic>
        <p:nvPicPr>
          <p:cNvPr id="5" name="Picture 4" descr="A green and blue object&#10;&#10;Description automatically generated">
            <a:extLst>
              <a:ext uri="{FF2B5EF4-FFF2-40B4-BE49-F238E27FC236}">
                <a16:creationId xmlns:a16="http://schemas.microsoft.com/office/drawing/2014/main" id="{50EA25A9-FF7F-B729-8BDF-4E006815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952" y="1841993"/>
            <a:ext cx="1885524" cy="1224028"/>
          </a:xfrm>
          <a:prstGeom prst="rect">
            <a:avLst/>
          </a:prstGeom>
        </p:spPr>
      </p:pic>
      <p:pic>
        <p:nvPicPr>
          <p:cNvPr id="6" name="Picture 5" descr="A green and blue object&#10;&#10;Description automatically generated">
            <a:extLst>
              <a:ext uri="{FF2B5EF4-FFF2-40B4-BE49-F238E27FC236}">
                <a16:creationId xmlns:a16="http://schemas.microsoft.com/office/drawing/2014/main" id="{A3FDDD5C-3324-0458-23A4-ECA5D17DF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77" y="1841993"/>
            <a:ext cx="1816473" cy="1229535"/>
          </a:xfrm>
          <a:prstGeom prst="rect">
            <a:avLst/>
          </a:prstGeom>
        </p:spPr>
      </p:pic>
      <p:pic>
        <p:nvPicPr>
          <p:cNvPr id="19" name="Picture 18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2B66338-AC0F-0158-7D21-F81B1419E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830"/>
          <a:stretch/>
        </p:blipFill>
        <p:spPr>
          <a:xfrm>
            <a:off x="3928042" y="1198143"/>
            <a:ext cx="3265006" cy="3089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21F22-C95E-AA9E-B65F-D787A149355A}"/>
              </a:ext>
            </a:extLst>
          </p:cNvPr>
          <p:cNvSpPr txBox="1"/>
          <p:nvPr/>
        </p:nvSpPr>
        <p:spPr>
          <a:xfrm>
            <a:off x="28322" y="3159612"/>
            <a:ext cx="4169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With generative design tools often producing non-obvious solutions, it is often the case where simulation results are desired by the designer to validate the 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4AB7E-CAB9-C8BF-ED0B-645D7712691B}"/>
              </a:ext>
            </a:extLst>
          </p:cNvPr>
          <p:cNvSpPr txBox="1"/>
          <p:nvPr/>
        </p:nvSpPr>
        <p:spPr>
          <a:xfrm>
            <a:off x="5359476" y="1930787"/>
            <a:ext cx="844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Max gap </a:t>
            </a:r>
          </a:p>
          <a:p>
            <a:pPr algn="ctr"/>
            <a:r>
              <a:rPr lang="en-US" sz="1400" dirty="0"/>
              <a:t>Size (nm)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BFB6DB-F9B9-2787-1254-C9271B794A4C}"/>
              </a:ext>
            </a:extLst>
          </p:cNvPr>
          <p:cNvCxnSpPr>
            <a:cxnSpLocks/>
          </p:cNvCxnSpPr>
          <p:nvPr/>
        </p:nvCxnSpPr>
        <p:spPr bwMode="auto">
          <a:xfrm>
            <a:off x="6373258" y="1707614"/>
            <a:ext cx="93643" cy="4076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0870B0-68A6-33BB-1EB7-51CF2DD6755A}"/>
              </a:ext>
            </a:extLst>
          </p:cNvPr>
          <p:cNvCxnSpPr>
            <a:cxnSpLocks/>
          </p:cNvCxnSpPr>
          <p:nvPr/>
        </p:nvCxnSpPr>
        <p:spPr bwMode="auto">
          <a:xfrm>
            <a:off x="6204387" y="3432852"/>
            <a:ext cx="42177" cy="203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27" name="Picture 26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1E71DE8-14CF-B08D-4DF4-59834417A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83" r="10267"/>
          <a:stretch/>
        </p:blipFill>
        <p:spPr>
          <a:xfrm>
            <a:off x="7095644" y="1137462"/>
            <a:ext cx="1816473" cy="3089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29C396-9ACF-2117-F40E-218F1251B316}"/>
              </a:ext>
            </a:extLst>
          </p:cNvPr>
          <p:cNvSpPr txBox="1"/>
          <p:nvPr/>
        </p:nvSpPr>
        <p:spPr>
          <a:xfrm>
            <a:off x="729535" y="4041843"/>
            <a:ext cx="310694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Images from https://</a:t>
            </a:r>
            <a:r>
              <a:rPr lang="en-US" sz="600" dirty="0" err="1"/>
              <a:t>help.autodesk.com</a:t>
            </a:r>
            <a:r>
              <a:rPr lang="en-US" sz="600" dirty="0"/>
              <a:t>/view/fusion360/ENU/?</a:t>
            </a:r>
            <a:r>
              <a:rPr lang="en-US" sz="600" dirty="0" err="1"/>
              <a:t>guid</a:t>
            </a:r>
            <a:r>
              <a:rPr lang="en-US" sz="600" dirty="0"/>
              <a:t>=GD-TUT-GE-BRACKET-QS</a:t>
            </a:r>
            <a:endParaRPr lang="en-US" sz="600" b="1" dirty="0"/>
          </a:p>
        </p:txBody>
      </p:sp>
    </p:spTree>
    <p:extLst>
      <p:ext uri="{BB962C8B-B14F-4D97-AF65-F5344CB8AC3E}">
        <p14:creationId xmlns:p14="http://schemas.microsoft.com/office/powerpoint/2010/main" val="31273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7CE-F559-15D0-1BA2-E1AD2C8D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95E0-DF3F-AC72-F166-53C6AD0AE6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1371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Introduces a design framework </a:t>
            </a:r>
            <a:r>
              <a:rPr lang="en-US" b="1" dirty="0">
                <a:solidFill>
                  <a:schemeClr val="accent3"/>
                </a:solidFill>
              </a:rPr>
              <a:t>capable of generating novel designs</a:t>
            </a:r>
            <a:r>
              <a:rPr lang="en-US" dirty="0"/>
              <a:t> within a heavily constrained design space from a minimal set of input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Establishes a design tool which does not require expert-level DNA origami design expertise and </a:t>
            </a:r>
            <a:r>
              <a:rPr lang="en-US" b="1" dirty="0">
                <a:solidFill>
                  <a:schemeClr val="accent3"/>
                </a:solidFill>
              </a:rPr>
              <a:t>allows for design exploration </a:t>
            </a:r>
            <a:r>
              <a:rPr lang="en-US" dirty="0"/>
              <a:t>of nanostructures in a side-by-side environment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</a:t>
            </a:r>
            <a:r>
              <a:rPr lang="en-US" b="1" dirty="0">
                <a:solidFill>
                  <a:schemeClr val="accent3"/>
                </a:solidFill>
              </a:rPr>
              <a:t>not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b="1" dirty="0">
                <a:solidFill>
                  <a:schemeClr val="accent3"/>
                </a:solidFill>
              </a:rPr>
              <a:t>require</a:t>
            </a:r>
            <a:r>
              <a:rPr lang="en-US" dirty="0"/>
              <a:t> a designer to fully conceptualize a solution </a:t>
            </a:r>
            <a:r>
              <a:rPr lang="en-US" i="1" dirty="0"/>
              <a:t>a priori</a:t>
            </a:r>
          </a:p>
          <a:p>
            <a:pPr marL="0" indent="0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B6F03-B66A-7F2B-3426-80B2EB954D5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B4A950-E253-69DE-0361-6B1436CF3DC1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7D7F9E-D6CE-01C2-E688-E14051A9A2D7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09C1C1F-12DE-4621-5C98-DDEB01BA051F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4FE6D1-5CFC-6C05-00B2-B40C39BB0ADB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44A0E0-555C-4E40-8D5B-D6E71BF34D58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1D58A7-6970-73F6-446A-841F5557F966}"/>
              </a:ext>
            </a:extLst>
          </p:cNvPr>
          <p:cNvSpPr txBox="1"/>
          <p:nvPr/>
        </p:nvSpPr>
        <p:spPr>
          <a:xfrm>
            <a:off x="0" y="4897279"/>
            <a:ext cx="1917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ffectLst/>
              </a:rPr>
              <a:t>Vetturini et al. </a:t>
            </a:r>
            <a:r>
              <a:rPr lang="en-US" sz="1000" i="1" dirty="0"/>
              <a:t>In revision (2024)</a:t>
            </a:r>
            <a:r>
              <a:rPr lang="en-US" sz="1000" dirty="0">
                <a:effectLst/>
              </a:rPr>
              <a:t>. </a:t>
            </a:r>
          </a:p>
        </p:txBody>
      </p:sp>
      <p:pic>
        <p:nvPicPr>
          <p:cNvPr id="9" name="Picture 8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E21DC328-18B4-B6C0-AE22-7E606AE79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4" t="23323" r="57075" b="27076"/>
          <a:stretch/>
        </p:blipFill>
        <p:spPr>
          <a:xfrm>
            <a:off x="1188099" y="2965274"/>
            <a:ext cx="1723032" cy="17001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7EF787-E267-C21C-ABD2-28988F8D9678}"/>
              </a:ext>
            </a:extLst>
          </p:cNvPr>
          <p:cNvSpPr txBox="1"/>
          <p:nvPr/>
        </p:nvSpPr>
        <p:spPr>
          <a:xfrm>
            <a:off x="606367" y="2665359"/>
            <a:ext cx="2886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 input design required by designer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C03A82EB-DE90-2ED9-BB1D-3368305E0C36}"/>
              </a:ext>
            </a:extLst>
          </p:cNvPr>
          <p:cNvSpPr/>
          <p:nvPr/>
        </p:nvSpPr>
        <p:spPr bwMode="auto">
          <a:xfrm rot="5400000">
            <a:off x="2826942" y="3761584"/>
            <a:ext cx="1411360" cy="107577"/>
          </a:xfrm>
          <a:prstGeom prst="triangl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C5CC59-6CCC-2D19-0EDF-D32605BEF36C}"/>
              </a:ext>
            </a:extLst>
          </p:cNvPr>
          <p:cNvSpPr txBox="1"/>
          <p:nvPr/>
        </p:nvSpPr>
        <p:spPr>
          <a:xfrm>
            <a:off x="4170112" y="2665359"/>
            <a:ext cx="4813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Outputs many designs that a designer can observe choose from</a:t>
            </a:r>
          </a:p>
        </p:txBody>
      </p:sp>
      <p:pic>
        <p:nvPicPr>
          <p:cNvPr id="19" name="Picture 18" descr="A red and white cube with Roanoke Star in the background&#10;&#10;Description automatically generated">
            <a:extLst>
              <a:ext uri="{FF2B5EF4-FFF2-40B4-BE49-F238E27FC236}">
                <a16:creationId xmlns:a16="http://schemas.microsoft.com/office/drawing/2014/main" id="{306FFC79-3551-C3B5-5B84-8F0D64E8F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829" y="2881760"/>
            <a:ext cx="3376246" cy="1828800"/>
          </a:xfrm>
          <a:prstGeom prst="rect">
            <a:avLst/>
          </a:prstGeom>
        </p:spPr>
      </p:pic>
      <p:pic>
        <p:nvPicPr>
          <p:cNvPr id="20" name="Picture 19" descr="A red and white diamond shaped object&#10;&#10;Description automatically generated">
            <a:extLst>
              <a:ext uri="{FF2B5EF4-FFF2-40B4-BE49-F238E27FC236}">
                <a16:creationId xmlns:a16="http://schemas.microsoft.com/office/drawing/2014/main" id="{B26A150D-B124-32AF-1A23-00E473B95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823" y="2900972"/>
            <a:ext cx="3376246" cy="1828800"/>
          </a:xfrm>
          <a:prstGeom prst="rect">
            <a:avLst/>
          </a:prstGeom>
        </p:spPr>
      </p:pic>
      <p:pic>
        <p:nvPicPr>
          <p:cNvPr id="21" name="Picture 20" descr="A red and black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9C5E7B53-05F2-A64A-D1C7-C57472217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589" y="2900972"/>
            <a:ext cx="3376246" cy="1828800"/>
          </a:xfrm>
          <a:prstGeom prst="rect">
            <a:avLst/>
          </a:prstGeom>
        </p:spPr>
      </p:pic>
      <p:pic>
        <p:nvPicPr>
          <p:cNvPr id="22" name="Picture 21" descr="A red and black geometrical object&#10;&#10;Description automatically generated with medium confidence">
            <a:extLst>
              <a:ext uri="{FF2B5EF4-FFF2-40B4-BE49-F238E27FC236}">
                <a16:creationId xmlns:a16="http://schemas.microsoft.com/office/drawing/2014/main" id="{2F4842D2-C337-E82A-4828-40AC1CA7CB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42"/>
          <a:stretch/>
        </p:blipFill>
        <p:spPr>
          <a:xfrm>
            <a:off x="3867246" y="2900972"/>
            <a:ext cx="251387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0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4EE0-74A8-4CCD-384B-4DE8DFA4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3392"/>
            <a:ext cx="8229600" cy="609600"/>
          </a:xfrm>
        </p:spPr>
        <p:txBody>
          <a:bodyPr/>
          <a:lstStyle/>
          <a:p>
            <a:r>
              <a:rPr lang="en-US" sz="2800" dirty="0"/>
              <a:t>Thank you!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5AB5AF-92D4-D6AB-76EB-64355F32936A}"/>
              </a:ext>
            </a:extLst>
          </p:cNvPr>
          <p:cNvGrpSpPr/>
          <p:nvPr/>
        </p:nvGrpSpPr>
        <p:grpSpPr>
          <a:xfrm>
            <a:off x="4772115" y="1373764"/>
            <a:ext cx="4174800" cy="1074198"/>
            <a:chOff x="5045768" y="1373764"/>
            <a:chExt cx="4174800" cy="1074198"/>
          </a:xfrm>
        </p:grpSpPr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627D55E-04ED-73B0-032F-1F0637F00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5768" y="1655078"/>
              <a:ext cx="1881638" cy="511570"/>
            </a:xfrm>
            <a:prstGeom prst="rect">
              <a:avLst/>
            </a:prstGeom>
          </p:spPr>
        </p:pic>
        <p:pic>
          <p:nvPicPr>
            <p:cNvPr id="9" name="Picture 2" descr="IDIG">
              <a:extLst>
                <a:ext uri="{FF2B5EF4-FFF2-40B4-BE49-F238E27FC236}">
                  <a16:creationId xmlns:a16="http://schemas.microsoft.com/office/drawing/2014/main" id="{E687D930-A3F7-3CD7-38DC-151A42C69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4" b="6521"/>
            <a:stretch/>
          </p:blipFill>
          <p:spPr bwMode="auto">
            <a:xfrm>
              <a:off x="8139782" y="1373764"/>
              <a:ext cx="1080786" cy="1074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35F76BA-7B95-A5D4-E381-FED25465E1AB}"/>
              </a:ext>
            </a:extLst>
          </p:cNvPr>
          <p:cNvSpPr/>
          <p:nvPr/>
        </p:nvSpPr>
        <p:spPr bwMode="auto">
          <a:xfrm>
            <a:off x="570887" y="1553416"/>
            <a:ext cx="365760" cy="36576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D70119-D524-F65A-C24B-8F8D6CDDCE0A}"/>
              </a:ext>
            </a:extLst>
          </p:cNvPr>
          <p:cNvCxnSpPr/>
          <p:nvPr/>
        </p:nvCxnSpPr>
        <p:spPr bwMode="auto">
          <a:xfrm>
            <a:off x="796817" y="1910863"/>
            <a:ext cx="28346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157F00-9283-0BA8-B1A5-8239B00346B2}"/>
              </a:ext>
            </a:extLst>
          </p:cNvPr>
          <p:cNvSpPr txBox="1"/>
          <p:nvPr/>
        </p:nvSpPr>
        <p:spPr>
          <a:xfrm>
            <a:off x="956448" y="1529851"/>
            <a:ext cx="2515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Advisors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54E43A-19F5-484C-0EE8-4CE68537530C}"/>
              </a:ext>
            </a:extLst>
          </p:cNvPr>
          <p:cNvSpPr txBox="1"/>
          <p:nvPr/>
        </p:nvSpPr>
        <p:spPr>
          <a:xfrm>
            <a:off x="983443" y="1919176"/>
            <a:ext cx="3114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Professor Jonathan Cagan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Professor Rebecca E. Taylor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20C218-B635-90B1-5F7F-3D374ECC9915}"/>
              </a:ext>
            </a:extLst>
          </p:cNvPr>
          <p:cNvSpPr/>
          <p:nvPr/>
        </p:nvSpPr>
        <p:spPr bwMode="auto">
          <a:xfrm>
            <a:off x="570887" y="2783552"/>
            <a:ext cx="365760" cy="36576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102641-B293-810A-F7D5-64CE2ED2CBC7}"/>
              </a:ext>
            </a:extLst>
          </p:cNvPr>
          <p:cNvCxnSpPr/>
          <p:nvPr/>
        </p:nvCxnSpPr>
        <p:spPr bwMode="auto">
          <a:xfrm>
            <a:off x="796817" y="3140999"/>
            <a:ext cx="28346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E3896A7-238E-4861-CAF7-27D498BC5C3C}"/>
              </a:ext>
            </a:extLst>
          </p:cNvPr>
          <p:cNvSpPr txBox="1"/>
          <p:nvPr/>
        </p:nvSpPr>
        <p:spPr>
          <a:xfrm>
            <a:off x="956448" y="2759987"/>
            <a:ext cx="267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My fellow researchers!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F0388-6AE3-16C0-94B1-0747CB121ED2}"/>
              </a:ext>
            </a:extLst>
          </p:cNvPr>
          <p:cNvSpPr txBox="1"/>
          <p:nvPr/>
        </p:nvSpPr>
        <p:spPr>
          <a:xfrm>
            <a:off x="983442" y="3149312"/>
            <a:ext cx="26480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Design Innovation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Microsystems and Mechanobiology Lab</a:t>
            </a:r>
          </a:p>
        </p:txBody>
      </p:sp>
      <p:pic>
        <p:nvPicPr>
          <p:cNvPr id="18" name="Graphic 17" descr="Flask outline">
            <a:extLst>
              <a:ext uri="{FF2B5EF4-FFF2-40B4-BE49-F238E27FC236}">
                <a16:creationId xmlns:a16="http://schemas.microsoft.com/office/drawing/2014/main" id="{B8A02FD9-72EA-1708-CA99-4A6A2DB0D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265" y="2794356"/>
            <a:ext cx="331005" cy="331005"/>
          </a:xfrm>
          <a:prstGeom prst="rect">
            <a:avLst/>
          </a:prstGeom>
        </p:spPr>
      </p:pic>
      <p:pic>
        <p:nvPicPr>
          <p:cNvPr id="19" name="Graphic 18" descr="Schoolhouse outline">
            <a:extLst>
              <a:ext uri="{FF2B5EF4-FFF2-40B4-BE49-F238E27FC236}">
                <a16:creationId xmlns:a16="http://schemas.microsoft.com/office/drawing/2014/main" id="{93464938-6F6F-6B64-0AD0-70C6E2159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0887" y="1529465"/>
            <a:ext cx="365760" cy="3657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3A27005-17E4-4A57-615B-76F64E0CFDAE}"/>
              </a:ext>
            </a:extLst>
          </p:cNvPr>
          <p:cNvGrpSpPr/>
          <p:nvPr/>
        </p:nvGrpSpPr>
        <p:grpSpPr>
          <a:xfrm>
            <a:off x="5901612" y="2603668"/>
            <a:ext cx="2463110" cy="1457014"/>
            <a:chOff x="6291172" y="3058529"/>
            <a:chExt cx="2463110" cy="145701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4B1C4E-0AC2-3FD6-3735-67C121065553}"/>
                </a:ext>
              </a:extLst>
            </p:cNvPr>
            <p:cNvSpPr txBox="1"/>
            <p:nvPr/>
          </p:nvSpPr>
          <p:spPr>
            <a:xfrm>
              <a:off x="6291172" y="4053878"/>
              <a:ext cx="2463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This work is supported by the NSF Grant Award CMMI-2113301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4C531C-9665-D89D-B3C5-CCC11992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6134" y="3058529"/>
              <a:ext cx="1004198" cy="100611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8CC562-EB47-A409-E4C2-D4192F415FFA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6643FA-2733-0A5D-0DFE-8A2AA0D6AC3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7DA322A-1034-8FB7-8065-7233920C0BCD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EE4978-479A-79F0-178A-40CFE0561EB6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34B9953-1CB8-FC2B-3D88-59CF45CACA00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8A11756-CC31-6105-8E3F-2AFD7E9888D6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F66FE-C708-DA16-2514-750D588BFF80}"/>
              </a:ext>
            </a:extLst>
          </p:cNvPr>
          <p:cNvSpPr txBox="1"/>
          <p:nvPr/>
        </p:nvSpPr>
        <p:spPr>
          <a:xfrm>
            <a:off x="2841142" y="4550108"/>
            <a:ext cx="34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See more of my work @ </a:t>
            </a:r>
            <a:r>
              <a:rPr lang="en-US" sz="1400" dirty="0" err="1"/>
              <a:t>ajvetturini.github.io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7045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D95059-1B0C-3AC0-D608-4BCA82AE8076}"/>
              </a:ext>
            </a:extLst>
          </p:cNvPr>
          <p:cNvSpPr txBox="1"/>
          <p:nvPr/>
        </p:nvSpPr>
        <p:spPr>
          <a:xfrm>
            <a:off x="3430693" y="2248584"/>
            <a:ext cx="2282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CA08E2-A9C3-FE74-3F54-66804805152A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C759FE-888A-D8BE-D59A-740C3B11D7AE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C5993A-5EAF-C0B5-FFED-5CA7607E75CC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EA924B-35E6-3BFC-C334-A6DE1175FDA5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B6AE31-7DBF-F64B-C23B-21EE1A718F31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AE0383-0279-2F2D-8926-630D183BFA46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9AB4AC-7A2B-0626-E2EE-407165BDC613}"/>
              </a:ext>
            </a:extLst>
          </p:cNvPr>
          <p:cNvSpPr txBox="1"/>
          <p:nvPr/>
        </p:nvSpPr>
        <p:spPr>
          <a:xfrm>
            <a:off x="2841142" y="4550108"/>
            <a:ext cx="34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See more of my work @ </a:t>
            </a:r>
            <a:r>
              <a:rPr lang="en-US" sz="1400" dirty="0" err="1"/>
              <a:t>ajvetturini.github.io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0531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77E0-4410-B216-F956-1C1643A4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609600"/>
          </a:xfrm>
        </p:spPr>
        <p:txBody>
          <a:bodyPr/>
          <a:lstStyle/>
          <a:p>
            <a:pPr algn="l"/>
            <a:r>
              <a:rPr lang="en-US" dirty="0"/>
              <a:t>Structural DNA nanotechnology leverages the properties of DNA to create nanostructures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95D094-94DC-B20D-EDF5-8CB58C310FFD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930F4F-9175-B7AD-8785-7ADCA02A833C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9E0117-0FAD-BD7D-BD33-CB6FD6745785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773070-F02E-CDB3-A73E-2C824CF151A5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3C63E2-6483-5852-4F2D-BB9F78B7353D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61AA0D-6108-BE0A-E9B7-E4DD2C520D55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8A695F-A8F4-4BB2-9B47-841794E4414D}"/>
              </a:ext>
            </a:extLst>
          </p:cNvPr>
          <p:cNvGrpSpPr/>
          <p:nvPr/>
        </p:nvGrpSpPr>
        <p:grpSpPr>
          <a:xfrm>
            <a:off x="193058" y="1550654"/>
            <a:ext cx="1948377" cy="2157847"/>
            <a:chOff x="358061" y="1556176"/>
            <a:chExt cx="1948377" cy="2157847"/>
          </a:xfrm>
        </p:grpSpPr>
        <p:pic>
          <p:nvPicPr>
            <p:cNvPr id="1026" name="Picture 2" descr="DNA | Definition, Discovery, Function, Bases, Facts, &amp; Structure |  Britannica">
              <a:extLst>
                <a:ext uri="{FF2B5EF4-FFF2-40B4-BE49-F238E27FC236}">
                  <a16:creationId xmlns:a16="http://schemas.microsoft.com/office/drawing/2014/main" id="{8FBF4F7E-BABD-E373-CA9B-B95E06530D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10"/>
            <a:stretch/>
          </p:blipFill>
          <p:spPr bwMode="auto">
            <a:xfrm rot="5400000">
              <a:off x="378368" y="1815843"/>
              <a:ext cx="1907765" cy="13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B95EC0-3501-A1A6-23F2-1E7AD1EE04B9}"/>
                </a:ext>
              </a:extLst>
            </p:cNvPr>
            <p:cNvSpPr txBox="1"/>
            <p:nvPr/>
          </p:nvSpPr>
          <p:spPr>
            <a:xfrm>
              <a:off x="358061" y="3498579"/>
              <a:ext cx="19483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https://</a:t>
              </a:r>
              <a:r>
                <a:rPr lang="en-US" sz="800" dirty="0" err="1"/>
                <a:t>www.britannica.com</a:t>
              </a:r>
              <a:r>
                <a:rPr lang="en-US" sz="800" dirty="0"/>
                <a:t>/science/DNA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D523EAE-8F78-D083-19EC-1432AAA5773F}"/>
              </a:ext>
            </a:extLst>
          </p:cNvPr>
          <p:cNvGrpSpPr/>
          <p:nvPr/>
        </p:nvGrpSpPr>
        <p:grpSpPr>
          <a:xfrm>
            <a:off x="927269" y="4158704"/>
            <a:ext cx="1221396" cy="588996"/>
            <a:chOff x="2618923" y="3956407"/>
            <a:chExt cx="1221396" cy="5889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900B8-FF4C-0780-F45C-7C555BBE4014}"/>
                </a:ext>
              </a:extLst>
            </p:cNvPr>
            <p:cNvSpPr txBox="1"/>
            <p:nvPr/>
          </p:nvSpPr>
          <p:spPr>
            <a:xfrm>
              <a:off x="3119352" y="3956407"/>
              <a:ext cx="7209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Cytosine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71CDB2-5D80-3A4C-00B5-1B4B48E40375}"/>
                </a:ext>
              </a:extLst>
            </p:cNvPr>
            <p:cNvSpPr txBox="1"/>
            <p:nvPr/>
          </p:nvSpPr>
          <p:spPr>
            <a:xfrm>
              <a:off x="3119352" y="4268404"/>
              <a:ext cx="708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Guanine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9849ED-51DF-4400-4DCA-66C718BC4DBF}"/>
                </a:ext>
              </a:extLst>
            </p:cNvPr>
            <p:cNvSpPr/>
            <p:nvPr/>
          </p:nvSpPr>
          <p:spPr bwMode="auto">
            <a:xfrm>
              <a:off x="2618923" y="4018536"/>
              <a:ext cx="455318" cy="1354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F41010-4BA0-B060-E46C-D42A8FCA7142}"/>
                </a:ext>
              </a:extLst>
            </p:cNvPr>
            <p:cNvSpPr/>
            <p:nvPr/>
          </p:nvSpPr>
          <p:spPr bwMode="auto">
            <a:xfrm>
              <a:off x="2618923" y="4338416"/>
              <a:ext cx="455318" cy="1354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FC3F9A7C-AA92-6FB5-BD39-235F6304B9D9}"/>
                </a:ext>
              </a:extLst>
            </p:cNvPr>
            <p:cNvCxnSpPr>
              <a:stCxn id="20" idx="1"/>
              <a:endCxn id="22" idx="1"/>
            </p:cNvCxnSpPr>
            <p:nvPr/>
          </p:nvCxnSpPr>
          <p:spPr bwMode="auto">
            <a:xfrm rot="10800000" flipV="1">
              <a:off x="2618923" y="4086270"/>
              <a:ext cx="12700" cy="31988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CB7ADB-778B-8CF7-C928-DD2A0735AB5B}"/>
              </a:ext>
            </a:extLst>
          </p:cNvPr>
          <p:cNvGrpSpPr/>
          <p:nvPr/>
        </p:nvGrpSpPr>
        <p:grpSpPr>
          <a:xfrm>
            <a:off x="2902044" y="4161095"/>
            <a:ext cx="1389208" cy="567109"/>
            <a:chOff x="4362787" y="3955780"/>
            <a:chExt cx="1389208" cy="56710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81E13A-5439-E4F5-B2DB-D5033D424950}"/>
                </a:ext>
              </a:extLst>
            </p:cNvPr>
            <p:cNvSpPr/>
            <p:nvPr/>
          </p:nvSpPr>
          <p:spPr bwMode="auto">
            <a:xfrm>
              <a:off x="4362787" y="4018536"/>
              <a:ext cx="455318" cy="1354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3B7CD4-89F2-0583-C0B5-49705B3A13B3}"/>
                </a:ext>
              </a:extLst>
            </p:cNvPr>
            <p:cNvSpPr/>
            <p:nvPr/>
          </p:nvSpPr>
          <p:spPr bwMode="auto">
            <a:xfrm>
              <a:off x="4362787" y="4338416"/>
              <a:ext cx="455318" cy="13546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5B5BB6-6B1E-6FC8-B8C5-E91D42CF3EDF}"/>
                </a:ext>
              </a:extLst>
            </p:cNvPr>
            <p:cNvSpPr txBox="1"/>
            <p:nvPr/>
          </p:nvSpPr>
          <p:spPr>
            <a:xfrm>
              <a:off x="5024982" y="3955780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Adenine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10A778-A64C-D9FB-B967-B6DDD81F6168}"/>
                </a:ext>
              </a:extLst>
            </p:cNvPr>
            <p:cNvSpPr txBox="1"/>
            <p:nvPr/>
          </p:nvSpPr>
          <p:spPr>
            <a:xfrm>
              <a:off x="5030002" y="4245890"/>
              <a:ext cx="7219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Thymine</a:t>
              </a:r>
            </a:p>
          </p:txBody>
        </p: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8DF5E978-BD52-DFD5-CC10-7BA38D4B8D4A}"/>
                </a:ext>
              </a:extLst>
            </p:cNvPr>
            <p:cNvCxnSpPr/>
            <p:nvPr/>
          </p:nvCxnSpPr>
          <p:spPr bwMode="auto">
            <a:xfrm rot="10800000" flipV="1">
              <a:off x="4822817" y="4086269"/>
              <a:ext cx="12700" cy="319880"/>
            </a:xfrm>
            <a:prstGeom prst="bentConnector3">
              <a:avLst>
                <a:gd name="adj1" fmla="val -1337433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8F903A2-5CB2-3C92-101A-B910E6EC7591}"/>
              </a:ext>
            </a:extLst>
          </p:cNvPr>
          <p:cNvSpPr txBox="1"/>
          <p:nvPr/>
        </p:nvSpPr>
        <p:spPr>
          <a:xfrm>
            <a:off x="1439030" y="3732783"/>
            <a:ext cx="1879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Watson-Crick-Franklin</a:t>
            </a:r>
            <a:r>
              <a:rPr lang="en-US" sz="1400" dirty="0"/>
              <a:t> </a:t>
            </a:r>
            <a:r>
              <a:rPr lang="en-US" sz="1400" b="1" dirty="0"/>
              <a:t>base pairs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AE269B-9802-6D49-BF45-0188B34426BA}"/>
              </a:ext>
            </a:extLst>
          </p:cNvPr>
          <p:cNvSpPr txBox="1"/>
          <p:nvPr/>
        </p:nvSpPr>
        <p:spPr>
          <a:xfrm>
            <a:off x="0" y="4892109"/>
            <a:ext cx="45817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1. Seeman, N. (1986). “Nucleic Acid Junctions and Lattices.” </a:t>
            </a:r>
            <a:r>
              <a:rPr lang="en-US" sz="800" i="1" dirty="0"/>
              <a:t>Journal of Theoretical Biology, 99</a:t>
            </a:r>
            <a:r>
              <a:rPr lang="en-US" sz="800" dirty="0"/>
              <a:t> (2) 237-247.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CCD1ED-3BE6-5FD8-D354-1635C36E80CE}"/>
              </a:ext>
            </a:extLst>
          </p:cNvPr>
          <p:cNvGrpSpPr/>
          <p:nvPr/>
        </p:nvGrpSpPr>
        <p:grpSpPr>
          <a:xfrm>
            <a:off x="2812456" y="1539587"/>
            <a:ext cx="1060088" cy="1987476"/>
            <a:chOff x="2901831" y="1545131"/>
            <a:chExt cx="1060088" cy="198747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0685658-B031-3F83-F3C6-1BD54E1766E3}"/>
                </a:ext>
              </a:extLst>
            </p:cNvPr>
            <p:cNvSpPr/>
            <p:nvPr/>
          </p:nvSpPr>
          <p:spPr bwMode="auto">
            <a:xfrm>
              <a:off x="3119780" y="1897553"/>
              <a:ext cx="274320" cy="1354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72ED72-C12C-7C33-EE58-CB45F29954A9}"/>
                </a:ext>
              </a:extLst>
            </p:cNvPr>
            <p:cNvSpPr/>
            <p:nvPr/>
          </p:nvSpPr>
          <p:spPr bwMode="auto">
            <a:xfrm>
              <a:off x="3119780" y="2363546"/>
              <a:ext cx="274320" cy="13546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8D48318-4CF8-DABD-4A80-07726C886D53}"/>
                </a:ext>
              </a:extLst>
            </p:cNvPr>
            <p:cNvSpPr/>
            <p:nvPr/>
          </p:nvSpPr>
          <p:spPr bwMode="auto">
            <a:xfrm>
              <a:off x="3119780" y="2852703"/>
              <a:ext cx="274320" cy="1354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29017A9-60C0-7312-9179-4D34035CB050}"/>
                </a:ext>
              </a:extLst>
            </p:cNvPr>
            <p:cNvSpPr/>
            <p:nvPr/>
          </p:nvSpPr>
          <p:spPr bwMode="auto">
            <a:xfrm>
              <a:off x="3467067" y="2852703"/>
              <a:ext cx="274320" cy="13546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25D600-27BF-19D2-60BE-EF22DE1F325C}"/>
                </a:ext>
              </a:extLst>
            </p:cNvPr>
            <p:cNvSpPr/>
            <p:nvPr/>
          </p:nvSpPr>
          <p:spPr bwMode="auto">
            <a:xfrm>
              <a:off x="3467067" y="2363546"/>
              <a:ext cx="274320" cy="1354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87267C3-5986-1810-2138-810F1A83ABD9}"/>
                </a:ext>
              </a:extLst>
            </p:cNvPr>
            <p:cNvSpPr/>
            <p:nvPr/>
          </p:nvSpPr>
          <p:spPr bwMode="auto">
            <a:xfrm>
              <a:off x="3467067" y="1897553"/>
              <a:ext cx="274320" cy="1354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65E97100-3D1A-037E-A3C3-00B213C89191}"/>
                </a:ext>
              </a:extLst>
            </p:cNvPr>
            <p:cNvSpPr/>
            <p:nvPr/>
          </p:nvSpPr>
          <p:spPr bwMode="auto">
            <a:xfrm rot="16200000">
              <a:off x="2095340" y="2351622"/>
              <a:ext cx="1907763" cy="29478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CAA0A8D4-ECEE-9A65-2220-B0BD4E8B366E}"/>
                </a:ext>
              </a:extLst>
            </p:cNvPr>
            <p:cNvSpPr/>
            <p:nvPr/>
          </p:nvSpPr>
          <p:spPr bwMode="auto">
            <a:xfrm rot="5400000">
              <a:off x="2860646" y="2431335"/>
              <a:ext cx="1907763" cy="29478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EF764D8-7307-33B5-6F48-5A08A6422621}"/>
              </a:ext>
            </a:extLst>
          </p:cNvPr>
          <p:cNvSpPr txBox="1"/>
          <p:nvPr/>
        </p:nvSpPr>
        <p:spPr>
          <a:xfrm>
            <a:off x="1538127" y="1083252"/>
            <a:ext cx="1681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DNA, the polymer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C456A7-3567-30BA-87E4-35C33D9BA171}"/>
              </a:ext>
            </a:extLst>
          </p:cNvPr>
          <p:cNvSpPr txBox="1"/>
          <p:nvPr/>
        </p:nvSpPr>
        <p:spPr>
          <a:xfrm>
            <a:off x="3985313" y="1604204"/>
            <a:ext cx="85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Phosphate</a:t>
            </a:r>
          </a:p>
          <a:p>
            <a:r>
              <a:rPr lang="en-US" sz="1200" dirty="0"/>
              <a:t>backbone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634AAE-D02A-2AC0-B280-0A7F39646835}"/>
              </a:ext>
            </a:extLst>
          </p:cNvPr>
          <p:cNvSpPr txBox="1"/>
          <p:nvPr/>
        </p:nvSpPr>
        <p:spPr>
          <a:xfrm>
            <a:off x="1894243" y="206443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Nucleotides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F7023A7F-7997-FCA3-C2D6-07E2E8C1B57E}"/>
              </a:ext>
            </a:extLst>
          </p:cNvPr>
          <p:cNvGrpSpPr/>
          <p:nvPr/>
        </p:nvGrpSpPr>
        <p:grpSpPr>
          <a:xfrm>
            <a:off x="4888861" y="1083252"/>
            <a:ext cx="4532726" cy="3330391"/>
            <a:chOff x="4888861" y="1083252"/>
            <a:chExt cx="4532726" cy="3330391"/>
          </a:xfrm>
        </p:grpSpPr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FBFFB5F5-5E94-1C24-8C51-89AEB28E9F03}"/>
                </a:ext>
              </a:extLst>
            </p:cNvPr>
            <p:cNvSpPr txBox="1"/>
            <p:nvPr/>
          </p:nvSpPr>
          <p:spPr>
            <a:xfrm>
              <a:off x="7920350" y="2581480"/>
              <a:ext cx="1501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Nano</a:t>
              </a:r>
            </a:p>
            <a:p>
              <a:pPr algn="ctr"/>
              <a:r>
                <a:rPr lang="en-US" sz="1400" dirty="0"/>
                <a:t>particle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B4648FC-DF7E-82BE-9CAB-2A30E4C80D54}"/>
                </a:ext>
              </a:extLst>
            </p:cNvPr>
            <p:cNvSpPr txBox="1"/>
            <p:nvPr/>
          </p:nvSpPr>
          <p:spPr>
            <a:xfrm>
              <a:off x="5532951" y="1083252"/>
              <a:ext cx="252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/>
                <a:t>DNA, the structural material</a:t>
              </a:r>
            </a:p>
          </p:txBody>
        </p: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6769EC67-7B72-AC6F-3AA8-DB2D2FD44F95}"/>
                </a:ext>
              </a:extLst>
            </p:cNvPr>
            <p:cNvGrpSpPr/>
            <p:nvPr/>
          </p:nvGrpSpPr>
          <p:grpSpPr>
            <a:xfrm>
              <a:off x="4888861" y="1458487"/>
              <a:ext cx="3815282" cy="2955156"/>
              <a:chOff x="4888861" y="1458487"/>
              <a:chExt cx="3815282" cy="2955156"/>
            </a:xfrm>
          </p:grpSpPr>
          <p:pic>
            <p:nvPicPr>
              <p:cNvPr id="30" name="Picture 29" descr="A cross with letters and numbers&#10;&#10;Description automatically generated">
                <a:extLst>
                  <a:ext uri="{FF2B5EF4-FFF2-40B4-BE49-F238E27FC236}">
                    <a16:creationId xmlns:a16="http://schemas.microsoft.com/office/drawing/2014/main" id="{9A6BFE30-F4E5-B7CE-D865-2DE115E6D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8861" y="1990228"/>
                <a:ext cx="1501237" cy="1799869"/>
              </a:xfrm>
              <a:prstGeom prst="rect">
                <a:avLst/>
              </a:prstGeom>
            </p:spPr>
          </p:pic>
          <p:pic>
            <p:nvPicPr>
              <p:cNvPr id="40" name="Picture 39" descr="A black and white image of a network&#10;&#10;Description automatically generated">
                <a:extLst>
                  <a:ext uri="{FF2B5EF4-FFF2-40B4-BE49-F238E27FC236}">
                    <a16:creationId xmlns:a16="http://schemas.microsoft.com/office/drawing/2014/main" id="{20D907CB-BE2D-406C-CD2E-C6B2F17A2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7511" y="1889208"/>
                <a:ext cx="1929321" cy="1907764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7DBF80-2A9B-CA45-64C3-461BCCB1D0EE}"/>
                  </a:ext>
                </a:extLst>
              </p:cNvPr>
              <p:cNvSpPr txBox="1"/>
              <p:nvPr/>
            </p:nvSpPr>
            <p:spPr>
              <a:xfrm>
                <a:off x="5187275" y="3890423"/>
                <a:ext cx="3516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Nucleic acid junctions</a:t>
                </a:r>
                <a:r>
                  <a:rPr lang="en-US" sz="1400" baseline="30000" dirty="0"/>
                  <a:t>1 </a:t>
                </a:r>
                <a:r>
                  <a:rPr lang="en-US" sz="1400" dirty="0"/>
                  <a:t>allow for the design of nanometer-scale nanostructures</a:t>
                </a: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5F6804C4-4A8B-3C0F-682C-C9BF3F14BD9B}"/>
                  </a:ext>
                </a:extLst>
              </p:cNvPr>
              <p:cNvSpPr txBox="1"/>
              <p:nvPr/>
            </p:nvSpPr>
            <p:spPr>
              <a:xfrm>
                <a:off x="7707585" y="1487980"/>
                <a:ext cx="853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Junction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9B368DF5-1073-97EA-A716-CA9193500B1C}"/>
                  </a:ext>
                </a:extLst>
              </p:cNvPr>
              <p:cNvSpPr txBox="1"/>
              <p:nvPr/>
            </p:nvSpPr>
            <p:spPr>
              <a:xfrm>
                <a:off x="6130425" y="1458487"/>
                <a:ext cx="853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DNA</a:t>
                </a:r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804170F7-8F7E-B57A-C9C9-DD920A9BBCB3}"/>
                  </a:ext>
                </a:extLst>
              </p:cNvPr>
              <p:cNvSpPr/>
              <p:nvPr/>
            </p:nvSpPr>
            <p:spPr bwMode="auto">
              <a:xfrm>
                <a:off x="6619970" y="2644775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B7292F64-F454-441F-1143-7480D0A71D07}"/>
                  </a:ext>
                </a:extLst>
              </p:cNvPr>
              <p:cNvSpPr/>
              <p:nvPr/>
            </p:nvSpPr>
            <p:spPr bwMode="auto">
              <a:xfrm>
                <a:off x="7113377" y="2836740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E7B89C8B-77E8-37C3-C10F-7F741B86262E}"/>
                  </a:ext>
                </a:extLst>
              </p:cNvPr>
              <p:cNvSpPr/>
              <p:nvPr/>
            </p:nvSpPr>
            <p:spPr bwMode="auto">
              <a:xfrm>
                <a:off x="7362171" y="2523315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DCA1D020-FD17-DFB1-9367-060567A796A5}"/>
                  </a:ext>
                </a:extLst>
              </p:cNvPr>
              <p:cNvSpPr/>
              <p:nvPr/>
            </p:nvSpPr>
            <p:spPr bwMode="auto">
              <a:xfrm>
                <a:off x="7855578" y="2699790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cxnSp>
            <p:nvCxnSpPr>
              <p:cNvPr id="1034" name="Straight Arrow Connector 1033">
                <a:extLst>
                  <a:ext uri="{FF2B5EF4-FFF2-40B4-BE49-F238E27FC236}">
                    <a16:creationId xmlns:a16="http://schemas.microsoft.com/office/drawing/2014/main" id="{1B4F3119-7D53-C1B1-5105-0BE055BC3C43}"/>
                  </a:ext>
                </a:extLst>
              </p:cNvPr>
              <p:cNvCxnSpPr/>
              <p:nvPr/>
            </p:nvCxnSpPr>
            <p:spPr bwMode="auto">
              <a:xfrm>
                <a:off x="6766489" y="1689100"/>
                <a:ext cx="694761" cy="27064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EAA482C6-D7FA-DE37-8AA5-9BB3516EBD23}"/>
                  </a:ext>
                </a:extLst>
              </p:cNvPr>
              <p:cNvCxnSpPr/>
              <p:nvPr/>
            </p:nvCxnSpPr>
            <p:spPr bwMode="auto">
              <a:xfrm>
                <a:off x="6766489" y="1684539"/>
                <a:ext cx="346516" cy="57944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9A61FDC2-4DDB-81BC-F694-E41107FDF322}"/>
                  </a:ext>
                </a:extLst>
              </p:cNvPr>
              <p:cNvCxnSpPr>
                <a:stCxn id="1024" idx="2"/>
              </p:cNvCxnSpPr>
              <p:nvPr/>
            </p:nvCxnSpPr>
            <p:spPr bwMode="auto">
              <a:xfrm flipH="1">
                <a:off x="7508690" y="1795757"/>
                <a:ext cx="625519" cy="25193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0" name="Straight Arrow Connector 1039">
                <a:extLst>
                  <a:ext uri="{FF2B5EF4-FFF2-40B4-BE49-F238E27FC236}">
                    <a16:creationId xmlns:a16="http://schemas.microsoft.com/office/drawing/2014/main" id="{DC9F0D9C-854E-0940-C4A5-A21090AACA37}"/>
                  </a:ext>
                </a:extLst>
              </p:cNvPr>
              <p:cNvCxnSpPr>
                <a:stCxn id="1024" idx="2"/>
              </p:cNvCxnSpPr>
              <p:nvPr/>
            </p:nvCxnSpPr>
            <p:spPr bwMode="auto">
              <a:xfrm flipH="1">
                <a:off x="8002097" y="1795757"/>
                <a:ext cx="132112" cy="40717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2" name="Straight Arrow Connector 1041">
                <a:extLst>
                  <a:ext uri="{FF2B5EF4-FFF2-40B4-BE49-F238E27FC236}">
                    <a16:creationId xmlns:a16="http://schemas.microsoft.com/office/drawing/2014/main" id="{FB05A63F-C879-9E12-67FB-1EBA5F30C85F}"/>
                  </a:ext>
                </a:extLst>
              </p:cNvPr>
              <p:cNvCxnSpPr>
                <a:endCxn id="1030" idx="6"/>
              </p:cNvCxnSpPr>
              <p:nvPr/>
            </p:nvCxnSpPr>
            <p:spPr bwMode="auto">
              <a:xfrm flipH="1" flipV="1">
                <a:off x="7655209" y="2656665"/>
                <a:ext cx="641066" cy="1864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7C00ED58-613D-2D59-EC20-1186A2BD7E2F}"/>
                  </a:ext>
                </a:extLst>
              </p:cNvPr>
              <p:cNvCxnSpPr>
                <a:endCxn id="1029" idx="6"/>
              </p:cNvCxnSpPr>
              <p:nvPr/>
            </p:nvCxnSpPr>
            <p:spPr bwMode="auto">
              <a:xfrm flipH="1">
                <a:off x="7406415" y="2855034"/>
                <a:ext cx="893035" cy="11505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cxnSp>
        <p:nvCxnSpPr>
          <p:cNvPr id="1049" name="Elbow Connector 1048">
            <a:extLst>
              <a:ext uri="{FF2B5EF4-FFF2-40B4-BE49-F238E27FC236}">
                <a16:creationId xmlns:a16="http://schemas.microsoft.com/office/drawing/2014/main" id="{2BF1F369-6E58-E791-AF01-81DA31F062DA}"/>
              </a:ext>
            </a:extLst>
          </p:cNvPr>
          <p:cNvCxnSpPr>
            <a:stCxn id="63" idx="3"/>
            <a:endCxn id="46" idx="2"/>
          </p:cNvCxnSpPr>
          <p:nvPr/>
        </p:nvCxnSpPr>
        <p:spPr bwMode="auto">
          <a:xfrm flipV="1">
            <a:off x="2822702" y="2027476"/>
            <a:ext cx="344863" cy="17546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1" name="Elbow Connector 1050">
            <a:extLst>
              <a:ext uri="{FF2B5EF4-FFF2-40B4-BE49-F238E27FC236}">
                <a16:creationId xmlns:a16="http://schemas.microsoft.com/office/drawing/2014/main" id="{7A17E9C0-92DB-9498-C6FB-E2CA6EEEC0AC}"/>
              </a:ext>
            </a:extLst>
          </p:cNvPr>
          <p:cNvCxnSpPr>
            <a:stCxn id="63" idx="3"/>
            <a:endCxn id="47" idx="0"/>
          </p:cNvCxnSpPr>
          <p:nvPr/>
        </p:nvCxnSpPr>
        <p:spPr bwMode="auto">
          <a:xfrm>
            <a:off x="2822702" y="2202936"/>
            <a:ext cx="344863" cy="15506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16AF50AE-DEAF-B86D-5C1E-61A88F49774C}"/>
              </a:ext>
            </a:extLst>
          </p:cNvPr>
          <p:cNvCxnSpPr>
            <a:stCxn id="61" idx="1"/>
          </p:cNvCxnSpPr>
          <p:nvPr/>
        </p:nvCxnSpPr>
        <p:spPr bwMode="auto">
          <a:xfrm flipH="1">
            <a:off x="3773693" y="1835037"/>
            <a:ext cx="2116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4" name="Straight Arrow Connector 1053">
            <a:extLst>
              <a:ext uri="{FF2B5EF4-FFF2-40B4-BE49-F238E27FC236}">
                <a16:creationId xmlns:a16="http://schemas.microsoft.com/office/drawing/2014/main" id="{AE02FF1A-78B5-0FEC-6A99-5872C937F53D}"/>
              </a:ext>
            </a:extLst>
          </p:cNvPr>
          <p:cNvCxnSpPr/>
          <p:nvPr/>
        </p:nvCxnSpPr>
        <p:spPr bwMode="auto">
          <a:xfrm flipH="1">
            <a:off x="3028562" y="1835036"/>
            <a:ext cx="914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6" name="Elbow Connector 1055">
            <a:extLst>
              <a:ext uri="{FF2B5EF4-FFF2-40B4-BE49-F238E27FC236}">
                <a16:creationId xmlns:a16="http://schemas.microsoft.com/office/drawing/2014/main" id="{C9CCFBC7-0A59-5C8D-EB9E-D2729BA30F54}"/>
              </a:ext>
            </a:extLst>
          </p:cNvPr>
          <p:cNvCxnSpPr>
            <a:cxnSpLocks/>
          </p:cNvCxnSpPr>
          <p:nvPr/>
        </p:nvCxnSpPr>
        <p:spPr bwMode="auto">
          <a:xfrm>
            <a:off x="4871504" y="1835037"/>
            <a:ext cx="403582" cy="86475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8" name="Elbow Connector 1057">
            <a:extLst>
              <a:ext uri="{FF2B5EF4-FFF2-40B4-BE49-F238E27FC236}">
                <a16:creationId xmlns:a16="http://schemas.microsoft.com/office/drawing/2014/main" id="{5FF9C040-B728-60D4-F704-BC54CD2A2A22}"/>
              </a:ext>
            </a:extLst>
          </p:cNvPr>
          <p:cNvCxnSpPr>
            <a:stCxn id="61" idx="3"/>
          </p:cNvCxnSpPr>
          <p:nvPr/>
        </p:nvCxnSpPr>
        <p:spPr bwMode="auto">
          <a:xfrm>
            <a:off x="4838560" y="1835037"/>
            <a:ext cx="438912" cy="123014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9F0C01D8-1CC3-9D5A-E948-F39713077AB9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2148665" y="4297204"/>
            <a:ext cx="745789" cy="318629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203991C2-897C-75F5-9FB8-FB3ECE3B6EA0}"/>
              </a:ext>
            </a:extLst>
          </p:cNvPr>
          <p:cNvCxnSpPr>
            <a:cxnSpLocks/>
            <a:stCxn id="26" idx="3"/>
          </p:cNvCxnSpPr>
          <p:nvPr/>
        </p:nvCxnSpPr>
        <p:spPr bwMode="auto">
          <a:xfrm flipV="1">
            <a:off x="2136546" y="4304460"/>
            <a:ext cx="757908" cy="304741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20CBDFDD-23A5-08B2-DAF8-8373CE88518D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2148665" y="4297204"/>
            <a:ext cx="753379" cy="7256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B5566819-6D42-2EA9-A800-677C2FBCBEFC}"/>
              </a:ext>
            </a:extLst>
          </p:cNvPr>
          <p:cNvCxnSpPr>
            <a:cxnSpLocks/>
          </p:cNvCxnSpPr>
          <p:nvPr/>
        </p:nvCxnSpPr>
        <p:spPr bwMode="auto">
          <a:xfrm>
            <a:off x="2144136" y="4608447"/>
            <a:ext cx="757908" cy="0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1" name="TextBox 1070">
            <a:extLst>
              <a:ext uri="{FF2B5EF4-FFF2-40B4-BE49-F238E27FC236}">
                <a16:creationId xmlns:a16="http://schemas.microsoft.com/office/drawing/2014/main" id="{65DEE3F4-48DD-A197-7A6F-73E5CB9BE8BD}"/>
              </a:ext>
            </a:extLst>
          </p:cNvPr>
          <p:cNvSpPr txBox="1"/>
          <p:nvPr/>
        </p:nvSpPr>
        <p:spPr>
          <a:xfrm>
            <a:off x="2311405" y="404769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10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5336-3BCD-807A-D0D1-F152FF8A5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DNA origami is a manufacturing methodology enabling high experimental yield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5F83CF-4B52-740D-7386-5459D97D4E2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9E2899-85CD-8AAE-5285-314545CFC09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C85E94-DB60-0FCB-7839-1477ADDE270C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5D0C32-CC62-04B7-B710-01DC9D8560E1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539796-D728-64C3-0546-3CE129EE4AF4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E38ED0-5660-F3DD-31E9-5FFC982E3D32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100BD64-2283-072E-692F-CC342EECAC5C}"/>
              </a:ext>
            </a:extLst>
          </p:cNvPr>
          <p:cNvSpPr/>
          <p:nvPr/>
        </p:nvSpPr>
        <p:spPr bwMode="auto">
          <a:xfrm>
            <a:off x="1651506" y="1640860"/>
            <a:ext cx="274320" cy="1354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6F5FA-ADB9-3A58-AD10-18ECDE69FF94}"/>
              </a:ext>
            </a:extLst>
          </p:cNvPr>
          <p:cNvSpPr/>
          <p:nvPr/>
        </p:nvSpPr>
        <p:spPr bwMode="auto">
          <a:xfrm>
            <a:off x="1651506" y="2106853"/>
            <a:ext cx="274320" cy="13546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9809DA-0035-30D3-2ED8-1A0089D8A5B8}"/>
              </a:ext>
            </a:extLst>
          </p:cNvPr>
          <p:cNvSpPr/>
          <p:nvPr/>
        </p:nvSpPr>
        <p:spPr bwMode="auto">
          <a:xfrm>
            <a:off x="1651506" y="2596010"/>
            <a:ext cx="274320" cy="1354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5C274-CDB6-8BDB-245E-7FEF065AAD1A}"/>
              </a:ext>
            </a:extLst>
          </p:cNvPr>
          <p:cNvSpPr/>
          <p:nvPr/>
        </p:nvSpPr>
        <p:spPr bwMode="auto">
          <a:xfrm>
            <a:off x="1998793" y="2596010"/>
            <a:ext cx="274320" cy="13546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1670AA-9E6F-9840-D586-22E958E8CE82}"/>
              </a:ext>
            </a:extLst>
          </p:cNvPr>
          <p:cNvSpPr/>
          <p:nvPr/>
        </p:nvSpPr>
        <p:spPr bwMode="auto">
          <a:xfrm>
            <a:off x="1998793" y="2106853"/>
            <a:ext cx="274320" cy="1354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D5F0B1-3385-F700-5334-8848C7513FD5}"/>
              </a:ext>
            </a:extLst>
          </p:cNvPr>
          <p:cNvSpPr/>
          <p:nvPr/>
        </p:nvSpPr>
        <p:spPr bwMode="auto">
          <a:xfrm>
            <a:off x="1998793" y="1640860"/>
            <a:ext cx="274320" cy="1354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AEBCD2-9392-1A01-BCD2-668E627E1589}"/>
              </a:ext>
            </a:extLst>
          </p:cNvPr>
          <p:cNvSpPr txBox="1"/>
          <p:nvPr/>
        </p:nvSpPr>
        <p:spPr>
          <a:xfrm>
            <a:off x="0" y="4878111"/>
            <a:ext cx="3193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1. </a:t>
            </a:r>
            <a:r>
              <a:rPr lang="en-US" sz="800" dirty="0" err="1"/>
              <a:t>Rothemund</a:t>
            </a:r>
            <a:r>
              <a:rPr lang="en-US" sz="800" dirty="0"/>
              <a:t>, “Folding DNA to Create Nanoscale Shapes and Patterns.”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067BB5-4F29-419C-6FAD-07969C9F1322}"/>
              </a:ext>
            </a:extLst>
          </p:cNvPr>
          <p:cNvSpPr txBox="1"/>
          <p:nvPr/>
        </p:nvSpPr>
        <p:spPr>
          <a:xfrm>
            <a:off x="8205931" y="2301876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 nm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45D97AC-497F-1006-43A5-9250A2F69F06}"/>
              </a:ext>
            </a:extLst>
          </p:cNvPr>
          <p:cNvGrpSpPr/>
          <p:nvPr/>
        </p:nvGrpSpPr>
        <p:grpSpPr>
          <a:xfrm>
            <a:off x="6008018" y="906954"/>
            <a:ext cx="3008786" cy="3750180"/>
            <a:chOff x="6008018" y="906954"/>
            <a:chExt cx="3008786" cy="3750180"/>
          </a:xfrm>
        </p:grpSpPr>
        <p:pic>
          <p:nvPicPr>
            <p:cNvPr id="22" name="Picture 21" descr="A black and white circular pattern&#10;&#10;Description automatically generated with medium confidence">
              <a:extLst>
                <a:ext uri="{FF2B5EF4-FFF2-40B4-BE49-F238E27FC236}">
                  <a16:creationId xmlns:a16="http://schemas.microsoft.com/office/drawing/2014/main" id="{8A5D1273-DE4B-FB04-4AFD-BB477F518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8018" y="919471"/>
              <a:ext cx="1303848" cy="1378354"/>
            </a:xfrm>
            <a:prstGeom prst="rect">
              <a:avLst/>
            </a:prstGeom>
          </p:spPr>
        </p:pic>
        <p:pic>
          <p:nvPicPr>
            <p:cNvPr id="24" name="Picture 23" descr="A white face on a black surface&#10;&#10;Description automatically generated">
              <a:extLst>
                <a:ext uri="{FF2B5EF4-FFF2-40B4-BE49-F238E27FC236}">
                  <a16:creationId xmlns:a16="http://schemas.microsoft.com/office/drawing/2014/main" id="{9047D5B7-D54B-8B48-FBA1-3945CC5D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0461" y="906954"/>
              <a:ext cx="1410736" cy="1403388"/>
            </a:xfrm>
            <a:prstGeom prst="rect">
              <a:avLst/>
            </a:prstGeom>
          </p:spPr>
        </p:pic>
        <p:pic>
          <p:nvPicPr>
            <p:cNvPr id="26" name="Picture 25" descr="A close up of a triangle&#10;&#10;Description automatically generated">
              <a:extLst>
                <a:ext uri="{FF2B5EF4-FFF2-40B4-BE49-F238E27FC236}">
                  <a16:creationId xmlns:a16="http://schemas.microsoft.com/office/drawing/2014/main" id="{71EA88E4-A9B4-782B-A214-DCCDD5584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8380" y="2591687"/>
              <a:ext cx="2339418" cy="166770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47B233-4D14-CDF6-B2DB-904A5267316A}"/>
                </a:ext>
              </a:extLst>
            </p:cNvPr>
            <p:cNvSpPr txBox="1"/>
            <p:nvPr/>
          </p:nvSpPr>
          <p:spPr>
            <a:xfrm>
              <a:off x="6459373" y="4349357"/>
              <a:ext cx="25574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2D DNA origami nanostructures</a:t>
              </a:r>
              <a:r>
                <a:rPr lang="en-US" sz="1400" baseline="30000" dirty="0"/>
                <a:t>1</a:t>
              </a:r>
              <a:endParaRPr lang="en-US" sz="1400" dirty="0"/>
            </a:p>
          </p:txBody>
        </p:sp>
        <p:pic>
          <p:nvPicPr>
            <p:cNvPr id="30" name="Picture 29" descr="A close up of a triangle&#10;&#10;Description automatically generated">
              <a:extLst>
                <a:ext uri="{FF2B5EF4-FFF2-40B4-BE49-F238E27FC236}">
                  <a16:creationId xmlns:a16="http://schemas.microsoft.com/office/drawing/2014/main" id="{DF3DF05A-3775-40CF-040C-C8548690A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912" r="90227" b="60182"/>
            <a:stretch/>
          </p:blipFill>
          <p:spPr>
            <a:xfrm>
              <a:off x="6568380" y="2677551"/>
              <a:ext cx="228620" cy="281953"/>
            </a:xfrm>
            <a:prstGeom prst="rect">
              <a:avLst/>
            </a:prstGeom>
          </p:spPr>
        </p:pic>
        <p:pic>
          <p:nvPicPr>
            <p:cNvPr id="33" name="Picture 32" descr="A group of smiley faces&#10;&#10;Description automatically generated">
              <a:extLst>
                <a:ext uri="{FF2B5EF4-FFF2-40B4-BE49-F238E27FC236}">
                  <a16:creationId xmlns:a16="http://schemas.microsoft.com/office/drawing/2014/main" id="{F8D654B0-3ECC-1B54-0C34-1C7F5F7A2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64" t="91481" r="83502" b="4605"/>
            <a:stretch/>
          </p:blipFill>
          <p:spPr>
            <a:xfrm>
              <a:off x="8514445" y="2161189"/>
              <a:ext cx="250825" cy="9842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C644E57-2961-F6D7-5CCD-9752D445041C}"/>
              </a:ext>
            </a:extLst>
          </p:cNvPr>
          <p:cNvGrpSpPr/>
          <p:nvPr/>
        </p:nvGrpSpPr>
        <p:grpSpPr>
          <a:xfrm>
            <a:off x="3004782" y="1176499"/>
            <a:ext cx="2284290" cy="2286000"/>
            <a:chOff x="2915574" y="1781384"/>
            <a:chExt cx="2284290" cy="2286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096DF3B-7198-6621-3102-B0FBE74200F2}"/>
                </a:ext>
              </a:extLst>
            </p:cNvPr>
            <p:cNvSpPr/>
            <p:nvPr/>
          </p:nvSpPr>
          <p:spPr bwMode="auto">
            <a:xfrm rot="16200000">
              <a:off x="4025728" y="1828600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B9EEAF0-2326-88C0-5A83-1A978EF1B8A2}"/>
                </a:ext>
              </a:extLst>
            </p:cNvPr>
            <p:cNvSpPr/>
            <p:nvPr/>
          </p:nvSpPr>
          <p:spPr bwMode="auto">
            <a:xfrm rot="16851435">
              <a:off x="4179695" y="1845200"/>
              <a:ext cx="129653" cy="70744"/>
            </a:xfrm>
            <a:prstGeom prst="rect">
              <a:avLst/>
            </a:prstGeom>
            <a:solidFill>
              <a:srgbClr val="FFCE5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66B3543-FAA5-3473-67ED-1EDD2C0CACDF}"/>
                </a:ext>
              </a:extLst>
            </p:cNvPr>
            <p:cNvSpPr/>
            <p:nvPr/>
          </p:nvSpPr>
          <p:spPr bwMode="auto">
            <a:xfrm rot="17304386">
              <a:off x="4325282" y="1880875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AF668A6-ADE8-7736-2EBB-C6B0071A4C5B}"/>
                </a:ext>
              </a:extLst>
            </p:cNvPr>
            <p:cNvSpPr/>
            <p:nvPr/>
          </p:nvSpPr>
          <p:spPr bwMode="auto">
            <a:xfrm rot="17773058">
              <a:off x="4445798" y="1931788"/>
              <a:ext cx="129653" cy="7074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ECD08E4-4A19-81FF-9D6E-36E3F7108D9F}"/>
                </a:ext>
              </a:extLst>
            </p:cNvPr>
            <p:cNvSpPr/>
            <p:nvPr/>
          </p:nvSpPr>
          <p:spPr bwMode="auto">
            <a:xfrm rot="18162569">
              <a:off x="4565470" y="1989191"/>
              <a:ext cx="129653" cy="7074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5899104-A1FC-5D2B-3857-31A39A0A788C}"/>
                </a:ext>
              </a:extLst>
            </p:cNvPr>
            <p:cNvSpPr/>
            <p:nvPr/>
          </p:nvSpPr>
          <p:spPr bwMode="auto">
            <a:xfrm rot="18613652">
              <a:off x="4668228" y="2062851"/>
              <a:ext cx="129653" cy="707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994AD3-1223-CDAA-F432-F5DCDCF086CC}"/>
                </a:ext>
              </a:extLst>
            </p:cNvPr>
            <p:cNvSpPr txBox="1"/>
            <p:nvPr/>
          </p:nvSpPr>
          <p:spPr>
            <a:xfrm rot="2828957">
              <a:off x="4718528" y="1950583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982E909-DD7C-3325-557D-C2DE7768585B}"/>
                </a:ext>
              </a:extLst>
            </p:cNvPr>
            <p:cNvSpPr/>
            <p:nvPr/>
          </p:nvSpPr>
          <p:spPr bwMode="auto">
            <a:xfrm rot="15017988">
              <a:off x="3612224" y="1900805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C4C5003-B6AE-6113-DA2E-44E65DDC2FC7}"/>
                </a:ext>
              </a:extLst>
            </p:cNvPr>
            <p:cNvSpPr/>
            <p:nvPr/>
          </p:nvSpPr>
          <p:spPr bwMode="auto">
            <a:xfrm rot="14611923">
              <a:off x="3476465" y="1958447"/>
              <a:ext cx="129653" cy="7074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BE37FEE-E841-3095-B01E-90F0F33F67B8}"/>
                </a:ext>
              </a:extLst>
            </p:cNvPr>
            <p:cNvSpPr/>
            <p:nvPr/>
          </p:nvSpPr>
          <p:spPr bwMode="auto">
            <a:xfrm rot="14161910">
              <a:off x="3365204" y="2032243"/>
              <a:ext cx="129653" cy="70744"/>
            </a:xfrm>
            <a:prstGeom prst="rect">
              <a:avLst/>
            </a:prstGeom>
            <a:solidFill>
              <a:srgbClr val="FFCE5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DC1495D0-6161-D578-1125-87A092BC1B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15574" y="1781384"/>
              <a:ext cx="2284290" cy="2286000"/>
            </a:xfrm>
            <a:prstGeom prst="arc">
              <a:avLst>
                <a:gd name="adj1" fmla="val 16200000"/>
                <a:gd name="adj2" fmla="val 15593287"/>
              </a:avLst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EBFB09-08CC-A15A-7479-FCF03D51A065}"/>
                </a:ext>
              </a:extLst>
            </p:cNvPr>
            <p:cNvSpPr txBox="1"/>
            <p:nvPr/>
          </p:nvSpPr>
          <p:spPr>
            <a:xfrm rot="7854974">
              <a:off x="3146499" y="2028781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6" name="Right Arrow 5">
            <a:extLst>
              <a:ext uri="{FF2B5EF4-FFF2-40B4-BE49-F238E27FC236}">
                <a16:creationId xmlns:a16="http://schemas.microsoft.com/office/drawing/2014/main" id="{F3854669-F87D-64C6-0A75-FA452459A116}"/>
              </a:ext>
            </a:extLst>
          </p:cNvPr>
          <p:cNvSpPr/>
          <p:nvPr/>
        </p:nvSpPr>
        <p:spPr bwMode="auto">
          <a:xfrm rot="16200000">
            <a:off x="627066" y="2094929"/>
            <a:ext cx="1907763" cy="29478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C420D40-BCE1-109E-56F9-0A0745126D88}"/>
              </a:ext>
            </a:extLst>
          </p:cNvPr>
          <p:cNvSpPr/>
          <p:nvPr/>
        </p:nvSpPr>
        <p:spPr bwMode="auto">
          <a:xfrm rot="5400000">
            <a:off x="1392372" y="2174642"/>
            <a:ext cx="1907763" cy="29478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546032-C9A1-E49A-7E4C-00C49D85B8C7}"/>
              </a:ext>
            </a:extLst>
          </p:cNvPr>
          <p:cNvSpPr txBox="1"/>
          <p:nvPr/>
        </p:nvSpPr>
        <p:spPr>
          <a:xfrm>
            <a:off x="291489" y="3455771"/>
            <a:ext cx="42805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DNA Origami consists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</a:rPr>
              <a:t>Scaffold</a:t>
            </a:r>
            <a:r>
              <a:rPr lang="en-US" sz="1400" dirty="0"/>
              <a:t> (~7k nucleotides)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Short, synthetic </a:t>
            </a:r>
            <a:r>
              <a:rPr lang="en-US" sz="1400" dirty="0">
                <a:solidFill>
                  <a:srgbClr val="FF921A"/>
                </a:solidFill>
              </a:rPr>
              <a:t>staples</a:t>
            </a:r>
            <a:r>
              <a:rPr lang="en-US" sz="1400" dirty="0"/>
              <a:t> (20-60 nucleotides)</a:t>
            </a:r>
          </a:p>
          <a:p>
            <a:endParaRPr lang="en-US" sz="1400" dirty="0"/>
          </a:p>
          <a:p>
            <a:r>
              <a:rPr lang="en-US" sz="1400" b="1" dirty="0"/>
              <a:t>And when combined with a thermal annealing process, DNA origami nanostructures can be formed!</a:t>
            </a:r>
          </a:p>
        </p:txBody>
      </p:sp>
      <p:pic>
        <p:nvPicPr>
          <p:cNvPr id="76" name="Picture 2" descr="DNA | Definition, Discovery, Function, Bases, Facts, &amp; Structure |  Britannica">
            <a:extLst>
              <a:ext uri="{FF2B5EF4-FFF2-40B4-BE49-F238E27FC236}">
                <a16:creationId xmlns:a16="http://schemas.microsoft.com/office/drawing/2014/main" id="{429E16FB-D039-2056-86BD-AFF31FFB0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0"/>
          <a:stretch/>
        </p:blipFill>
        <p:spPr bwMode="auto">
          <a:xfrm rot="5400000">
            <a:off x="-164667" y="1643128"/>
            <a:ext cx="1755041" cy="127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852842D-CB7C-DC73-5B5C-6E198E5281E6}"/>
              </a:ext>
            </a:extLst>
          </p:cNvPr>
          <p:cNvGrpSpPr/>
          <p:nvPr/>
        </p:nvGrpSpPr>
        <p:grpSpPr>
          <a:xfrm>
            <a:off x="3385126" y="1483131"/>
            <a:ext cx="1607457" cy="1522682"/>
            <a:chOff x="3385126" y="1675638"/>
            <a:chExt cx="1607457" cy="1522682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630FF73-2D9C-26BA-1150-DD7766E69DB1}"/>
                </a:ext>
              </a:extLst>
            </p:cNvPr>
            <p:cNvGrpSpPr/>
            <p:nvPr/>
          </p:nvGrpSpPr>
          <p:grpSpPr>
            <a:xfrm>
              <a:off x="3461127" y="1675638"/>
              <a:ext cx="1531456" cy="1522682"/>
              <a:chOff x="3461127" y="1675638"/>
              <a:chExt cx="1531456" cy="152268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440927D-EF0B-26E3-E54E-25FE7A8F26BD}"/>
                  </a:ext>
                </a:extLst>
              </p:cNvPr>
              <p:cNvGrpSpPr/>
              <p:nvPr/>
            </p:nvGrpSpPr>
            <p:grpSpPr>
              <a:xfrm>
                <a:off x="3461127" y="1825692"/>
                <a:ext cx="1371600" cy="1372628"/>
                <a:chOff x="3344449" y="1797753"/>
                <a:chExt cx="1371600" cy="1372628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D355BBB8-36FA-2DF0-FFC2-5590331587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4449" y="1797753"/>
                  <a:ext cx="1371600" cy="1372628"/>
                </a:xfrm>
                <a:prstGeom prst="arc">
                  <a:avLst>
                    <a:gd name="adj1" fmla="val 15376944"/>
                    <a:gd name="adj2" fmla="val 4907640"/>
                  </a:avLst>
                </a:prstGeom>
                <a:noFill/>
                <a:ln w="38100" cap="flat" cmpd="sng" algn="ctr">
                  <a:solidFill>
                    <a:srgbClr val="FF921A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533CEEDF-96E7-5D85-005A-F77284830D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4449" y="1797753"/>
                  <a:ext cx="1371600" cy="1372628"/>
                </a:xfrm>
                <a:prstGeom prst="arc">
                  <a:avLst>
                    <a:gd name="adj1" fmla="val 5327263"/>
                    <a:gd name="adj2" fmla="val 10320572"/>
                  </a:avLst>
                </a:prstGeom>
                <a:noFill/>
                <a:ln w="38100" cap="flat" cmpd="sng" algn="ctr">
                  <a:solidFill>
                    <a:srgbClr val="FF921A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8F15DE94-01CD-4E51-AD7D-FDDED6BB63E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4449" y="1797753"/>
                  <a:ext cx="1371600" cy="1372628"/>
                </a:xfrm>
                <a:prstGeom prst="arc">
                  <a:avLst>
                    <a:gd name="adj1" fmla="val 10649232"/>
                    <a:gd name="adj2" fmla="val 15215081"/>
                  </a:avLst>
                </a:prstGeom>
                <a:noFill/>
                <a:ln w="38100" cap="flat" cmpd="sng" algn="ctr">
                  <a:solidFill>
                    <a:srgbClr val="FF921A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A76D1E4-D51F-5FDB-5821-AEED7E6142BE}"/>
                  </a:ext>
                </a:extLst>
              </p:cNvPr>
              <p:cNvSpPr/>
              <p:nvPr/>
            </p:nvSpPr>
            <p:spPr bwMode="auto">
              <a:xfrm rot="16200000">
                <a:off x="4110920" y="1705093"/>
                <a:ext cx="129653" cy="70744"/>
              </a:xfrm>
              <a:prstGeom prst="rect">
                <a:avLst/>
              </a:prstGeom>
              <a:solidFill>
                <a:srgbClr val="FFCE5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75C6479-B3DF-C699-29A8-0F18A2FA6ABC}"/>
                  </a:ext>
                </a:extLst>
              </p:cNvPr>
              <p:cNvSpPr/>
              <p:nvPr/>
            </p:nvSpPr>
            <p:spPr bwMode="auto">
              <a:xfrm rot="16821566">
                <a:off x="4215090" y="1715399"/>
                <a:ext cx="129653" cy="7074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46BD2DF-C26A-0718-ABC0-94E3070BAB74}"/>
                  </a:ext>
                </a:extLst>
              </p:cNvPr>
              <p:cNvSpPr/>
              <p:nvPr/>
            </p:nvSpPr>
            <p:spPr bwMode="auto">
              <a:xfrm rot="17441695">
                <a:off x="4319334" y="1741857"/>
                <a:ext cx="129653" cy="70744"/>
              </a:xfrm>
              <a:prstGeom prst="rect">
                <a:avLst/>
              </a:prstGeom>
              <a:solidFill>
                <a:srgbClr val="FFCE5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039D357-B99E-40EF-E786-CEFE936F2D4A}"/>
                  </a:ext>
                </a:extLst>
              </p:cNvPr>
              <p:cNvSpPr/>
              <p:nvPr/>
            </p:nvSpPr>
            <p:spPr bwMode="auto">
              <a:xfrm rot="17708279">
                <a:off x="4409146" y="1778923"/>
                <a:ext cx="129653" cy="7074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95F21-BB30-13E4-64A1-7A88E02B1C9F}"/>
                  </a:ext>
                </a:extLst>
              </p:cNvPr>
              <p:cNvSpPr/>
              <p:nvPr/>
            </p:nvSpPr>
            <p:spPr bwMode="auto">
              <a:xfrm rot="18175594">
                <a:off x="4494706" y="1824060"/>
                <a:ext cx="129653" cy="7074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0171885-BAA6-CE36-5DDA-D3900B201A15}"/>
                  </a:ext>
                </a:extLst>
              </p:cNvPr>
              <p:cNvSpPr txBox="1"/>
              <p:nvPr/>
            </p:nvSpPr>
            <p:spPr>
              <a:xfrm rot="2828957">
                <a:off x="4562818" y="1680646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568C5D0-83E1-BCEC-EBF1-CD464DEA3ACA}"/>
                </a:ext>
              </a:extLst>
            </p:cNvPr>
            <p:cNvSpPr/>
            <p:nvPr/>
          </p:nvSpPr>
          <p:spPr bwMode="auto">
            <a:xfrm rot="14998471">
              <a:off x="3811354" y="1753530"/>
              <a:ext cx="129653" cy="70744"/>
            </a:xfrm>
            <a:prstGeom prst="rect">
              <a:avLst/>
            </a:prstGeom>
            <a:solidFill>
              <a:srgbClr val="FFCE5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2AA1CC2-3536-5530-1CB5-A1000608BF5B}"/>
                </a:ext>
              </a:extLst>
            </p:cNvPr>
            <p:cNvSpPr/>
            <p:nvPr/>
          </p:nvSpPr>
          <p:spPr bwMode="auto">
            <a:xfrm rot="14634070">
              <a:off x="3706560" y="1805838"/>
              <a:ext cx="129653" cy="707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5447479-F116-9CD7-03A4-C62B98187E3E}"/>
                </a:ext>
              </a:extLst>
            </p:cNvPr>
            <p:cNvSpPr/>
            <p:nvPr/>
          </p:nvSpPr>
          <p:spPr bwMode="auto">
            <a:xfrm rot="14251386">
              <a:off x="3623428" y="1863336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52AF85C-C794-BB2C-3E33-4B158D35F81C}"/>
                </a:ext>
              </a:extLst>
            </p:cNvPr>
            <p:cNvSpPr txBox="1"/>
            <p:nvPr/>
          </p:nvSpPr>
          <p:spPr>
            <a:xfrm rot="7854974">
              <a:off x="3417026" y="1875972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B73C0C50-E347-8748-552B-4FC6939FF59B}"/>
              </a:ext>
            </a:extLst>
          </p:cNvPr>
          <p:cNvSpPr txBox="1"/>
          <p:nvPr/>
        </p:nvSpPr>
        <p:spPr>
          <a:xfrm>
            <a:off x="2928728" y="125833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1.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CAAD0DE-77DA-201F-3C41-FAF9389FF25D}"/>
              </a:ext>
            </a:extLst>
          </p:cNvPr>
          <p:cNvSpPr txBox="1"/>
          <p:nvPr/>
        </p:nvSpPr>
        <p:spPr>
          <a:xfrm>
            <a:off x="4089300" y="169237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921A"/>
                </a:solidFill>
              </a:rPr>
              <a:t>2.</a:t>
            </a:r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B737B7E7-7045-DD78-E5AE-276D77CA03BE}"/>
              </a:ext>
            </a:extLst>
          </p:cNvPr>
          <p:cNvSpPr/>
          <p:nvPr/>
        </p:nvSpPr>
        <p:spPr bwMode="auto">
          <a:xfrm>
            <a:off x="178755" y="1507034"/>
            <a:ext cx="1148156" cy="1634927"/>
          </a:xfrm>
          <a:custGeom>
            <a:avLst/>
            <a:gdLst>
              <a:gd name="connsiteX0" fmla="*/ 0 w 1148156"/>
              <a:gd name="connsiteY0" fmla="*/ 1634927 h 1634927"/>
              <a:gd name="connsiteX1" fmla="*/ 591266 w 1148156"/>
              <a:gd name="connsiteY1" fmla="*/ 1318668 h 1634927"/>
              <a:gd name="connsiteX2" fmla="*/ 570640 w 1148156"/>
              <a:gd name="connsiteY2" fmla="*/ 782404 h 1634927"/>
              <a:gd name="connsiteX3" fmla="*/ 543140 w 1148156"/>
              <a:gd name="connsiteY3" fmla="*/ 548647 h 1634927"/>
              <a:gd name="connsiteX4" fmla="*/ 735645 w 1148156"/>
              <a:gd name="connsiteY4" fmla="*/ 177387 h 1634927"/>
              <a:gd name="connsiteX5" fmla="*/ 1148156 w 1148156"/>
              <a:gd name="connsiteY5" fmla="*/ 26133 h 163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8156" h="1634927">
                <a:moveTo>
                  <a:pt x="0" y="1634927"/>
                </a:moveTo>
                <a:cubicBezTo>
                  <a:pt x="248079" y="1547841"/>
                  <a:pt x="496159" y="1460755"/>
                  <a:pt x="591266" y="1318668"/>
                </a:cubicBezTo>
                <a:cubicBezTo>
                  <a:pt x="686373" y="1176581"/>
                  <a:pt x="578661" y="910741"/>
                  <a:pt x="570640" y="782404"/>
                </a:cubicBezTo>
                <a:cubicBezTo>
                  <a:pt x="562619" y="654067"/>
                  <a:pt x="515639" y="649483"/>
                  <a:pt x="543140" y="548647"/>
                </a:cubicBezTo>
                <a:cubicBezTo>
                  <a:pt x="570641" y="447811"/>
                  <a:pt x="634809" y="264473"/>
                  <a:pt x="735645" y="177387"/>
                </a:cubicBezTo>
                <a:cubicBezTo>
                  <a:pt x="836481" y="90301"/>
                  <a:pt x="976276" y="-60953"/>
                  <a:pt x="1148156" y="26133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08F99DE4-A7FF-9BEB-51C2-90A13E9155AD}"/>
              </a:ext>
            </a:extLst>
          </p:cNvPr>
          <p:cNvSpPr/>
          <p:nvPr/>
        </p:nvSpPr>
        <p:spPr bwMode="auto">
          <a:xfrm>
            <a:off x="379178" y="1533167"/>
            <a:ext cx="750428" cy="1629419"/>
          </a:xfrm>
          <a:custGeom>
            <a:avLst/>
            <a:gdLst>
              <a:gd name="connsiteX0" fmla="*/ 60834 w 750428"/>
              <a:gd name="connsiteY0" fmla="*/ 1629419 h 1629419"/>
              <a:gd name="connsiteX1" fmla="*/ 5833 w 750428"/>
              <a:gd name="connsiteY1" fmla="*/ 1155031 h 1629419"/>
              <a:gd name="connsiteX2" fmla="*/ 184587 w 750428"/>
              <a:gd name="connsiteY2" fmla="*/ 838773 h 1629419"/>
              <a:gd name="connsiteX3" fmla="*/ 603974 w 750428"/>
              <a:gd name="connsiteY3" fmla="*/ 673768 h 1629419"/>
              <a:gd name="connsiteX4" fmla="*/ 748353 w 750428"/>
              <a:gd name="connsiteY4" fmla="*/ 563765 h 1629419"/>
              <a:gd name="connsiteX5" fmla="*/ 686476 w 750428"/>
              <a:gd name="connsiteY5" fmla="*/ 288758 h 1629419"/>
              <a:gd name="connsiteX6" fmla="*/ 645225 w 750428"/>
              <a:gd name="connsiteY6" fmla="*/ 0 h 16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28" h="1629419">
                <a:moveTo>
                  <a:pt x="60834" y="1629419"/>
                </a:moveTo>
                <a:cubicBezTo>
                  <a:pt x="23020" y="1458112"/>
                  <a:pt x="-14793" y="1286805"/>
                  <a:pt x="5833" y="1155031"/>
                </a:cubicBezTo>
                <a:cubicBezTo>
                  <a:pt x="26458" y="1023257"/>
                  <a:pt x="84897" y="918983"/>
                  <a:pt x="184587" y="838773"/>
                </a:cubicBezTo>
                <a:cubicBezTo>
                  <a:pt x="284277" y="758563"/>
                  <a:pt x="510013" y="719603"/>
                  <a:pt x="603974" y="673768"/>
                </a:cubicBezTo>
                <a:cubicBezTo>
                  <a:pt x="697935" y="627933"/>
                  <a:pt x="734603" y="627933"/>
                  <a:pt x="748353" y="563765"/>
                </a:cubicBezTo>
                <a:cubicBezTo>
                  <a:pt x="762103" y="499597"/>
                  <a:pt x="703664" y="382719"/>
                  <a:pt x="686476" y="288758"/>
                </a:cubicBezTo>
                <a:cubicBezTo>
                  <a:pt x="669288" y="194797"/>
                  <a:pt x="657256" y="97398"/>
                  <a:pt x="645225" y="0"/>
                </a:cubicBezTo>
              </a:path>
            </a:pathLst>
          </a:custGeom>
          <a:noFill/>
          <a:ln w="57150" cap="flat" cmpd="sng" algn="ctr">
            <a:solidFill>
              <a:srgbClr val="FF921A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3DA0B3-C8AE-E52F-3BB7-B6B531D8A157}"/>
              </a:ext>
            </a:extLst>
          </p:cNvPr>
          <p:cNvSpPr txBox="1"/>
          <p:nvPr/>
        </p:nvSpPr>
        <p:spPr>
          <a:xfrm>
            <a:off x="-2727" y="3137216"/>
            <a:ext cx="1431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www.britannica.com</a:t>
            </a:r>
            <a:r>
              <a:rPr lang="en-US" sz="800" dirty="0"/>
              <a:t>/science/DNA</a:t>
            </a:r>
          </a:p>
        </p:txBody>
      </p:sp>
    </p:spTree>
    <p:extLst>
      <p:ext uri="{BB962C8B-B14F-4D97-AF65-F5344CB8AC3E}">
        <p14:creationId xmlns:p14="http://schemas.microsoft.com/office/powerpoint/2010/main" val="30256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B0F0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9219"/>
                                      </p:to>
                                    </p:animClr>
                                    <p:set>
                                      <p:cBhvr>
                                        <p:cTn id="23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6" grpId="0"/>
      <p:bldP spid="107" grpId="0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7C97-EFDC-ECD3-99FE-D14E053C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design has seen broad application in a variety of domains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93EE08-50E6-EB59-5E3D-4BF6E7BE3706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65B7F7-3F45-9E7A-9DA9-4BE547B018C1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E854C4-70CB-BAB7-380F-7DC07C10EF1E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A7C80C-A135-359D-CA46-ADA456AF8E56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217DFF-19F0-CE03-6611-255A2891B1CB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4156F0-80D7-F808-5835-6199A1A213A5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062E7F-D76F-446B-5F90-581F42247B24}"/>
              </a:ext>
            </a:extLst>
          </p:cNvPr>
          <p:cNvGrpSpPr/>
          <p:nvPr/>
        </p:nvGrpSpPr>
        <p:grpSpPr>
          <a:xfrm>
            <a:off x="93239" y="1315708"/>
            <a:ext cx="4710427" cy="1024331"/>
            <a:chOff x="93239" y="1315708"/>
            <a:chExt cx="4710427" cy="1024331"/>
          </a:xfrm>
        </p:grpSpPr>
        <p:pic>
          <p:nvPicPr>
            <p:cNvPr id="15" name="Picture 14" descr="A diagram of a box with a point with Great Pyramid of Giza in the background&#10;&#10;Description automatically generated">
              <a:extLst>
                <a:ext uri="{FF2B5EF4-FFF2-40B4-BE49-F238E27FC236}">
                  <a16:creationId xmlns:a16="http://schemas.microsoft.com/office/drawing/2014/main" id="{2F363349-C591-FDAD-26B3-BACDB33E0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39" y="1315779"/>
              <a:ext cx="1632416" cy="1024260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6" name="Picture 15" descr="A diagram of triangles and arrows&#10;&#10;Description automatically generated">
              <a:extLst>
                <a:ext uri="{FF2B5EF4-FFF2-40B4-BE49-F238E27FC236}">
                  <a16:creationId xmlns:a16="http://schemas.microsoft.com/office/drawing/2014/main" id="{4A704665-B618-242F-FB9C-E9B9056B6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3711" y="1315779"/>
              <a:ext cx="1455932" cy="1024260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7" name="Picture 16" descr="A diagram of a triangle&#10;&#10;Description automatically generated with medium confidence">
              <a:extLst>
                <a:ext uri="{FF2B5EF4-FFF2-40B4-BE49-F238E27FC236}">
                  <a16:creationId xmlns:a16="http://schemas.microsoft.com/office/drawing/2014/main" id="{96575B1D-6018-F7D0-2A03-98E33EF5B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1993" y="1315840"/>
              <a:ext cx="1211673" cy="1024128"/>
            </a:xfrm>
            <a:prstGeom prst="rect">
              <a:avLst/>
            </a:prstGeom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ECAEDE21-FB61-B76B-0BBE-1A0BB4913566}"/>
                </a:ext>
              </a:extLst>
            </p:cNvPr>
            <p:cNvSpPr/>
            <p:nvPr/>
          </p:nvSpPr>
          <p:spPr bwMode="auto">
            <a:xfrm rot="5400000">
              <a:off x="2945492" y="1742437"/>
              <a:ext cx="1024260" cy="170801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522E651-F46A-780A-1C77-C6398026FDC7}"/>
              </a:ext>
            </a:extLst>
          </p:cNvPr>
          <p:cNvSpPr txBox="1"/>
          <p:nvPr/>
        </p:nvSpPr>
        <p:spPr>
          <a:xfrm>
            <a:off x="126710" y="2996723"/>
            <a:ext cx="237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Truss design through stochastic optimization</a:t>
            </a:r>
            <a:r>
              <a:rPr lang="en-US" sz="1600" baseline="30000" dirty="0"/>
              <a:t>1</a:t>
            </a:r>
            <a:r>
              <a:rPr lang="en-US" sz="1600" dirty="0"/>
              <a:t> and data-driven learning</a:t>
            </a:r>
            <a:r>
              <a:rPr lang="en-US" sz="1600" baseline="30000" dirty="0"/>
              <a:t>2</a:t>
            </a:r>
            <a:endParaRPr lang="en-US" sz="1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BC2566-E7A5-B6D6-844E-CE840A8A0452}"/>
              </a:ext>
            </a:extLst>
          </p:cNvPr>
          <p:cNvSpPr/>
          <p:nvPr/>
        </p:nvSpPr>
        <p:spPr bwMode="auto">
          <a:xfrm>
            <a:off x="2240782" y="2399636"/>
            <a:ext cx="341644" cy="3636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326AAC-B6CB-0F69-CF60-F4B63CE731AB}"/>
              </a:ext>
            </a:extLst>
          </p:cNvPr>
          <p:cNvSpPr txBox="1"/>
          <p:nvPr/>
        </p:nvSpPr>
        <p:spPr>
          <a:xfrm>
            <a:off x="2802592" y="4875542"/>
            <a:ext cx="310694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Images from https://</a:t>
            </a:r>
            <a:r>
              <a:rPr lang="en-US" sz="600" dirty="0" err="1"/>
              <a:t>help.autodesk.com</a:t>
            </a:r>
            <a:r>
              <a:rPr lang="en-US" sz="600" dirty="0"/>
              <a:t>/view/fusion360/ENU/?</a:t>
            </a:r>
            <a:r>
              <a:rPr lang="en-US" sz="600" dirty="0" err="1"/>
              <a:t>guid</a:t>
            </a:r>
            <a:r>
              <a:rPr lang="en-US" sz="600" dirty="0"/>
              <a:t>=GD-TUT-GE-BRACKET-QS</a:t>
            </a:r>
            <a:endParaRPr lang="en-US" sz="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639D0-54E6-641E-FCC2-15CB81FD8507}"/>
              </a:ext>
            </a:extLst>
          </p:cNvPr>
          <p:cNvSpPr txBox="1"/>
          <p:nvPr/>
        </p:nvSpPr>
        <p:spPr>
          <a:xfrm>
            <a:off x="5124893" y="2151834"/>
            <a:ext cx="401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Generative design solutions that can produce many unique design solutions based on designer requirements</a:t>
            </a:r>
          </a:p>
        </p:txBody>
      </p:sp>
      <p:pic>
        <p:nvPicPr>
          <p:cNvPr id="22" name="Picture 21" descr="A red and green toy&#10;&#10;Description automatically generated">
            <a:extLst>
              <a:ext uri="{FF2B5EF4-FFF2-40B4-BE49-F238E27FC236}">
                <a16:creationId xmlns:a16="http://schemas.microsoft.com/office/drawing/2014/main" id="{4573F799-01F2-58C2-B8B1-187396AB2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325" y="806695"/>
            <a:ext cx="1901307" cy="1406968"/>
          </a:xfrm>
          <a:prstGeom prst="rect">
            <a:avLst/>
          </a:prstGeom>
        </p:spPr>
      </p:pic>
      <p:pic>
        <p:nvPicPr>
          <p:cNvPr id="27" name="Picture 26" descr="A green and blue object&#10;&#10;Description automatically generated">
            <a:extLst>
              <a:ext uri="{FF2B5EF4-FFF2-40B4-BE49-F238E27FC236}">
                <a16:creationId xmlns:a16="http://schemas.microsoft.com/office/drawing/2014/main" id="{457875E6-98C0-CD80-3DD8-0E093AE6C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471" y="3001581"/>
            <a:ext cx="1885524" cy="1224028"/>
          </a:xfrm>
          <a:prstGeom prst="rect">
            <a:avLst/>
          </a:prstGeom>
        </p:spPr>
      </p:pic>
      <p:pic>
        <p:nvPicPr>
          <p:cNvPr id="29" name="Picture 28" descr="A green and blue object&#10;&#10;Description automatically generated">
            <a:extLst>
              <a:ext uri="{FF2B5EF4-FFF2-40B4-BE49-F238E27FC236}">
                <a16:creationId xmlns:a16="http://schemas.microsoft.com/office/drawing/2014/main" id="{A9061CD9-EEBF-362D-B677-E7BFFC1E3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8803" y="3054450"/>
            <a:ext cx="1816473" cy="1229535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DC8D8F45-4524-2267-625E-8B4F977ACB93}"/>
              </a:ext>
            </a:extLst>
          </p:cNvPr>
          <p:cNvSpPr/>
          <p:nvPr/>
        </p:nvSpPr>
        <p:spPr bwMode="auto">
          <a:xfrm>
            <a:off x="7676941" y="1457011"/>
            <a:ext cx="391885" cy="26125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C9DA46-1947-8C52-0F91-190535FA93C1}"/>
              </a:ext>
            </a:extLst>
          </p:cNvPr>
          <p:cNvSpPr/>
          <p:nvPr/>
        </p:nvSpPr>
        <p:spPr bwMode="auto">
          <a:xfrm>
            <a:off x="7591647" y="1315707"/>
            <a:ext cx="281236" cy="2719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1279C2-C208-B705-0A76-CA7FFB09FAB6}"/>
              </a:ext>
            </a:extLst>
          </p:cNvPr>
          <p:cNvSpPr txBox="1"/>
          <p:nvPr/>
        </p:nvSpPr>
        <p:spPr>
          <a:xfrm>
            <a:off x="5242922" y="4256088"/>
            <a:ext cx="1933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a specific part weight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40C59-82EE-C10B-6CF5-4045082C1297}"/>
              </a:ext>
            </a:extLst>
          </p:cNvPr>
          <p:cNvSpPr txBox="1"/>
          <p:nvPr/>
        </p:nvSpPr>
        <p:spPr>
          <a:xfrm>
            <a:off x="7293871" y="4257411"/>
            <a:ext cx="1544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Minimize total weight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4D63F8-FD4A-9263-602F-535D08B19198}"/>
              </a:ext>
            </a:extLst>
          </p:cNvPr>
          <p:cNvSpPr txBox="1"/>
          <p:nvPr/>
        </p:nvSpPr>
        <p:spPr>
          <a:xfrm>
            <a:off x="-16125" y="4875613"/>
            <a:ext cx="267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Reddy and Cagan.  </a:t>
            </a:r>
            <a:r>
              <a:rPr lang="en-US" sz="600" i="1" dirty="0">
                <a:effectLst/>
              </a:rPr>
              <a:t>Journal of Mechanical Design</a:t>
            </a:r>
            <a:r>
              <a:rPr lang="en-US" sz="600" dirty="0">
                <a:effectLst/>
              </a:rPr>
              <a:t> 117, no. 2A (1995): 315–21. </a:t>
            </a:r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Zheng et al. </a:t>
            </a:r>
            <a:r>
              <a:rPr lang="en-US" sz="600" i="1" dirty="0">
                <a:effectLst/>
              </a:rPr>
              <a:t>Nature Communications</a:t>
            </a:r>
            <a:r>
              <a:rPr lang="en-US" sz="600" dirty="0">
                <a:effectLst/>
              </a:rPr>
              <a:t> 14, no. 1 (2023): 7563.</a:t>
            </a:r>
          </a:p>
        </p:txBody>
      </p:sp>
      <p:pic>
        <p:nvPicPr>
          <p:cNvPr id="47" name="Picture 4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7693D9F7-4D74-189F-772E-72A700B4A6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9067" y="2469125"/>
            <a:ext cx="2445852" cy="216936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22AFC99-E117-B9D7-D68B-F3DAC43F6CF9}"/>
              </a:ext>
            </a:extLst>
          </p:cNvPr>
          <p:cNvSpPr/>
          <p:nvPr/>
        </p:nvSpPr>
        <p:spPr bwMode="auto">
          <a:xfrm>
            <a:off x="2240782" y="2399636"/>
            <a:ext cx="170822" cy="1818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9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48EB3-8C3E-272F-4DA4-1F5E27EEEA72}"/>
              </a:ext>
            </a:extLst>
          </p:cNvPr>
          <p:cNvSpPr txBox="1"/>
          <p:nvPr/>
        </p:nvSpPr>
        <p:spPr>
          <a:xfrm>
            <a:off x="0" y="4893171"/>
            <a:ext cx="320312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Cagan and Mitchell. </a:t>
            </a:r>
            <a:r>
              <a:rPr lang="en-US" sz="600" i="1" dirty="0"/>
              <a:t>Environment and Planning B: Planning and Design</a:t>
            </a:r>
            <a:r>
              <a:rPr lang="en-US" sz="600" dirty="0"/>
              <a:t> 20, no. 1 (1993): 5–12.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6A744-07FA-A75F-3CE5-BC4A47280C59}"/>
              </a:ext>
            </a:extLst>
          </p:cNvPr>
          <p:cNvSpPr/>
          <p:nvPr/>
        </p:nvSpPr>
        <p:spPr bwMode="auto">
          <a:xfrm>
            <a:off x="461375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 walk of N steps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FC5D-E123-913A-526B-45652D07561C}"/>
              </a:ext>
            </a:extLst>
          </p:cNvPr>
          <p:cNvSpPr/>
          <p:nvPr/>
        </p:nvSpPr>
        <p:spPr bwMode="auto">
          <a:xfrm>
            <a:off x="2181524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Reset initial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n=1</a:t>
            </a:r>
            <a:r>
              <a:rPr kumimoji="0" lang="en-US" sz="140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initialize 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A8680-8886-444C-82D0-8CCC4B14397E}"/>
              </a:ext>
            </a:extLst>
          </p:cNvPr>
          <p:cNvSpPr/>
          <p:nvPr/>
        </p:nvSpPr>
        <p:spPr bwMode="auto">
          <a:xfrm>
            <a:off x="3899148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Randomly apply rule to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to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create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AE093-EE2D-49E7-5338-09405B75481E}"/>
              </a:ext>
            </a:extLst>
          </p:cNvPr>
          <p:cNvGrpSpPr/>
          <p:nvPr/>
        </p:nvGrpSpPr>
        <p:grpSpPr>
          <a:xfrm>
            <a:off x="5519940" y="973967"/>
            <a:ext cx="944880" cy="914400"/>
            <a:chOff x="6629400" y="1402080"/>
            <a:chExt cx="94488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A312BC56-EDD5-C629-B3C6-29353355271B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FF8333-3057-6FAA-66A5-4BCB8F767C8C}"/>
                </a:ext>
              </a:extLst>
            </p:cNvPr>
            <p:cNvSpPr txBox="1"/>
            <p:nvPr/>
          </p:nvSpPr>
          <p:spPr>
            <a:xfrm>
              <a:off x="6629400" y="1542494"/>
              <a:ext cx="94488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Design constraints met?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27CF2F-D18B-8B4E-8239-E9AE86335840}"/>
              </a:ext>
            </a:extLst>
          </p:cNvPr>
          <p:cNvSpPr txBox="1"/>
          <p:nvPr/>
        </p:nvSpPr>
        <p:spPr>
          <a:xfrm>
            <a:off x="6479637" y="1771758"/>
            <a:ext cx="965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2"/>
                </a:solidFill>
              </a:rPr>
              <a:t>Iterate success 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E5622-4A06-E133-EEFB-2D50BFB47F5F}"/>
              </a:ext>
            </a:extLst>
          </p:cNvPr>
          <p:cNvSpPr/>
          <p:nvPr/>
        </p:nvSpPr>
        <p:spPr bwMode="auto">
          <a:xfrm>
            <a:off x="6810860" y="2395891"/>
            <a:ext cx="109728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Replace active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with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lang="en-US" sz="1400" dirty="0">
              <a:solidFill>
                <a:schemeClr val="tx1"/>
              </a:solidFill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76DA6C-7393-A97D-5653-C2949029D7EA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>
            <a:off x="1832975" y="1440925"/>
            <a:ext cx="3485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7D8A8-B3F0-4235-3249-5D8590DB0CC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>
            <a:off x="3553124" y="1440925"/>
            <a:ext cx="34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42B6E9-F32C-A13B-3FB3-5C5E530A6A09}"/>
              </a:ext>
            </a:extLst>
          </p:cNvPr>
          <p:cNvCxnSpPr>
            <a:stCxn id="9" idx="3"/>
            <a:endCxn id="12" idx="1"/>
          </p:cNvCxnSpPr>
          <p:nvPr/>
        </p:nvCxnSpPr>
        <p:spPr bwMode="auto">
          <a:xfrm flipV="1">
            <a:off x="5270748" y="1437547"/>
            <a:ext cx="249192" cy="33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DB5C2C-585C-80E5-8503-B1D36C8329C1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 flipV="1">
            <a:off x="6456352" y="1437546"/>
            <a:ext cx="1053164" cy="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15DA91-198D-6663-00C5-639F284B8CDA}"/>
              </a:ext>
            </a:extLst>
          </p:cNvPr>
          <p:cNvSpPr txBox="1"/>
          <p:nvPr/>
        </p:nvSpPr>
        <p:spPr>
          <a:xfrm>
            <a:off x="8164860" y="185073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E3354-C6CC-5F96-2D01-C8FFF2CA266B}"/>
              </a:ext>
            </a:extLst>
          </p:cNvPr>
          <p:cNvSpPr txBox="1"/>
          <p:nvPr/>
        </p:nvSpPr>
        <p:spPr>
          <a:xfrm>
            <a:off x="7301670" y="1856014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DA974-7FF1-0FAF-CDFD-8AC86F93AA27}"/>
              </a:ext>
            </a:extLst>
          </p:cNvPr>
          <p:cNvSpPr txBox="1"/>
          <p:nvPr/>
        </p:nvSpPr>
        <p:spPr>
          <a:xfrm>
            <a:off x="7490380" y="3238994"/>
            <a:ext cx="68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Passed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01A2E0-0C07-FF0D-42BF-8AD41612AD07}"/>
              </a:ext>
            </a:extLst>
          </p:cNvPr>
          <p:cNvGrpSpPr/>
          <p:nvPr/>
        </p:nvGrpSpPr>
        <p:grpSpPr>
          <a:xfrm>
            <a:off x="5581767" y="2325919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0D89E8C2-B056-B448-7DF6-2E7D427BF6D5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3BCA32-06EF-AE26-3053-F6F926BF45FC}"/>
                </a:ext>
              </a:extLst>
            </p:cNvPr>
            <p:cNvSpPr txBox="1"/>
            <p:nvPr/>
          </p:nvSpPr>
          <p:spPr>
            <a:xfrm>
              <a:off x="6692152" y="1566413"/>
              <a:ext cx="995783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Limit reached?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4EC5954-D4BB-A09F-4042-ECA787518B59}"/>
              </a:ext>
            </a:extLst>
          </p:cNvPr>
          <p:cNvSpPr txBox="1"/>
          <p:nvPr/>
        </p:nvSpPr>
        <p:spPr>
          <a:xfrm>
            <a:off x="7006562" y="3497695"/>
            <a:ext cx="161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accept loop count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830E9-7036-66DD-1766-90437AD9FB4D}"/>
              </a:ext>
            </a:extLst>
          </p:cNvPr>
          <p:cNvSpPr txBox="1"/>
          <p:nvPr/>
        </p:nvSpPr>
        <p:spPr>
          <a:xfrm>
            <a:off x="6942834" y="4044502"/>
            <a:ext cx="61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Failed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D86272B-A463-DACE-3E47-AE772E0D7E47}"/>
              </a:ext>
            </a:extLst>
          </p:cNvPr>
          <p:cNvCxnSpPr>
            <a:cxnSpLocks/>
            <a:stCxn id="60" idx="2"/>
            <a:endCxn id="63" idx="0"/>
          </p:cNvCxnSpPr>
          <p:nvPr/>
        </p:nvCxnSpPr>
        <p:spPr bwMode="auto">
          <a:xfrm rot="16200000" flipH="1">
            <a:off x="8077888" y="1783574"/>
            <a:ext cx="385453" cy="607796"/>
          </a:xfrm>
          <a:prstGeom prst="bentConnector3">
            <a:avLst>
              <a:gd name="adj1" fmla="val 65036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FCA924B-A291-0026-1046-778B66079782}"/>
              </a:ext>
            </a:extLst>
          </p:cNvPr>
          <p:cNvCxnSpPr>
            <a:cxnSpLocks/>
            <a:stCxn id="60" idx="2"/>
            <a:endCxn id="14" idx="0"/>
          </p:cNvCxnSpPr>
          <p:nvPr/>
        </p:nvCxnSpPr>
        <p:spPr bwMode="auto">
          <a:xfrm rot="5400000">
            <a:off x="7412536" y="1841710"/>
            <a:ext cx="501145" cy="60721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CC4C211A-0427-64EE-4B41-B541F33CDC19}"/>
              </a:ext>
            </a:extLst>
          </p:cNvPr>
          <p:cNvCxnSpPr>
            <a:cxnSpLocks/>
            <a:stCxn id="63" idx="2"/>
            <a:endCxn id="14" idx="2"/>
          </p:cNvCxnSpPr>
          <p:nvPr/>
        </p:nvCxnSpPr>
        <p:spPr bwMode="auto">
          <a:xfrm rot="5400000" flipH="1">
            <a:off x="7909160" y="2529248"/>
            <a:ext cx="115691" cy="1215012"/>
          </a:xfrm>
          <a:prstGeom prst="bentConnector3">
            <a:avLst>
              <a:gd name="adj1" fmla="val -2643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C300FB7-CD48-F594-09CA-42FFFE6C6ED9}"/>
              </a:ext>
            </a:extLst>
          </p:cNvPr>
          <p:cNvCxnSpPr>
            <a:cxnSpLocks/>
            <a:stCxn id="63" idx="2"/>
            <a:endCxn id="24" idx="2"/>
          </p:cNvCxnSpPr>
          <p:nvPr/>
        </p:nvCxnSpPr>
        <p:spPr bwMode="auto">
          <a:xfrm rot="5400000" flipH="1">
            <a:off x="7261020" y="1881107"/>
            <a:ext cx="45720" cy="2581265"/>
          </a:xfrm>
          <a:prstGeom prst="bentConnector3">
            <a:avLst>
              <a:gd name="adj1" fmla="val -2415497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8B524B5-56D4-1570-14EB-2779B8C44DD6}"/>
              </a:ext>
            </a:extLst>
          </p:cNvPr>
          <p:cNvCxnSpPr>
            <a:cxnSpLocks/>
            <a:stCxn id="14" idx="1"/>
            <a:endCxn id="24" idx="3"/>
          </p:cNvCxnSpPr>
          <p:nvPr/>
        </p:nvCxnSpPr>
        <p:spPr bwMode="auto">
          <a:xfrm rot="10800000">
            <a:off x="6404728" y="2737400"/>
            <a:ext cx="406133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D4B9388-E154-70CE-AF69-99DBED6D48D5}"/>
              </a:ext>
            </a:extLst>
          </p:cNvPr>
          <p:cNvSpPr txBox="1"/>
          <p:nvPr/>
        </p:nvSpPr>
        <p:spPr>
          <a:xfrm>
            <a:off x="5628165" y="1829312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6A64CB-9A2C-743B-6823-54DCE0444F9F}"/>
              </a:ext>
            </a:extLst>
          </p:cNvPr>
          <p:cNvSpPr txBox="1"/>
          <p:nvPr/>
        </p:nvSpPr>
        <p:spPr>
          <a:xfrm>
            <a:off x="6385356" y="1195240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91B7A1-3B75-3718-BF9A-E3284F4BB10E}"/>
              </a:ext>
            </a:extLst>
          </p:cNvPr>
          <p:cNvGrpSpPr/>
          <p:nvPr/>
        </p:nvGrpSpPr>
        <p:grpSpPr>
          <a:xfrm>
            <a:off x="4035411" y="3546771"/>
            <a:ext cx="1099075" cy="822960"/>
            <a:chOff x="6344305" y="1402080"/>
            <a:chExt cx="1419638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6EFCECEF-B0FC-1244-3194-5D72065EF6F7}"/>
                </a:ext>
              </a:extLst>
            </p:cNvPr>
            <p:cNvSpPr/>
            <p:nvPr/>
          </p:nvSpPr>
          <p:spPr bwMode="auto">
            <a:xfrm>
              <a:off x="6344305" y="1402080"/>
              <a:ext cx="1363323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A55009-F67B-01BD-7B24-89AEF19D9BAE}"/>
                </a:ext>
              </a:extLst>
            </p:cNvPr>
            <p:cNvSpPr txBox="1"/>
            <p:nvPr/>
          </p:nvSpPr>
          <p:spPr>
            <a:xfrm>
              <a:off x="6379265" y="1742525"/>
              <a:ext cx="1384678" cy="3462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Equilibrium?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722511A-905B-FFEA-6915-3DC98E08943F}"/>
              </a:ext>
            </a:extLst>
          </p:cNvPr>
          <p:cNvSpPr txBox="1"/>
          <p:nvPr/>
        </p:nvSpPr>
        <p:spPr>
          <a:xfrm>
            <a:off x="1119251" y="4474966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End!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80067258-1DC2-2D67-DB74-BA1D5DBC9EB5}"/>
              </a:ext>
            </a:extLst>
          </p:cNvPr>
          <p:cNvCxnSpPr>
            <a:cxnSpLocks/>
            <a:stCxn id="24" idx="1"/>
            <a:endCxn id="37" idx="3"/>
          </p:cNvCxnSpPr>
          <p:nvPr/>
        </p:nvCxnSpPr>
        <p:spPr bwMode="auto">
          <a:xfrm rot="10800000" flipV="1">
            <a:off x="5090887" y="2737399"/>
            <a:ext cx="490880" cy="122085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979801-665D-64C3-862B-5E9C8D8F652D}"/>
              </a:ext>
            </a:extLst>
          </p:cNvPr>
          <p:cNvSpPr txBox="1"/>
          <p:nvPr/>
        </p:nvSpPr>
        <p:spPr>
          <a:xfrm>
            <a:off x="5283401" y="3706379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38B716-1522-61B9-80D7-3C01604ED5EB}"/>
              </a:ext>
            </a:extLst>
          </p:cNvPr>
          <p:cNvSpPr txBox="1"/>
          <p:nvPr/>
        </p:nvSpPr>
        <p:spPr>
          <a:xfrm>
            <a:off x="4960082" y="2470516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FAD31B-2EEB-AD5B-737F-520414F4D94B}"/>
              </a:ext>
            </a:extLst>
          </p:cNvPr>
          <p:cNvSpPr/>
          <p:nvPr/>
        </p:nvSpPr>
        <p:spPr bwMode="auto">
          <a:xfrm>
            <a:off x="2181524" y="3621841"/>
            <a:ext cx="137160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Anneal T via annealing schedule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CD88FC3-44A0-F696-7F24-D8EDE02694CB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 bwMode="auto">
          <a:xfrm flipH="1">
            <a:off x="3553124" y="3958251"/>
            <a:ext cx="482287" cy="509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D67B9CF-DAEA-122A-8214-DD587E1BD1D0}"/>
              </a:ext>
            </a:extLst>
          </p:cNvPr>
          <p:cNvSpPr txBox="1"/>
          <p:nvPr/>
        </p:nvSpPr>
        <p:spPr>
          <a:xfrm>
            <a:off x="3590446" y="3652007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No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7AC3FE34-7B45-6C5A-3126-85DF6E623733}"/>
              </a:ext>
            </a:extLst>
          </p:cNvPr>
          <p:cNvCxnSpPr>
            <a:cxnSpLocks/>
            <a:stCxn id="37" idx="2"/>
          </p:cNvCxnSpPr>
          <p:nvPr/>
        </p:nvCxnSpPr>
        <p:spPr bwMode="auto">
          <a:xfrm rot="5400000">
            <a:off x="2943473" y="3009179"/>
            <a:ext cx="259124" cy="2980229"/>
          </a:xfrm>
          <a:prstGeom prst="bentConnector2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E83EE5C-543D-117B-207D-46C5811B01D5}"/>
              </a:ext>
            </a:extLst>
          </p:cNvPr>
          <p:cNvSpPr txBox="1"/>
          <p:nvPr/>
        </p:nvSpPr>
        <p:spPr>
          <a:xfrm>
            <a:off x="2816496" y="3148983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epoch count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1CC914F8-1763-976E-96ED-F989918FF9C8}"/>
              </a:ext>
            </a:extLst>
          </p:cNvPr>
          <p:cNvCxnSpPr>
            <a:cxnSpLocks/>
            <a:stCxn id="11" idx="2"/>
            <a:endCxn id="24" idx="0"/>
          </p:cNvCxnSpPr>
          <p:nvPr/>
        </p:nvCxnSpPr>
        <p:spPr bwMode="auto">
          <a:xfrm rot="16200000" flipH="1">
            <a:off x="5774037" y="2106709"/>
            <a:ext cx="437552" cy="86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43F298-CB59-729D-B0CD-01FFD4E14BD1}"/>
              </a:ext>
            </a:extLst>
          </p:cNvPr>
          <p:cNvGrpSpPr/>
          <p:nvPr/>
        </p:nvGrpSpPr>
        <p:grpSpPr>
          <a:xfrm>
            <a:off x="7509516" y="980346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ACF0F0F4-D230-BC5F-DDF5-4B793577EE80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BF4B1D2-8673-5D58-AF99-71C7A06990B9}"/>
                </a:ext>
              </a:extLst>
            </p:cNvPr>
            <p:cNvSpPr txBox="1"/>
            <p:nvPr/>
          </p:nvSpPr>
          <p:spPr>
            <a:xfrm>
              <a:off x="6740348" y="1611681"/>
              <a:ext cx="75492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Accept s</a:t>
              </a:r>
              <a:r>
                <a:rPr lang="en-US" sz="1200" baseline="-25000" dirty="0"/>
                <a:t>n+1</a:t>
              </a:r>
              <a:r>
                <a:rPr lang="en-US" sz="12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66C1948-0CBE-5C1B-3627-0C904F2777CF}"/>
              </a:ext>
            </a:extLst>
          </p:cNvPr>
          <p:cNvGrpSpPr/>
          <p:nvPr/>
        </p:nvGrpSpPr>
        <p:grpSpPr>
          <a:xfrm>
            <a:off x="8117312" y="2280199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37090F7B-0F96-44CD-525F-B0835456CAB5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36B71A-C9FF-B47B-53F0-1A181288C1B2}"/>
                </a:ext>
              </a:extLst>
            </p:cNvPr>
            <p:cNvSpPr txBox="1"/>
            <p:nvPr/>
          </p:nvSpPr>
          <p:spPr>
            <a:xfrm>
              <a:off x="6666962" y="1501961"/>
              <a:ext cx="89207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Do probability test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C83F2CC-3595-E725-0025-A273A1C21F16}"/>
              </a:ext>
            </a:extLst>
          </p:cNvPr>
          <p:cNvSpPr txBox="1"/>
          <p:nvPr/>
        </p:nvSpPr>
        <p:spPr>
          <a:xfrm>
            <a:off x="3574152" y="4321078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D499F4F1-4117-4D8D-C49D-8BD14C69F101}"/>
              </a:ext>
            </a:extLst>
          </p:cNvPr>
          <p:cNvCxnSpPr>
            <a:stCxn id="47" idx="0"/>
            <a:endCxn id="9" idx="2"/>
          </p:cNvCxnSpPr>
          <p:nvPr/>
        </p:nvCxnSpPr>
        <p:spPr bwMode="auto">
          <a:xfrm rot="5400000" flipH="1" flipV="1">
            <a:off x="2807128" y="1844021"/>
            <a:ext cx="1838016" cy="1717624"/>
          </a:xfrm>
          <a:prstGeom prst="bentConnector3">
            <a:avLst>
              <a:gd name="adj1" fmla="val 481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F19F6F59-ABDB-5FC5-9FBE-85652C4A347F}"/>
              </a:ext>
            </a:extLst>
          </p:cNvPr>
          <p:cNvCxnSpPr>
            <a:stCxn id="24" idx="1"/>
            <a:endCxn id="9" idx="2"/>
          </p:cNvCxnSpPr>
          <p:nvPr/>
        </p:nvCxnSpPr>
        <p:spPr bwMode="auto">
          <a:xfrm rot="10800000">
            <a:off x="4584949" y="1783825"/>
            <a:ext cx="996819" cy="953574"/>
          </a:xfrm>
          <a:prstGeom prst="bentConnector2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481288-309E-FC20-CD98-5D3BF7EA30D2}"/>
              </a:ext>
            </a:extLst>
          </p:cNvPr>
          <p:cNvSpPr txBox="1"/>
          <p:nvPr/>
        </p:nvSpPr>
        <p:spPr>
          <a:xfrm>
            <a:off x="420994" y="350135"/>
            <a:ext cx="370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Shape annealing algorithm</a:t>
            </a:r>
            <a:r>
              <a:rPr lang="en-US" b="1" baseline="30000" dirty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18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4" grpId="0" animBg="1"/>
      <p:bldP spid="19" grpId="0"/>
      <p:bldP spid="20" grpId="0"/>
      <p:bldP spid="22" grpId="0"/>
      <p:bldP spid="27" grpId="0"/>
      <p:bldP spid="28" grpId="0"/>
      <p:bldP spid="34" grpId="0"/>
      <p:bldP spid="35" grpId="0"/>
      <p:bldP spid="42" grpId="0"/>
      <p:bldP spid="44" grpId="0"/>
      <p:bldP spid="45" grpId="0"/>
      <p:bldP spid="47" grpId="0" animBg="1"/>
      <p:bldP spid="49" grpId="0"/>
      <p:bldP spid="52" grpId="0"/>
      <p:bldP spid="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48EB3-8C3E-272F-4DA4-1F5E27EEEA72}"/>
              </a:ext>
            </a:extLst>
          </p:cNvPr>
          <p:cNvSpPr txBox="1"/>
          <p:nvPr/>
        </p:nvSpPr>
        <p:spPr>
          <a:xfrm>
            <a:off x="0" y="4893171"/>
            <a:ext cx="28841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>
                <a:effectLst/>
              </a:rPr>
              <a:t>Suppapitnarm</a:t>
            </a:r>
            <a:r>
              <a:rPr lang="en-US" sz="600" dirty="0"/>
              <a:t> et al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Engineering Optimization</a:t>
            </a:r>
            <a:r>
              <a:rPr lang="en-US" sz="600" dirty="0">
                <a:effectLst/>
              </a:rPr>
              <a:t> 33, no. 1 (November 1, 2000): 59–85.</a:t>
            </a:r>
            <a:endParaRPr lang="en-US" sz="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6A744-07FA-A75F-3CE5-BC4A47280C59}"/>
              </a:ext>
            </a:extLst>
          </p:cNvPr>
          <p:cNvSpPr/>
          <p:nvPr/>
        </p:nvSpPr>
        <p:spPr bwMode="auto">
          <a:xfrm>
            <a:off x="461375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 walk of N steps with archiving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FC5D-E123-913A-526B-45652D07561C}"/>
              </a:ext>
            </a:extLst>
          </p:cNvPr>
          <p:cNvSpPr/>
          <p:nvPr/>
        </p:nvSpPr>
        <p:spPr bwMode="auto">
          <a:xfrm>
            <a:off x="2134274" y="1098025"/>
            <a:ext cx="146304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Return to base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for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n=1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initialize all T</a:t>
            </a:r>
            <a:r>
              <a:rPr kumimoji="0" lang="en-US" sz="1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k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A8680-8886-444C-82D0-8CCC4B14397E}"/>
              </a:ext>
            </a:extLst>
          </p:cNvPr>
          <p:cNvSpPr/>
          <p:nvPr/>
        </p:nvSpPr>
        <p:spPr bwMode="auto">
          <a:xfrm>
            <a:off x="3899148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Randomly apply rule to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to create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lang="en-US" sz="1400" dirty="0">
              <a:solidFill>
                <a:schemeClr val="tx1"/>
              </a:solidFill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AE093-EE2D-49E7-5338-09405B75481E}"/>
              </a:ext>
            </a:extLst>
          </p:cNvPr>
          <p:cNvGrpSpPr/>
          <p:nvPr/>
        </p:nvGrpSpPr>
        <p:grpSpPr>
          <a:xfrm>
            <a:off x="5519940" y="973967"/>
            <a:ext cx="944880" cy="914400"/>
            <a:chOff x="6629400" y="1402080"/>
            <a:chExt cx="94488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A312BC56-EDD5-C629-B3C6-29353355271B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FF8333-3057-6FAA-66A5-4BCB8F767C8C}"/>
                </a:ext>
              </a:extLst>
            </p:cNvPr>
            <p:cNvSpPr txBox="1"/>
            <p:nvPr/>
          </p:nvSpPr>
          <p:spPr>
            <a:xfrm>
              <a:off x="6629400" y="1542494"/>
              <a:ext cx="94488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Design constraints met?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27CF2F-D18B-8B4E-8239-E9AE86335840}"/>
              </a:ext>
            </a:extLst>
          </p:cNvPr>
          <p:cNvSpPr txBox="1"/>
          <p:nvPr/>
        </p:nvSpPr>
        <p:spPr>
          <a:xfrm>
            <a:off x="6213559" y="1045781"/>
            <a:ext cx="1547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inner loop 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E5622-4A06-E133-EEFB-2D50BFB47F5F}"/>
              </a:ext>
            </a:extLst>
          </p:cNvPr>
          <p:cNvSpPr/>
          <p:nvPr/>
        </p:nvSpPr>
        <p:spPr bwMode="auto">
          <a:xfrm>
            <a:off x="6810860" y="2395891"/>
            <a:ext cx="109728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Replace active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with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76DA6C-7393-A97D-5653-C2949029D7EA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>
            <a:off x="1832975" y="1440925"/>
            <a:ext cx="3012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7D8A8-B3F0-4235-3249-5D8590DB0CC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>
            <a:off x="3597314" y="1440925"/>
            <a:ext cx="30183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42B6E9-F32C-A13B-3FB3-5C5E530A6A09}"/>
              </a:ext>
            </a:extLst>
          </p:cNvPr>
          <p:cNvCxnSpPr>
            <a:stCxn id="9" idx="3"/>
            <a:endCxn id="12" idx="1"/>
          </p:cNvCxnSpPr>
          <p:nvPr/>
        </p:nvCxnSpPr>
        <p:spPr bwMode="auto">
          <a:xfrm flipV="1">
            <a:off x="5270748" y="1437547"/>
            <a:ext cx="249192" cy="33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DB5C2C-585C-80E5-8503-B1D36C8329C1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 flipV="1">
            <a:off x="6456352" y="1437546"/>
            <a:ext cx="1053164" cy="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15DA91-198D-6663-00C5-639F284B8CDA}"/>
              </a:ext>
            </a:extLst>
          </p:cNvPr>
          <p:cNvSpPr txBox="1"/>
          <p:nvPr/>
        </p:nvSpPr>
        <p:spPr>
          <a:xfrm>
            <a:off x="8164860" y="185073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E3354-C6CC-5F96-2D01-C8FFF2CA266B}"/>
              </a:ext>
            </a:extLst>
          </p:cNvPr>
          <p:cNvSpPr txBox="1"/>
          <p:nvPr/>
        </p:nvSpPr>
        <p:spPr>
          <a:xfrm>
            <a:off x="7301670" y="1856014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FDEA34-2C9F-21DF-8C5A-B8E73D2C98F5}"/>
              </a:ext>
            </a:extLst>
          </p:cNvPr>
          <p:cNvCxnSpPr>
            <a:cxnSpLocks/>
            <a:stCxn id="26" idx="2"/>
            <a:endCxn id="37" idx="0"/>
          </p:cNvCxnSpPr>
          <p:nvPr/>
        </p:nvCxnSpPr>
        <p:spPr bwMode="auto">
          <a:xfrm flipH="1">
            <a:off x="4584415" y="3078908"/>
            <a:ext cx="533" cy="474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4DA974-7FF1-0FAF-CDFD-8AC86F93AA27}"/>
              </a:ext>
            </a:extLst>
          </p:cNvPr>
          <p:cNvSpPr txBox="1"/>
          <p:nvPr/>
        </p:nvSpPr>
        <p:spPr>
          <a:xfrm>
            <a:off x="7490380" y="3238994"/>
            <a:ext cx="68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Passed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01A2E0-0C07-FF0D-42BF-8AD41612AD07}"/>
              </a:ext>
            </a:extLst>
          </p:cNvPr>
          <p:cNvGrpSpPr/>
          <p:nvPr/>
        </p:nvGrpSpPr>
        <p:grpSpPr>
          <a:xfrm>
            <a:off x="5581767" y="2325919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0D89E8C2-B056-B448-7DF6-2E7D427BF6D5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3BCA32-06EF-AE26-3053-F6F926BF45FC}"/>
                </a:ext>
              </a:extLst>
            </p:cNvPr>
            <p:cNvSpPr txBox="1"/>
            <p:nvPr/>
          </p:nvSpPr>
          <p:spPr>
            <a:xfrm>
              <a:off x="6711845" y="1604794"/>
              <a:ext cx="944880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Return to base?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4DC690-2085-E3D1-1D6E-2884ABCC5EB3}"/>
              </a:ext>
            </a:extLst>
          </p:cNvPr>
          <p:cNvSpPr/>
          <p:nvPr/>
        </p:nvSpPr>
        <p:spPr bwMode="auto">
          <a:xfrm>
            <a:off x="3899148" y="2395891"/>
            <a:ext cx="137160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Reassign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reset return-to-base count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C5954-D4BB-A09F-4042-ECA787518B59}"/>
              </a:ext>
            </a:extLst>
          </p:cNvPr>
          <p:cNvSpPr txBox="1"/>
          <p:nvPr/>
        </p:nvSpPr>
        <p:spPr>
          <a:xfrm>
            <a:off x="6810860" y="3460195"/>
            <a:ext cx="161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accept loop count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830E9-7036-66DD-1766-90437AD9FB4D}"/>
              </a:ext>
            </a:extLst>
          </p:cNvPr>
          <p:cNvSpPr txBox="1"/>
          <p:nvPr/>
        </p:nvSpPr>
        <p:spPr>
          <a:xfrm>
            <a:off x="6942834" y="4044502"/>
            <a:ext cx="61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Failed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D86272B-A463-DACE-3E47-AE772E0D7E47}"/>
              </a:ext>
            </a:extLst>
          </p:cNvPr>
          <p:cNvCxnSpPr>
            <a:cxnSpLocks/>
            <a:stCxn id="60" idx="2"/>
            <a:endCxn id="63" idx="0"/>
          </p:cNvCxnSpPr>
          <p:nvPr/>
        </p:nvCxnSpPr>
        <p:spPr bwMode="auto">
          <a:xfrm rot="16200000" flipH="1">
            <a:off x="8077888" y="1783574"/>
            <a:ext cx="385453" cy="607796"/>
          </a:xfrm>
          <a:prstGeom prst="bentConnector3">
            <a:avLst>
              <a:gd name="adj1" fmla="val 65036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FCA924B-A291-0026-1046-778B66079782}"/>
              </a:ext>
            </a:extLst>
          </p:cNvPr>
          <p:cNvCxnSpPr>
            <a:cxnSpLocks/>
            <a:stCxn id="60" idx="2"/>
            <a:endCxn id="14" idx="0"/>
          </p:cNvCxnSpPr>
          <p:nvPr/>
        </p:nvCxnSpPr>
        <p:spPr bwMode="auto">
          <a:xfrm rot="5400000">
            <a:off x="7412536" y="1841710"/>
            <a:ext cx="501145" cy="60721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CC4C211A-0427-64EE-4B41-B541F33CDC19}"/>
              </a:ext>
            </a:extLst>
          </p:cNvPr>
          <p:cNvCxnSpPr>
            <a:cxnSpLocks/>
            <a:stCxn id="63" idx="2"/>
            <a:endCxn id="14" idx="2"/>
          </p:cNvCxnSpPr>
          <p:nvPr/>
        </p:nvCxnSpPr>
        <p:spPr bwMode="auto">
          <a:xfrm rot="5400000" flipH="1">
            <a:off x="7909160" y="2529248"/>
            <a:ext cx="115691" cy="1215012"/>
          </a:xfrm>
          <a:prstGeom prst="bentConnector3">
            <a:avLst>
              <a:gd name="adj1" fmla="val -2643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C300FB7-CD48-F594-09CA-42FFFE6C6ED9}"/>
              </a:ext>
            </a:extLst>
          </p:cNvPr>
          <p:cNvCxnSpPr>
            <a:cxnSpLocks/>
            <a:stCxn id="63" idx="2"/>
            <a:endCxn id="24" idx="2"/>
          </p:cNvCxnSpPr>
          <p:nvPr/>
        </p:nvCxnSpPr>
        <p:spPr bwMode="auto">
          <a:xfrm rot="5400000" flipH="1">
            <a:off x="7261020" y="1881107"/>
            <a:ext cx="45720" cy="2581265"/>
          </a:xfrm>
          <a:prstGeom prst="bentConnector3">
            <a:avLst>
              <a:gd name="adj1" fmla="val -2415497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8B524B5-56D4-1570-14EB-2779B8C44DD6}"/>
              </a:ext>
            </a:extLst>
          </p:cNvPr>
          <p:cNvCxnSpPr>
            <a:cxnSpLocks/>
            <a:stCxn id="14" idx="1"/>
            <a:endCxn id="24" idx="3"/>
          </p:cNvCxnSpPr>
          <p:nvPr/>
        </p:nvCxnSpPr>
        <p:spPr bwMode="auto">
          <a:xfrm rot="10800000">
            <a:off x="6404728" y="2737400"/>
            <a:ext cx="406133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D4B9388-E154-70CE-AF69-99DBED6D48D5}"/>
              </a:ext>
            </a:extLst>
          </p:cNvPr>
          <p:cNvSpPr txBox="1"/>
          <p:nvPr/>
        </p:nvSpPr>
        <p:spPr>
          <a:xfrm>
            <a:off x="5628165" y="1829312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6A64CB-9A2C-743B-6823-54DCE0444F9F}"/>
              </a:ext>
            </a:extLst>
          </p:cNvPr>
          <p:cNvSpPr txBox="1"/>
          <p:nvPr/>
        </p:nvSpPr>
        <p:spPr>
          <a:xfrm>
            <a:off x="6385356" y="1195240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91B7A1-3B75-3718-BF9A-E3284F4BB10E}"/>
              </a:ext>
            </a:extLst>
          </p:cNvPr>
          <p:cNvGrpSpPr/>
          <p:nvPr/>
        </p:nvGrpSpPr>
        <p:grpSpPr>
          <a:xfrm>
            <a:off x="4172935" y="3553118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6EFCECEF-B0FC-1244-3194-5D72065EF6F7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A55009-F67B-01BD-7B24-89AEF19D9BAE}"/>
                </a:ext>
              </a:extLst>
            </p:cNvPr>
            <p:cNvSpPr txBox="1"/>
            <p:nvPr/>
          </p:nvSpPr>
          <p:spPr>
            <a:xfrm>
              <a:off x="6703693" y="1634891"/>
              <a:ext cx="944880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Anneal T</a:t>
              </a:r>
              <a:r>
                <a:rPr lang="en-US" sz="1200" baseline="-25000" dirty="0"/>
                <a:t>k</a:t>
              </a:r>
              <a:r>
                <a:rPr lang="en-US" sz="1200" dirty="0"/>
                <a:t>’s?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D13E27-6541-3D43-FEAC-4C3D9AE29A03}"/>
              </a:ext>
            </a:extLst>
          </p:cNvPr>
          <p:cNvGrpSpPr/>
          <p:nvPr/>
        </p:nvGrpSpPr>
        <p:grpSpPr>
          <a:xfrm>
            <a:off x="735695" y="2325919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3FC367A9-3888-DBDB-CD3B-260FD15983D9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CB38DA-6E5B-7998-CC9F-5C6FD2190EE1}"/>
                </a:ext>
              </a:extLst>
            </p:cNvPr>
            <p:cNvSpPr txBox="1"/>
            <p:nvPr/>
          </p:nvSpPr>
          <p:spPr>
            <a:xfrm>
              <a:off x="6711845" y="1604794"/>
              <a:ext cx="944880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End Search?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722511A-905B-FFEA-6915-3DC98E08943F}"/>
              </a:ext>
            </a:extLst>
          </p:cNvPr>
          <p:cNvSpPr txBox="1"/>
          <p:nvPr/>
        </p:nvSpPr>
        <p:spPr>
          <a:xfrm>
            <a:off x="4913" y="2581759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End!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80067258-1DC2-2D67-DB74-BA1D5DBC9EB5}"/>
              </a:ext>
            </a:extLst>
          </p:cNvPr>
          <p:cNvCxnSpPr>
            <a:stCxn id="24" idx="1"/>
            <a:endCxn id="37" idx="3"/>
          </p:cNvCxnSpPr>
          <p:nvPr/>
        </p:nvCxnSpPr>
        <p:spPr bwMode="auto">
          <a:xfrm rot="10800000" flipV="1">
            <a:off x="4995895" y="2737398"/>
            <a:ext cx="585872" cy="1227199"/>
          </a:xfrm>
          <a:prstGeom prst="bentConnector3">
            <a:avLst>
              <a:gd name="adj1" fmla="val 629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979801-665D-64C3-862B-5E9C8D8F652D}"/>
              </a:ext>
            </a:extLst>
          </p:cNvPr>
          <p:cNvSpPr txBox="1"/>
          <p:nvPr/>
        </p:nvSpPr>
        <p:spPr>
          <a:xfrm>
            <a:off x="5154320" y="3689655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38B716-1522-61B9-80D7-3C01604ED5EB}"/>
              </a:ext>
            </a:extLst>
          </p:cNvPr>
          <p:cNvSpPr txBox="1"/>
          <p:nvPr/>
        </p:nvSpPr>
        <p:spPr>
          <a:xfrm>
            <a:off x="5266524" y="2413398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F3558E-9DAB-32CD-E1FE-629645F461CC}"/>
              </a:ext>
            </a:extLst>
          </p:cNvPr>
          <p:cNvSpPr txBox="1"/>
          <p:nvPr/>
        </p:nvSpPr>
        <p:spPr>
          <a:xfrm>
            <a:off x="6804746" y="3607191"/>
            <a:ext cx="1779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return-to-base count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FAD31B-2EEB-AD5B-737F-520414F4D94B}"/>
              </a:ext>
            </a:extLst>
          </p:cNvPr>
          <p:cNvSpPr/>
          <p:nvPr/>
        </p:nvSpPr>
        <p:spPr bwMode="auto">
          <a:xfrm>
            <a:off x="2181524" y="3621841"/>
            <a:ext cx="137160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Anneal all T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k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reset related counters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CD88FC3-44A0-F696-7F24-D8EDE02694CB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 bwMode="auto">
          <a:xfrm flipH="1" flipV="1">
            <a:off x="3553124" y="3963350"/>
            <a:ext cx="619811" cy="12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D67B9CF-DAEA-122A-8214-DD587E1BD1D0}"/>
              </a:ext>
            </a:extLst>
          </p:cNvPr>
          <p:cNvSpPr txBox="1"/>
          <p:nvPr/>
        </p:nvSpPr>
        <p:spPr>
          <a:xfrm>
            <a:off x="3837382" y="3662422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7AC3FE34-7B45-6C5A-3126-85DF6E623733}"/>
              </a:ext>
            </a:extLst>
          </p:cNvPr>
          <p:cNvCxnSpPr>
            <a:stCxn id="37" idx="2"/>
            <a:endCxn id="40" idx="2"/>
          </p:cNvCxnSpPr>
          <p:nvPr/>
        </p:nvCxnSpPr>
        <p:spPr bwMode="auto">
          <a:xfrm rot="5400000" flipH="1">
            <a:off x="2252195" y="2043859"/>
            <a:ext cx="1227199" cy="3437240"/>
          </a:xfrm>
          <a:prstGeom prst="bentConnector3">
            <a:avLst>
              <a:gd name="adj1" fmla="val -18628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2015697D-B23D-0A65-E1EE-02537A7CFA87}"/>
              </a:ext>
            </a:extLst>
          </p:cNvPr>
          <p:cNvCxnSpPr>
            <a:cxnSpLocks/>
            <a:stCxn id="47" idx="1"/>
            <a:endCxn id="40" idx="2"/>
          </p:cNvCxnSpPr>
          <p:nvPr/>
        </p:nvCxnSpPr>
        <p:spPr bwMode="auto">
          <a:xfrm rot="10800000">
            <a:off x="1147176" y="3148880"/>
            <a:ext cx="1034349" cy="81447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E83EE5C-543D-117B-207D-46C5811B01D5}"/>
              </a:ext>
            </a:extLst>
          </p:cNvPr>
          <p:cNvSpPr txBox="1"/>
          <p:nvPr/>
        </p:nvSpPr>
        <p:spPr>
          <a:xfrm>
            <a:off x="2078486" y="3356665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epoch loop count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D1E600D0-721C-5CCD-59BF-5CDC31F57E48}"/>
              </a:ext>
            </a:extLst>
          </p:cNvPr>
          <p:cNvCxnSpPr>
            <a:cxnSpLocks/>
            <a:stCxn id="40" idx="0"/>
            <a:endCxn id="9" idx="2"/>
          </p:cNvCxnSpPr>
          <p:nvPr/>
        </p:nvCxnSpPr>
        <p:spPr bwMode="auto">
          <a:xfrm rot="5400000" flipH="1" flipV="1">
            <a:off x="2595014" y="335986"/>
            <a:ext cx="542094" cy="343777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91E43A5-A3DA-2E2C-4AAC-318F1D160047}"/>
              </a:ext>
            </a:extLst>
          </p:cNvPr>
          <p:cNvSpPr txBox="1"/>
          <p:nvPr/>
        </p:nvSpPr>
        <p:spPr>
          <a:xfrm>
            <a:off x="1117596" y="201818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2A65F23-B740-73DD-FFB8-AFB0A124F825}"/>
              </a:ext>
            </a:extLst>
          </p:cNvPr>
          <p:cNvCxnSpPr>
            <a:stCxn id="40" idx="1"/>
            <a:endCxn id="42" idx="3"/>
          </p:cNvCxnSpPr>
          <p:nvPr/>
        </p:nvCxnSpPr>
        <p:spPr bwMode="auto">
          <a:xfrm flipH="1" flipV="1">
            <a:off x="524607" y="2735648"/>
            <a:ext cx="211088" cy="17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1CC914F8-1763-976E-96ED-F989918FF9C8}"/>
              </a:ext>
            </a:extLst>
          </p:cNvPr>
          <p:cNvCxnSpPr>
            <a:stCxn id="11" idx="2"/>
            <a:endCxn id="24" idx="0"/>
          </p:cNvCxnSpPr>
          <p:nvPr/>
        </p:nvCxnSpPr>
        <p:spPr bwMode="auto">
          <a:xfrm rot="16200000" flipH="1">
            <a:off x="5774037" y="2106709"/>
            <a:ext cx="437552" cy="86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598F664-5C1E-B0C0-4018-2C7203E418C1}"/>
              </a:ext>
            </a:extLst>
          </p:cNvPr>
          <p:cNvSpPr txBox="1"/>
          <p:nvPr/>
        </p:nvSpPr>
        <p:spPr>
          <a:xfrm>
            <a:off x="6385206" y="4245273"/>
            <a:ext cx="1779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return-to-base count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B3F4FD-99DB-6403-BC3A-E9758AEA0952}"/>
              </a:ext>
            </a:extLst>
          </p:cNvPr>
          <p:cNvSpPr txBox="1"/>
          <p:nvPr/>
        </p:nvSpPr>
        <p:spPr>
          <a:xfrm>
            <a:off x="4498375" y="1997944"/>
            <a:ext cx="1547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inner loop count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43F298-CB59-729D-B0CD-01FFD4E14BD1}"/>
              </a:ext>
            </a:extLst>
          </p:cNvPr>
          <p:cNvGrpSpPr/>
          <p:nvPr/>
        </p:nvGrpSpPr>
        <p:grpSpPr>
          <a:xfrm>
            <a:off x="7509516" y="980346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ACF0F0F4-D230-BC5F-DDF5-4B793577EE80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BF4B1D2-8673-5D58-AF99-71C7A06990B9}"/>
                </a:ext>
              </a:extLst>
            </p:cNvPr>
            <p:cNvSpPr txBox="1"/>
            <p:nvPr/>
          </p:nvSpPr>
          <p:spPr>
            <a:xfrm>
              <a:off x="6740348" y="1611681"/>
              <a:ext cx="75492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Archive s</a:t>
              </a:r>
              <a:r>
                <a:rPr lang="en-US" sz="1200" baseline="-25000" dirty="0"/>
                <a:t>2</a:t>
              </a:r>
              <a:r>
                <a:rPr lang="en-US" sz="12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66C1948-0CBE-5C1B-3627-0C904F2777CF}"/>
              </a:ext>
            </a:extLst>
          </p:cNvPr>
          <p:cNvGrpSpPr/>
          <p:nvPr/>
        </p:nvGrpSpPr>
        <p:grpSpPr>
          <a:xfrm>
            <a:off x="8117312" y="2280199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37090F7B-0F96-44CD-525F-B0835456CAB5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36B71A-C9FF-B47B-53F0-1A181288C1B2}"/>
                </a:ext>
              </a:extLst>
            </p:cNvPr>
            <p:cNvSpPr txBox="1"/>
            <p:nvPr/>
          </p:nvSpPr>
          <p:spPr>
            <a:xfrm>
              <a:off x="6666962" y="1501961"/>
              <a:ext cx="89207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Do probability test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BE3A461-B977-5B3A-E97B-0B584D81456E}"/>
              </a:ext>
            </a:extLst>
          </p:cNvPr>
          <p:cNvSpPr txBox="1"/>
          <p:nvPr/>
        </p:nvSpPr>
        <p:spPr>
          <a:xfrm>
            <a:off x="424409" y="2380441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EDBAF96-1E09-C9B3-087A-160D16796CC1}"/>
              </a:ext>
            </a:extLst>
          </p:cNvPr>
          <p:cNvCxnSpPr>
            <a:stCxn id="26" idx="3"/>
            <a:endCxn id="24" idx="1"/>
          </p:cNvCxnSpPr>
          <p:nvPr/>
        </p:nvCxnSpPr>
        <p:spPr bwMode="auto">
          <a:xfrm flipV="1">
            <a:off x="5270748" y="2737399"/>
            <a:ext cx="31101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BA449C-4970-FE13-F25A-AD97CF90B8AF}"/>
              </a:ext>
            </a:extLst>
          </p:cNvPr>
          <p:cNvSpPr txBox="1"/>
          <p:nvPr/>
        </p:nvSpPr>
        <p:spPr>
          <a:xfrm>
            <a:off x="420994" y="350135"/>
            <a:ext cx="5617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Multiobjective shape annealing algorithm</a:t>
            </a:r>
            <a:r>
              <a:rPr lang="en-US" b="1" baseline="30000" dirty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237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4" grpId="0" animBg="1"/>
      <p:bldP spid="19" grpId="0"/>
      <p:bldP spid="20" grpId="0"/>
      <p:bldP spid="22" grpId="0"/>
      <p:bldP spid="26" grpId="0" animBg="1"/>
      <p:bldP spid="27" grpId="0"/>
      <p:bldP spid="28" grpId="0"/>
      <p:bldP spid="34" grpId="0"/>
      <p:bldP spid="35" grpId="0"/>
      <p:bldP spid="42" grpId="0"/>
      <p:bldP spid="44" grpId="0"/>
      <p:bldP spid="45" grpId="0"/>
      <p:bldP spid="46" grpId="0"/>
      <p:bldP spid="47" grpId="0" animBg="1"/>
      <p:bldP spid="49" grpId="0"/>
      <p:bldP spid="52" grpId="0"/>
      <p:bldP spid="54" grpId="0"/>
      <p:bldP spid="57" grpId="0"/>
      <p:bldP spid="58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1837-6061-4D9E-4447-A1C153FA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Automated design software enables rapid sequencing of polyhedral nanostructures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56EB-BA36-8BC6-2ADB-C2935D750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4536141" cy="1211358"/>
          </a:xfrm>
        </p:spPr>
        <p:txBody>
          <a:bodyPr/>
          <a:lstStyle/>
          <a:p>
            <a:r>
              <a:rPr lang="en-US" sz="1600" u="sng" dirty="0"/>
              <a:t>Wireframe DNA origami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Greater specificity in 3D space due to design automation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Often seen as material-efficient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25234C-C0DB-1BD8-4BC6-87361276403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2AB45C-F9A1-7479-1345-B7045082A2F8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1A6D51-D39D-E10F-DBB2-762128EECE1E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BB29BD-0C3B-985D-9AC2-DCCBB8D638FC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B7EF0D-4AFE-F5B7-5992-D4D58FE43FA4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5FE14C-2E63-6010-D897-351E74404ACE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274E41-0C8A-6B26-513B-D2682D3CFCA2}"/>
              </a:ext>
            </a:extLst>
          </p:cNvPr>
          <p:cNvSpPr txBox="1"/>
          <p:nvPr/>
        </p:nvSpPr>
        <p:spPr>
          <a:xfrm>
            <a:off x="3313412" y="2427204"/>
            <a:ext cx="2533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Design automation pipeline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3E9F16-DA2E-86A1-3EC7-96EF76636A05}"/>
              </a:ext>
            </a:extLst>
          </p:cNvPr>
          <p:cNvCxnSpPr>
            <a:cxnSpLocks/>
          </p:cNvCxnSpPr>
          <p:nvPr/>
        </p:nvCxnSpPr>
        <p:spPr bwMode="auto">
          <a:xfrm>
            <a:off x="1273415" y="3878695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35F0E0-6B22-7808-4EA9-27F26331566E}"/>
              </a:ext>
            </a:extLst>
          </p:cNvPr>
          <p:cNvSpPr txBox="1"/>
          <p:nvPr/>
        </p:nvSpPr>
        <p:spPr>
          <a:xfrm>
            <a:off x="1675530" y="3617085"/>
            <a:ext cx="1082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Automated</a:t>
            </a:r>
          </a:p>
          <a:p>
            <a:pPr algn="ctr"/>
            <a:r>
              <a:rPr lang="en-US" sz="1400" dirty="0"/>
              <a:t>Software</a:t>
            </a:r>
            <a:r>
              <a:rPr lang="en-US" sz="1400" baseline="30000" dirty="0"/>
              <a:t>1,2,3</a:t>
            </a:r>
            <a:endParaRPr lang="en-US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38B87D5-C30B-4636-15C9-9ACE8A312B89}"/>
              </a:ext>
            </a:extLst>
          </p:cNvPr>
          <p:cNvGrpSpPr/>
          <p:nvPr/>
        </p:nvGrpSpPr>
        <p:grpSpPr>
          <a:xfrm>
            <a:off x="61032" y="3146054"/>
            <a:ext cx="1328441" cy="1635752"/>
            <a:chOff x="61032" y="2731992"/>
            <a:chExt cx="1328441" cy="1635752"/>
          </a:xfrm>
        </p:grpSpPr>
        <p:pic>
          <p:nvPicPr>
            <p:cNvPr id="10" name="Picture 9" descr="A grey pyramid with blue lines&#10;&#10;Description automatically generated">
              <a:extLst>
                <a:ext uri="{FF2B5EF4-FFF2-40B4-BE49-F238E27FC236}">
                  <a16:creationId xmlns:a16="http://schemas.microsoft.com/office/drawing/2014/main" id="{30E8D5CA-18B4-8C71-6F00-F28D7BA9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32" y="2731992"/>
              <a:ext cx="1212383" cy="14373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C8505C-CF01-C485-1F1E-5F8A7762EA34}"/>
                </a:ext>
              </a:extLst>
            </p:cNvPr>
            <p:cNvSpPr txBox="1"/>
            <p:nvPr/>
          </p:nvSpPr>
          <p:spPr>
            <a:xfrm>
              <a:off x="61032" y="4090745"/>
              <a:ext cx="1328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Standard 3D mesh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ED16B7-8FE2-5194-9768-74BD8EBBA258}"/>
              </a:ext>
            </a:extLst>
          </p:cNvPr>
          <p:cNvGrpSpPr/>
          <p:nvPr/>
        </p:nvGrpSpPr>
        <p:grpSpPr>
          <a:xfrm>
            <a:off x="3280115" y="3432453"/>
            <a:ext cx="1902208" cy="1150963"/>
            <a:chOff x="3959153" y="2844189"/>
            <a:chExt cx="1902208" cy="11509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3D81A9-0CA2-9FEF-C12F-E714551241EF}"/>
                </a:ext>
              </a:extLst>
            </p:cNvPr>
            <p:cNvSpPr txBox="1"/>
            <p:nvPr/>
          </p:nvSpPr>
          <p:spPr>
            <a:xfrm>
              <a:off x="4985800" y="2844189"/>
              <a:ext cx="8755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ATTCG...</a:t>
              </a:r>
            </a:p>
            <a:p>
              <a:r>
                <a:rPr lang="en-US" sz="1600" dirty="0"/>
                <a:t>CGTAC…</a:t>
              </a:r>
            </a:p>
            <a:p>
              <a:endParaRPr lang="en-US" sz="1600" dirty="0"/>
            </a:p>
            <a:p>
              <a:r>
                <a:rPr lang="en-US" sz="1600" dirty="0"/>
                <a:t>GCTTA…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0C8635-9493-B1A7-1E47-91EE71A7AEC5}"/>
                </a:ext>
              </a:extLst>
            </p:cNvPr>
            <p:cNvSpPr txBox="1"/>
            <p:nvPr/>
          </p:nvSpPr>
          <p:spPr>
            <a:xfrm rot="5400000">
              <a:off x="4998095" y="3354648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…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792C98-8970-1E79-C79A-62B452BFB700}"/>
                </a:ext>
              </a:extLst>
            </p:cNvPr>
            <p:cNvSpPr txBox="1"/>
            <p:nvPr/>
          </p:nvSpPr>
          <p:spPr>
            <a:xfrm>
              <a:off x="3969197" y="2844189"/>
              <a:ext cx="87947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Scaffold</a:t>
              </a:r>
            </a:p>
            <a:p>
              <a:r>
                <a:rPr lang="en-US" sz="1600" dirty="0"/>
                <a:t>Staple 1</a:t>
              </a:r>
            </a:p>
            <a:p>
              <a:endParaRPr lang="en-US" sz="1600" dirty="0"/>
            </a:p>
            <a:p>
              <a:r>
                <a:rPr lang="en-US" sz="1600" dirty="0"/>
                <a:t>Staple 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97C698-D2D2-5AFF-8C78-A8B37954014E}"/>
                </a:ext>
              </a:extLst>
            </p:cNvPr>
            <p:cNvSpPr txBox="1"/>
            <p:nvPr/>
          </p:nvSpPr>
          <p:spPr>
            <a:xfrm rot="5400000">
              <a:off x="3965565" y="3354648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…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065E6E-BBE5-655A-7D35-BDEF448013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18469" y="2903744"/>
              <a:ext cx="0" cy="10914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E2EA72-0C60-B307-18C0-F06635478E5E}"/>
              </a:ext>
            </a:extLst>
          </p:cNvPr>
          <p:cNvCxnSpPr>
            <a:cxnSpLocks/>
          </p:cNvCxnSpPr>
          <p:nvPr/>
        </p:nvCxnSpPr>
        <p:spPr bwMode="auto">
          <a:xfrm>
            <a:off x="2848031" y="3878695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E562DF-FEED-D076-A9E7-CF955297BEC4}"/>
              </a:ext>
            </a:extLst>
          </p:cNvPr>
          <p:cNvCxnSpPr>
            <a:cxnSpLocks/>
          </p:cNvCxnSpPr>
          <p:nvPr/>
        </p:nvCxnSpPr>
        <p:spPr bwMode="auto">
          <a:xfrm>
            <a:off x="5342075" y="3880311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B753B6-6224-82D2-8256-4FE6C07C6541}"/>
              </a:ext>
            </a:extLst>
          </p:cNvPr>
          <p:cNvSpPr txBox="1"/>
          <p:nvPr/>
        </p:nvSpPr>
        <p:spPr>
          <a:xfrm>
            <a:off x="5801749" y="3724806"/>
            <a:ext cx="110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DNA origami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B8BEB27-DD0B-CC2E-F38E-8EBFC4EA0E70}"/>
              </a:ext>
            </a:extLst>
          </p:cNvPr>
          <p:cNvCxnSpPr>
            <a:cxnSpLocks/>
          </p:cNvCxnSpPr>
          <p:nvPr/>
        </p:nvCxnSpPr>
        <p:spPr bwMode="auto">
          <a:xfrm>
            <a:off x="7009168" y="3878694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1907CE-0B3B-D765-6EE1-491083DEA67B}"/>
              </a:ext>
            </a:extLst>
          </p:cNvPr>
          <p:cNvGrpSpPr/>
          <p:nvPr/>
        </p:nvGrpSpPr>
        <p:grpSpPr>
          <a:xfrm>
            <a:off x="7309570" y="2199915"/>
            <a:ext cx="1790185" cy="2606111"/>
            <a:chOff x="7309570" y="2199915"/>
            <a:chExt cx="1790185" cy="260611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1A6E8B-A698-22AF-5778-611926109522}"/>
                </a:ext>
              </a:extLst>
            </p:cNvPr>
            <p:cNvGrpSpPr/>
            <p:nvPr/>
          </p:nvGrpSpPr>
          <p:grpSpPr>
            <a:xfrm>
              <a:off x="7632878" y="2199915"/>
              <a:ext cx="1435652" cy="1407690"/>
              <a:chOff x="7600089" y="2250299"/>
              <a:chExt cx="1435652" cy="1407690"/>
            </a:xfrm>
          </p:grpSpPr>
          <p:pic>
            <p:nvPicPr>
              <p:cNvPr id="39" name="Picture 38" descr="A close-up of a black and white image&#10;&#10;Description automatically generated">
                <a:extLst>
                  <a:ext uri="{FF2B5EF4-FFF2-40B4-BE49-F238E27FC236}">
                    <a16:creationId xmlns:a16="http://schemas.microsoft.com/office/drawing/2014/main" id="{F3DC6507-A3A0-D2A3-E0A9-ADCD78D033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8520"/>
              <a:stretch/>
            </p:blipFill>
            <p:spPr>
              <a:xfrm>
                <a:off x="7600089" y="2250299"/>
                <a:ext cx="1212382" cy="140769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796EE3D-04BA-600B-8B9B-ACECAA091F1D}"/>
                  </a:ext>
                </a:extLst>
              </p:cNvPr>
              <p:cNvSpPr/>
              <p:nvPr/>
            </p:nvSpPr>
            <p:spPr bwMode="auto">
              <a:xfrm>
                <a:off x="8204662" y="3369557"/>
                <a:ext cx="831079" cy="2184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pic>
          <p:nvPicPr>
            <p:cNvPr id="38" name="Picture 37" descr="A close-up of a black and white image&#10;&#10;Description automatically generated">
              <a:extLst>
                <a:ext uri="{FF2B5EF4-FFF2-40B4-BE49-F238E27FC236}">
                  <a16:creationId xmlns:a16="http://schemas.microsoft.com/office/drawing/2014/main" id="{29E61275-989C-0C4E-0A3E-AB326069D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473"/>
            <a:stretch/>
          </p:blipFill>
          <p:spPr>
            <a:xfrm>
              <a:off x="7309570" y="3499525"/>
              <a:ext cx="1790185" cy="94113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687684-1EF6-001F-B18E-D31E6BB4584B}"/>
                </a:ext>
              </a:extLst>
            </p:cNvPr>
            <p:cNvSpPr txBox="1"/>
            <p:nvPr/>
          </p:nvSpPr>
          <p:spPr>
            <a:xfrm>
              <a:off x="7517568" y="4334073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AFM</a:t>
              </a:r>
              <a:r>
                <a:rPr lang="en-US" sz="1200" baseline="30000" dirty="0"/>
                <a:t>1</a:t>
              </a:r>
              <a:endParaRPr lang="en-US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C307C0-DDF5-50E2-99D7-426862B236A7}"/>
                </a:ext>
              </a:extLst>
            </p:cNvPr>
            <p:cNvSpPr txBox="1"/>
            <p:nvPr/>
          </p:nvSpPr>
          <p:spPr>
            <a:xfrm>
              <a:off x="8325675" y="4345067"/>
              <a:ext cx="773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Cryo-EM</a:t>
              </a:r>
              <a:r>
                <a:rPr lang="en-US" sz="1200" baseline="30000" dirty="0"/>
                <a:t>1</a:t>
              </a:r>
              <a:endParaRPr lang="en-US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2B3FF6-8F3D-492C-0398-D3DD669EC183}"/>
                </a:ext>
              </a:extLst>
            </p:cNvPr>
            <p:cNvSpPr txBox="1"/>
            <p:nvPr/>
          </p:nvSpPr>
          <p:spPr>
            <a:xfrm>
              <a:off x="7733044" y="4529027"/>
              <a:ext cx="12205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Scale bar: 20 nm</a:t>
              </a:r>
            </a:p>
          </p:txBody>
        </p:sp>
      </p:grpSp>
      <p:pic>
        <p:nvPicPr>
          <p:cNvPr id="49" name="Picture 48" descr="Several different types of metal rods&#10;&#10;Description automatically generated">
            <a:extLst>
              <a:ext uri="{FF2B5EF4-FFF2-40B4-BE49-F238E27FC236}">
                <a16:creationId xmlns:a16="http://schemas.microsoft.com/office/drawing/2014/main" id="{3014C071-2189-FC97-0A4B-59FB2D8BD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891" y="856776"/>
            <a:ext cx="1897478" cy="145431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C1D12B-2233-D30D-D0FA-981081474E0A}"/>
              </a:ext>
            </a:extLst>
          </p:cNvPr>
          <p:cNvSpPr txBox="1"/>
          <p:nvPr/>
        </p:nvSpPr>
        <p:spPr>
          <a:xfrm>
            <a:off x="7309570" y="1104115"/>
            <a:ext cx="1655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Lattice based designs have larger cross sections</a:t>
            </a:r>
            <a:r>
              <a:rPr lang="en-US" sz="1400" baseline="30000" dirty="0">
                <a:solidFill>
                  <a:schemeClr val="accent1"/>
                </a:solidFill>
              </a:rPr>
              <a:t>4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628BDC-D1B3-DBF1-1B3F-73F0B2D4B025}"/>
              </a:ext>
            </a:extLst>
          </p:cNvPr>
          <p:cNvSpPr txBox="1"/>
          <p:nvPr/>
        </p:nvSpPr>
        <p:spPr>
          <a:xfrm>
            <a:off x="-30248" y="4879567"/>
            <a:ext cx="3078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1: </a:t>
            </a:r>
            <a:r>
              <a:rPr lang="en-US" sz="600" dirty="0" err="1"/>
              <a:t>Veneziano</a:t>
            </a:r>
            <a:r>
              <a:rPr lang="en-US" sz="600" dirty="0"/>
              <a:t> et al., “Designer Nanoscale DNA Assemblies Programmed from the Top Down.”</a:t>
            </a:r>
          </a:p>
          <a:p>
            <a:r>
              <a:rPr lang="en-US" sz="600" dirty="0"/>
              <a:t>2: Benson et al., “DNA Rendering of Polyhedral Meshes at the Nanoscale.”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FE7F44-86AC-853A-2071-3AF8CD8A8529}"/>
              </a:ext>
            </a:extLst>
          </p:cNvPr>
          <p:cNvSpPr txBox="1"/>
          <p:nvPr/>
        </p:nvSpPr>
        <p:spPr>
          <a:xfrm>
            <a:off x="2898080" y="4879567"/>
            <a:ext cx="2730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3: Jun et al., “Rapid Prototyping of Arbitrary 2D and 3D Wireframe DNA Origami.”</a:t>
            </a:r>
          </a:p>
          <a:p>
            <a:r>
              <a:rPr lang="en-US" sz="600" dirty="0"/>
              <a:t>4: Castro et al., “A Primer to Scaffolded DNA Origami.”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571F281-66F6-D7B7-9923-BC4A3BDD71B8}"/>
              </a:ext>
            </a:extLst>
          </p:cNvPr>
          <p:cNvCxnSpPr>
            <a:cxnSpLocks/>
          </p:cNvCxnSpPr>
          <p:nvPr/>
        </p:nvCxnSpPr>
        <p:spPr bwMode="auto">
          <a:xfrm flipH="1">
            <a:off x="7053993" y="1473447"/>
            <a:ext cx="300402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14F1076-DCC0-AFE6-2E1F-0CC35618CD83}"/>
              </a:ext>
            </a:extLst>
          </p:cNvPr>
          <p:cNvSpPr txBox="1"/>
          <p:nvPr/>
        </p:nvSpPr>
        <p:spPr>
          <a:xfrm>
            <a:off x="355897" y="2816000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751E19-BE3F-16F6-0563-502696C22D0A}"/>
              </a:ext>
            </a:extLst>
          </p:cNvPr>
          <p:cNvSpPr txBox="1"/>
          <p:nvPr/>
        </p:nvSpPr>
        <p:spPr>
          <a:xfrm>
            <a:off x="1486885" y="2816000"/>
            <a:ext cx="171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b. Select automated software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0A9132-6DCA-36C8-0BDF-ED30FAE4491C}"/>
              </a:ext>
            </a:extLst>
          </p:cNvPr>
          <p:cNvSpPr txBox="1"/>
          <p:nvPr/>
        </p:nvSpPr>
        <p:spPr>
          <a:xfrm>
            <a:off x="3333718" y="2816000"/>
            <a:ext cx="171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c. Software produces required sequences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3312BE-2ED0-2E06-FA4B-5204299165AE}"/>
              </a:ext>
            </a:extLst>
          </p:cNvPr>
          <p:cNvSpPr txBox="1"/>
          <p:nvPr/>
        </p:nvSpPr>
        <p:spPr>
          <a:xfrm>
            <a:off x="5495080" y="2816000"/>
            <a:ext cx="171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Manufacture and characterize</a:t>
            </a:r>
          </a:p>
        </p:txBody>
      </p:sp>
    </p:spTree>
    <p:extLst>
      <p:ext uri="{BB962C8B-B14F-4D97-AF65-F5344CB8AC3E}">
        <p14:creationId xmlns:p14="http://schemas.microsoft.com/office/powerpoint/2010/main" val="38566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50" grpId="0"/>
      <p:bldP spid="56" grpId="0"/>
      <p:bldP spid="5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33F8-D8B9-D3D9-5EF8-5F63B608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HRSV</a:t>
            </a:r>
            <a:r>
              <a:rPr lang="en-US" baseline="30000" dirty="0"/>
              <a:t>1</a:t>
            </a:r>
            <a:r>
              <a:rPr lang="en-US" dirty="0"/>
              <a:t> cooling schedule uses the epoch-to-epoch objective function valuations to determine the change in temperature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6E8FC4-FD6A-2CCA-806F-3FE1DE25C482}"/>
              </a:ext>
            </a:extLst>
          </p:cNvPr>
          <p:cNvGrpSpPr/>
          <p:nvPr/>
        </p:nvGrpSpPr>
        <p:grpSpPr>
          <a:xfrm>
            <a:off x="457200" y="1183745"/>
            <a:ext cx="3623734" cy="1350550"/>
            <a:chOff x="5438091" y="876469"/>
            <a:chExt cx="3623734" cy="13505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751CF5-5B12-980C-1648-9A12E2B5A29E}"/>
                </a:ext>
              </a:extLst>
            </p:cNvPr>
            <p:cNvGrpSpPr/>
            <p:nvPr/>
          </p:nvGrpSpPr>
          <p:grpSpPr>
            <a:xfrm>
              <a:off x="5438091" y="876469"/>
              <a:ext cx="3623734" cy="1350550"/>
              <a:chOff x="5393267" y="2268006"/>
              <a:chExt cx="3623734" cy="1350550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3280497-E882-A128-3D94-BE5F9E5E26A8}"/>
                  </a:ext>
                </a:extLst>
              </p:cNvPr>
              <p:cNvSpPr/>
              <p:nvPr/>
            </p:nvSpPr>
            <p:spPr bwMode="auto">
              <a:xfrm>
                <a:off x="5393267" y="2268006"/>
                <a:ext cx="3623734" cy="135055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8" name="Picture 7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D7AA5FE-10EB-44EB-0BCE-DBA80A275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99099" y="3021661"/>
                <a:ext cx="3412071" cy="483982"/>
              </a:xfrm>
              <a:prstGeom prst="rect">
                <a:avLst/>
              </a:prstGeom>
            </p:spPr>
          </p:pic>
        </p:grp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4F9E17D-C7E0-9145-9F4D-08DAC4B60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7319" y="953157"/>
              <a:ext cx="2727859" cy="541063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4CF37EA-37D5-34AA-9D82-864526FCEAC7}"/>
              </a:ext>
            </a:extLst>
          </p:cNvPr>
          <p:cNvSpPr/>
          <p:nvPr/>
        </p:nvSpPr>
        <p:spPr bwMode="auto">
          <a:xfrm>
            <a:off x="2681658" y="1577898"/>
            <a:ext cx="212301" cy="223598"/>
          </a:xfrm>
          <a:prstGeom prst="rect">
            <a:avLst/>
          </a:prstGeom>
          <a:solidFill>
            <a:srgbClr val="FFDF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CC1932-C5C3-C2E2-7876-7E79C286D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43" y="2872243"/>
            <a:ext cx="1371600" cy="266700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83DF68-CBB9-4857-6826-2F926BFF3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14" y="3167324"/>
            <a:ext cx="32766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D21649-209C-6D24-6FFA-C9875037476B}"/>
                  </a:ext>
                </a:extLst>
              </p:cNvPr>
              <p:cNvSpPr txBox="1"/>
              <p:nvPr/>
            </p:nvSpPr>
            <p:spPr>
              <a:xfrm>
                <a:off x="457200" y="3904076"/>
                <a:ext cx="5514843" cy="60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 err="1"/>
                  <a:t>e</a:t>
                </a:r>
                <a:r>
                  <a:rPr lang="en-US" sz="1600" dirty="0"/>
                  <a:t>: Temperature at epoch 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dirty="0"/>
                  <a:t>: Standard deviation of objective function values at epoch 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D21649-209C-6D24-6FFA-C98750374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04076"/>
                <a:ext cx="5514843" cy="607218"/>
              </a:xfrm>
              <a:prstGeom prst="rect">
                <a:avLst/>
              </a:prstGeom>
              <a:blipFill>
                <a:blip r:embed="rId6"/>
                <a:stretch>
                  <a:fillRect l="-690" t="-204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79C1454-9211-A3C2-1F1C-FD8B8CC35BF8}"/>
              </a:ext>
            </a:extLst>
          </p:cNvPr>
          <p:cNvSpPr txBox="1"/>
          <p:nvPr/>
        </p:nvSpPr>
        <p:spPr>
          <a:xfrm>
            <a:off x="-10184" y="4883262"/>
            <a:ext cx="592900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1</a:t>
            </a:r>
            <a:r>
              <a:rPr lang="en-US" sz="600" dirty="0">
                <a:effectLst/>
              </a:rPr>
              <a:t>. </a:t>
            </a:r>
            <a:r>
              <a:rPr lang="en-US" sz="600" dirty="0"/>
              <a:t>Huang et al. In </a:t>
            </a:r>
            <a:r>
              <a:rPr lang="en-US" sz="600" i="1" dirty="0"/>
              <a:t>Proc. IEEE Int. Conf. on CAD (ICCAD 86)</a:t>
            </a:r>
            <a:r>
              <a:rPr lang="en-US" sz="600" dirty="0"/>
              <a:t>, 1986.</a:t>
            </a:r>
          </a:p>
        </p:txBody>
      </p:sp>
      <p:pic>
        <p:nvPicPr>
          <p:cNvPr id="25" name="Picture 24" descr="A graph of a temperature&#10;&#10;Description automatically generated">
            <a:extLst>
              <a:ext uri="{FF2B5EF4-FFF2-40B4-BE49-F238E27FC236}">
                <a16:creationId xmlns:a16="http://schemas.microsoft.com/office/drawing/2014/main" id="{902ABB8E-F99C-81BA-162A-660EC5BC96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0572" b="1"/>
          <a:stretch/>
        </p:blipFill>
        <p:spPr>
          <a:xfrm>
            <a:off x="5918824" y="1219200"/>
            <a:ext cx="2776526" cy="32605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309883F-FACC-E9A7-897E-BB21F7E71310}"/>
              </a:ext>
            </a:extLst>
          </p:cNvPr>
          <p:cNvSpPr/>
          <p:nvPr/>
        </p:nvSpPr>
        <p:spPr bwMode="auto">
          <a:xfrm>
            <a:off x="7222958" y="1491917"/>
            <a:ext cx="328863" cy="681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51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650E-F705-256B-E249-5366FC2E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various design constraints of this design space</a:t>
            </a:r>
          </a:p>
        </p:txBody>
      </p:sp>
      <p:pic>
        <p:nvPicPr>
          <p:cNvPr id="5" name="Picture 4" descr="A diagram of a geometrical structure&#10;&#10;Description automatically generated with medium confidence">
            <a:extLst>
              <a:ext uri="{FF2B5EF4-FFF2-40B4-BE49-F238E27FC236}">
                <a16:creationId xmlns:a16="http://schemas.microsoft.com/office/drawing/2014/main" id="{013D3322-6183-582A-D14C-F6E11EF8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528" y="883148"/>
            <a:ext cx="5732943" cy="389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7DBD-B633-E298-114B-45EF9ECE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Lattice-based compared to wireframe DNA origami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58EEE-5191-2194-7531-FEBC31B26C35}"/>
              </a:ext>
            </a:extLst>
          </p:cNvPr>
          <p:cNvSpPr txBox="1"/>
          <p:nvPr/>
        </p:nvSpPr>
        <p:spPr>
          <a:xfrm>
            <a:off x="0" y="4869279"/>
            <a:ext cx="3466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Dey et al., “DNA Origami.”</a:t>
            </a:r>
          </a:p>
          <a:p>
            <a:r>
              <a:rPr lang="en-US" sz="600" dirty="0"/>
              <a:t>2. </a:t>
            </a:r>
            <a:r>
              <a:rPr lang="en-US" sz="600" dirty="0" err="1"/>
              <a:t>Rothemund</a:t>
            </a:r>
            <a:r>
              <a:rPr lang="en-US" sz="600" dirty="0"/>
              <a:t>, P.W.K. Folding DNA to Create Nanoscale Shapes and Patterns. Nature 2006, 440, 297–302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525C39-A621-5539-F416-24220E017798}"/>
              </a:ext>
            </a:extLst>
          </p:cNvPr>
          <p:cNvSpPr txBox="1"/>
          <p:nvPr/>
        </p:nvSpPr>
        <p:spPr>
          <a:xfrm>
            <a:off x="3401450" y="4880922"/>
            <a:ext cx="5258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3. Jun et al., “Rapid Prototyping of Arbitrary 2D and 3D Wireframe DNA Origami.”</a:t>
            </a:r>
          </a:p>
          <a:p>
            <a:r>
              <a:rPr lang="en-US" sz="600" dirty="0"/>
              <a:t>4. Poppleton et al., “Design, Optimization and Analysis of Large DNA and RNA Nanostructures through Interactive Visualization, Editing and Molecular Simulation.”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5ECBA5B-7513-3B51-82F7-82E919563DD6}"/>
              </a:ext>
            </a:extLst>
          </p:cNvPr>
          <p:cNvGrpSpPr/>
          <p:nvPr/>
        </p:nvGrpSpPr>
        <p:grpSpPr>
          <a:xfrm>
            <a:off x="2752204" y="1041915"/>
            <a:ext cx="3388872" cy="1977543"/>
            <a:chOff x="2669559" y="1176691"/>
            <a:chExt cx="3388872" cy="19775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FD3F6A-C440-2164-959A-59E63214DDB9}"/>
                </a:ext>
              </a:extLst>
            </p:cNvPr>
            <p:cNvGrpSpPr/>
            <p:nvPr/>
          </p:nvGrpSpPr>
          <p:grpSpPr>
            <a:xfrm>
              <a:off x="2669559" y="1176691"/>
              <a:ext cx="2055221" cy="1743723"/>
              <a:chOff x="3062455" y="1205194"/>
              <a:chExt cx="2579268" cy="2085470"/>
            </a:xfrm>
          </p:grpSpPr>
          <p:pic>
            <p:nvPicPr>
              <p:cNvPr id="41" name="Picture 40" descr="A diagram of a star with a scaffold dna&#10;&#10;Description automatically generated">
                <a:extLst>
                  <a:ext uri="{FF2B5EF4-FFF2-40B4-BE49-F238E27FC236}">
                    <a16:creationId xmlns:a16="http://schemas.microsoft.com/office/drawing/2014/main" id="{302DA868-2FB0-EF89-6493-9C56FFB1C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080"/>
              <a:stretch/>
            </p:blipFill>
            <p:spPr>
              <a:xfrm>
                <a:off x="3062455" y="1213213"/>
                <a:ext cx="2464726" cy="2077451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D1BF2B-5BE5-B1D7-02A1-A994089961D7}"/>
                  </a:ext>
                </a:extLst>
              </p:cNvPr>
              <p:cNvSpPr/>
              <p:nvPr/>
            </p:nvSpPr>
            <p:spPr bwMode="auto">
              <a:xfrm>
                <a:off x="3182983" y="1205194"/>
                <a:ext cx="218467" cy="23710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855FCA3-B39F-214B-5D48-E8CA6491ED7C}"/>
                  </a:ext>
                </a:extLst>
              </p:cNvPr>
              <p:cNvSpPr/>
              <p:nvPr/>
            </p:nvSpPr>
            <p:spPr bwMode="auto">
              <a:xfrm>
                <a:off x="5365238" y="1880354"/>
                <a:ext cx="276485" cy="72268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18B0D9-D298-FFBE-392C-9345860FDFC2}"/>
                </a:ext>
              </a:extLst>
            </p:cNvPr>
            <p:cNvSpPr txBox="1"/>
            <p:nvPr/>
          </p:nvSpPr>
          <p:spPr>
            <a:xfrm>
              <a:off x="3357626" y="2877235"/>
              <a:ext cx="2417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How DNA Origami is manufactured</a:t>
              </a:r>
              <a:r>
                <a:rPr lang="en-US" sz="1200" baseline="30000" dirty="0"/>
                <a:t>1</a:t>
              </a:r>
              <a:endParaRPr lang="en-US" sz="1200" dirty="0"/>
            </a:p>
          </p:txBody>
        </p:sp>
        <p:pic>
          <p:nvPicPr>
            <p:cNvPr id="47" name="Picture 46" descr="Diagram of a diagram of a face&#10;&#10;Description automatically generated">
              <a:extLst>
                <a:ext uri="{FF2B5EF4-FFF2-40B4-BE49-F238E27FC236}">
                  <a16:creationId xmlns:a16="http://schemas.microsoft.com/office/drawing/2014/main" id="{85BF4410-C943-0053-3334-09A7262E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631" y="1262293"/>
              <a:ext cx="1320800" cy="15621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768CCC-5D9A-E19B-79D5-C0194A202CAF}"/>
              </a:ext>
            </a:extLst>
          </p:cNvPr>
          <p:cNvGrpSpPr/>
          <p:nvPr/>
        </p:nvGrpSpPr>
        <p:grpSpPr>
          <a:xfrm>
            <a:off x="110362" y="1119787"/>
            <a:ext cx="2484326" cy="3313237"/>
            <a:chOff x="110362" y="1119787"/>
            <a:chExt cx="2484326" cy="331323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AA69EA0-F0FC-78F9-6EE9-3E91CEFFEAA1}"/>
                </a:ext>
              </a:extLst>
            </p:cNvPr>
            <p:cNvSpPr/>
            <p:nvPr/>
          </p:nvSpPr>
          <p:spPr bwMode="auto">
            <a:xfrm>
              <a:off x="110362" y="1119787"/>
              <a:ext cx="2484326" cy="3313237"/>
            </a:xfrm>
            <a:prstGeom prst="rect">
              <a:avLst/>
            </a:prstGeom>
            <a:solidFill>
              <a:srgbClr val="B0CFFF">
                <a:alpha val="44000"/>
              </a:srgbClr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9E25DF7-697F-C584-07B9-152C16A813A3}"/>
                </a:ext>
              </a:extLst>
            </p:cNvPr>
            <p:cNvGrpSpPr/>
            <p:nvPr/>
          </p:nvGrpSpPr>
          <p:grpSpPr>
            <a:xfrm>
              <a:off x="165501" y="1128498"/>
              <a:ext cx="2351596" cy="3112837"/>
              <a:chOff x="165501" y="1128498"/>
              <a:chExt cx="2351596" cy="311283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9B2A8C-F0A2-434D-DC4D-3974DAC1F515}"/>
                  </a:ext>
                </a:extLst>
              </p:cNvPr>
              <p:cNvSpPr txBox="1"/>
              <p:nvPr/>
            </p:nvSpPr>
            <p:spPr>
              <a:xfrm>
                <a:off x="476965" y="3349857"/>
                <a:ext cx="17511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Sample 2D DNA Origami</a:t>
                </a:r>
                <a:r>
                  <a:rPr lang="en-US" sz="1200" baseline="30000" dirty="0"/>
                  <a:t>2</a:t>
                </a:r>
                <a:endParaRPr lang="en-US" sz="12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62465-6678-BB4E-7005-FB54DF43E44B}"/>
                  </a:ext>
                </a:extLst>
              </p:cNvPr>
              <p:cNvSpPr txBox="1"/>
              <p:nvPr/>
            </p:nvSpPr>
            <p:spPr>
              <a:xfrm>
                <a:off x="435864" y="1128498"/>
                <a:ext cx="1872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/>
                  <a:t>Lattice Based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BE7D3BC-9943-1514-F5D7-F13E1FB63766}"/>
                  </a:ext>
                </a:extLst>
              </p:cNvPr>
              <p:cNvGrpSpPr/>
              <p:nvPr/>
            </p:nvGrpSpPr>
            <p:grpSpPr>
              <a:xfrm>
                <a:off x="165501" y="1657035"/>
                <a:ext cx="2351596" cy="1725067"/>
                <a:chOff x="165501" y="1657035"/>
                <a:chExt cx="2351596" cy="1725067"/>
              </a:xfrm>
            </p:grpSpPr>
            <p:pic>
              <p:nvPicPr>
                <p:cNvPr id="8" name="Picture 7" descr="A collage of different image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4934D141-F3BF-F939-B429-F8559EB7C9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75" r="33898" b="26508"/>
                <a:stretch/>
              </p:blipFill>
              <p:spPr>
                <a:xfrm>
                  <a:off x="165501" y="1657035"/>
                  <a:ext cx="2351596" cy="1725067"/>
                </a:xfrm>
                <a:prstGeom prst="rect">
                  <a:avLst/>
                </a:prstGeom>
              </p:spPr>
            </p:pic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A4A360D-67C7-1D35-67F8-B0A7503D67F4}"/>
                    </a:ext>
                  </a:extLst>
                </p:cNvPr>
                <p:cNvSpPr/>
                <p:nvPr/>
              </p:nvSpPr>
              <p:spPr bwMode="auto">
                <a:xfrm>
                  <a:off x="183493" y="1664146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CD4B3C9-7034-90C3-39F3-CEC9B9918C67}"/>
                    </a:ext>
                  </a:extLst>
                </p:cNvPr>
                <p:cNvSpPr/>
                <p:nvPr/>
              </p:nvSpPr>
              <p:spPr bwMode="auto">
                <a:xfrm>
                  <a:off x="808357" y="1668321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2C38F5-C4F5-58F3-65BF-94C34CC3AF23}"/>
                    </a:ext>
                  </a:extLst>
                </p:cNvPr>
                <p:cNvSpPr/>
                <p:nvPr/>
              </p:nvSpPr>
              <p:spPr bwMode="auto">
                <a:xfrm>
                  <a:off x="1387464" y="1684928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30ECADD-A0DE-60D2-EA14-051788E6969F}"/>
                    </a:ext>
                  </a:extLst>
                </p:cNvPr>
                <p:cNvSpPr/>
                <p:nvPr/>
              </p:nvSpPr>
              <p:spPr bwMode="auto">
                <a:xfrm>
                  <a:off x="1945983" y="1677639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B813144-7BFD-C37B-0143-32E31F44B9A3}"/>
                  </a:ext>
                </a:extLst>
              </p:cNvPr>
              <p:cNvSpPr txBox="1"/>
              <p:nvPr/>
            </p:nvSpPr>
            <p:spPr>
              <a:xfrm>
                <a:off x="216151" y="3656560"/>
                <a:ext cx="22502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3"/>
                    </a:solidFill>
                  </a:rPr>
                  <a:t>Higher structural rigidity</a:t>
                </a:r>
              </a:p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More material expensive</a:t>
                </a: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D0B2104-24E0-4E65-1640-EA5E31711EA5}"/>
              </a:ext>
            </a:extLst>
          </p:cNvPr>
          <p:cNvGrpSpPr/>
          <p:nvPr/>
        </p:nvGrpSpPr>
        <p:grpSpPr>
          <a:xfrm>
            <a:off x="6323148" y="1105021"/>
            <a:ext cx="2553443" cy="3313237"/>
            <a:chOff x="6323148" y="1105021"/>
            <a:chExt cx="2553443" cy="331323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39AACA2-7E7F-728B-BA44-F0FCE09FE3A2}"/>
                </a:ext>
              </a:extLst>
            </p:cNvPr>
            <p:cNvSpPr/>
            <p:nvPr/>
          </p:nvSpPr>
          <p:spPr bwMode="auto">
            <a:xfrm>
              <a:off x="6373253" y="1105021"/>
              <a:ext cx="2484326" cy="3313237"/>
            </a:xfrm>
            <a:prstGeom prst="rect">
              <a:avLst/>
            </a:prstGeom>
            <a:solidFill>
              <a:srgbClr val="B0CFFF">
                <a:alpha val="44000"/>
              </a:srgbClr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C15B23F-92E8-F36C-3D6A-9AEBEC1DA915}"/>
                </a:ext>
              </a:extLst>
            </p:cNvPr>
            <p:cNvGrpSpPr/>
            <p:nvPr/>
          </p:nvGrpSpPr>
          <p:grpSpPr>
            <a:xfrm>
              <a:off x="6323148" y="1127865"/>
              <a:ext cx="2553443" cy="3265747"/>
              <a:chOff x="6323148" y="1127865"/>
              <a:chExt cx="2553443" cy="3265747"/>
            </a:xfrm>
          </p:grpSpPr>
          <p:pic>
            <p:nvPicPr>
              <p:cNvPr id="30" name="Picture 29" descr="A grey pyramid with blue lines&#10;&#10;Description automatically generated">
                <a:extLst>
                  <a:ext uri="{FF2B5EF4-FFF2-40B4-BE49-F238E27FC236}">
                    <a16:creationId xmlns:a16="http://schemas.microsoft.com/office/drawing/2014/main" id="{CBE2244E-B955-1D35-4076-12F203BDE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23148" y="1626924"/>
                <a:ext cx="1320799" cy="1565896"/>
              </a:xfrm>
              <a:prstGeom prst="rect">
                <a:avLst/>
              </a:prstGeom>
            </p:spPr>
          </p:pic>
          <p:pic>
            <p:nvPicPr>
              <p:cNvPr id="6" name="Picture 5" descr="A colorful structure made of dna&#10;&#10;Description automatically generated with medium confidence">
                <a:extLst>
                  <a:ext uri="{FF2B5EF4-FFF2-40B4-BE49-F238E27FC236}">
                    <a16:creationId xmlns:a16="http://schemas.microsoft.com/office/drawing/2014/main" id="{ECCA463F-8FA5-E823-5FBD-D1CBF7B60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52641" y="1699393"/>
                <a:ext cx="1223950" cy="1430863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758AA7B-6D2B-2839-A1F6-ABF7429DAE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40293" y="2467316"/>
                <a:ext cx="35025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AE6C6B-4DEA-CFD7-5C18-5BF550A236D1}"/>
                  </a:ext>
                </a:extLst>
              </p:cNvPr>
              <p:cNvSpPr txBox="1"/>
              <p:nvPr/>
            </p:nvSpPr>
            <p:spPr>
              <a:xfrm>
                <a:off x="6786024" y="3076876"/>
                <a:ext cx="16587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Generated via ATHENA</a:t>
                </a:r>
                <a:r>
                  <a:rPr lang="en-US" sz="1200" baseline="30000" dirty="0"/>
                  <a:t>3</a:t>
                </a:r>
                <a:endParaRPr lang="en-US" sz="1200" dirty="0"/>
              </a:p>
              <a:p>
                <a:pPr algn="ctr"/>
                <a:r>
                  <a:rPr lang="en-US" sz="1200" dirty="0"/>
                  <a:t>Visualized in oxView</a:t>
                </a:r>
                <a:r>
                  <a:rPr lang="en-US" sz="1200" baseline="30000" dirty="0"/>
                  <a:t>4</a:t>
                </a:r>
                <a:endParaRPr lang="en-US" sz="12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5DE164-3385-B523-405F-D6499DA97FFD}"/>
                  </a:ext>
                </a:extLst>
              </p:cNvPr>
              <p:cNvSpPr txBox="1"/>
              <p:nvPr/>
            </p:nvSpPr>
            <p:spPr>
              <a:xfrm>
                <a:off x="6837607" y="1127865"/>
                <a:ext cx="15556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u="sng" dirty="0"/>
                  <a:t>Wireframe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645F128-7F77-4D88-235B-9F0922E83009}"/>
                  </a:ext>
                </a:extLst>
              </p:cNvPr>
              <p:cNvSpPr txBox="1"/>
              <p:nvPr/>
            </p:nvSpPr>
            <p:spPr>
              <a:xfrm>
                <a:off x="6485613" y="3562615"/>
                <a:ext cx="23340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3"/>
                    </a:solidFill>
                  </a:rPr>
                  <a:t>Ease of designing in 3D</a:t>
                </a:r>
              </a:p>
              <a:p>
                <a:pPr algn="ctr"/>
                <a:r>
                  <a:rPr lang="en-US" sz="1600" dirty="0">
                    <a:solidFill>
                      <a:schemeClr val="accent3"/>
                    </a:solidFill>
                  </a:rPr>
                  <a:t>Less material expensive</a:t>
                </a:r>
              </a:p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Structural rigidity varies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6C076E-5C23-D3DC-F9B1-92F23ED84B72}"/>
              </a:ext>
            </a:extLst>
          </p:cNvPr>
          <p:cNvGrpSpPr/>
          <p:nvPr/>
        </p:nvGrpSpPr>
        <p:grpSpPr>
          <a:xfrm>
            <a:off x="2919977" y="3120706"/>
            <a:ext cx="3274930" cy="1544373"/>
            <a:chOff x="2921381" y="3245662"/>
            <a:chExt cx="3274930" cy="154437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4BC00C8-1B16-C5A4-F7EB-D4ABECFB3522}"/>
                </a:ext>
              </a:extLst>
            </p:cNvPr>
            <p:cNvGrpSpPr/>
            <p:nvPr/>
          </p:nvGrpSpPr>
          <p:grpSpPr>
            <a:xfrm>
              <a:off x="2921381" y="3245662"/>
              <a:ext cx="3274930" cy="1338644"/>
              <a:chOff x="2921381" y="3245662"/>
              <a:chExt cx="3274930" cy="1338644"/>
            </a:xfrm>
          </p:grpSpPr>
          <p:pic>
            <p:nvPicPr>
              <p:cNvPr id="23" name="Picture 22" descr="A blue circle with a white background&#10;&#10;Description automatically generated">
                <a:extLst>
                  <a:ext uri="{FF2B5EF4-FFF2-40B4-BE49-F238E27FC236}">
                    <a16:creationId xmlns:a16="http://schemas.microsoft.com/office/drawing/2014/main" id="{49AE54A0-9E6C-AA41-F810-89782E99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21381" y="3259495"/>
                <a:ext cx="1072902" cy="1036872"/>
              </a:xfrm>
              <a:prstGeom prst="rect">
                <a:avLst/>
              </a:prstGeom>
            </p:spPr>
          </p:pic>
          <p:pic>
            <p:nvPicPr>
              <p:cNvPr id="25" name="Picture 24" descr="Blue lines of wavy lines&#10;&#10;Description automatically generated">
                <a:extLst>
                  <a:ext uri="{FF2B5EF4-FFF2-40B4-BE49-F238E27FC236}">
                    <a16:creationId xmlns:a16="http://schemas.microsoft.com/office/drawing/2014/main" id="{E536EBDC-712C-2BFA-A249-602345748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35275" y="3325715"/>
                <a:ext cx="488775" cy="414916"/>
              </a:xfrm>
              <a:prstGeom prst="rect">
                <a:avLst/>
              </a:prstGeom>
            </p:spPr>
          </p:pic>
          <p:pic>
            <p:nvPicPr>
              <p:cNvPr id="27" name="Picture 26" descr="A circular frame of dna strands&#10;&#10;Description automatically generated">
                <a:extLst>
                  <a:ext uri="{FF2B5EF4-FFF2-40B4-BE49-F238E27FC236}">
                    <a16:creationId xmlns:a16="http://schemas.microsoft.com/office/drawing/2014/main" id="{BD5E0A41-7F7E-D66A-B7E9-C126FB7D4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24827" y="3245662"/>
                <a:ext cx="971484" cy="106453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16E442-96C1-0B33-8CD2-9992F4FC675F}"/>
                  </a:ext>
                </a:extLst>
              </p:cNvPr>
              <p:cNvSpPr txBox="1"/>
              <p:nvPr/>
            </p:nvSpPr>
            <p:spPr>
              <a:xfrm>
                <a:off x="3017468" y="4245752"/>
                <a:ext cx="8422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Scaffold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837EAC-7BEF-EAEE-6C73-7F11E041F208}"/>
                  </a:ext>
                </a:extLst>
              </p:cNvPr>
              <p:cNvSpPr txBox="1"/>
              <p:nvPr/>
            </p:nvSpPr>
            <p:spPr>
              <a:xfrm>
                <a:off x="4187763" y="4245752"/>
                <a:ext cx="7800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Staples</a:t>
                </a:r>
              </a:p>
            </p:txBody>
          </p:sp>
          <p:sp>
            <p:nvSpPr>
              <p:cNvPr id="34" name="Plus 33">
                <a:extLst>
                  <a:ext uri="{FF2B5EF4-FFF2-40B4-BE49-F238E27FC236}">
                    <a16:creationId xmlns:a16="http://schemas.microsoft.com/office/drawing/2014/main" id="{5650B9FF-05BF-EDE1-4440-251E81C55531}"/>
                  </a:ext>
                </a:extLst>
              </p:cNvPr>
              <p:cNvSpPr/>
              <p:nvPr/>
            </p:nvSpPr>
            <p:spPr bwMode="auto">
              <a:xfrm>
                <a:off x="3904911" y="3640771"/>
                <a:ext cx="274320" cy="274320"/>
              </a:xfrm>
              <a:prstGeom prst="mathPlus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36" name="Equals 35">
                <a:extLst>
                  <a:ext uri="{FF2B5EF4-FFF2-40B4-BE49-F238E27FC236}">
                    <a16:creationId xmlns:a16="http://schemas.microsoft.com/office/drawing/2014/main" id="{A5FA0B5D-4BFE-B722-00E8-C707C9D7FAA0}"/>
                  </a:ext>
                </a:extLst>
              </p:cNvPr>
              <p:cNvSpPr/>
              <p:nvPr/>
            </p:nvSpPr>
            <p:spPr bwMode="auto">
              <a:xfrm>
                <a:off x="4966528" y="3667222"/>
                <a:ext cx="258299" cy="221419"/>
              </a:xfrm>
              <a:prstGeom prst="mathEqual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343535-E347-D03F-4EEE-F55A33212200}"/>
                </a:ext>
              </a:extLst>
            </p:cNvPr>
            <p:cNvSpPr txBox="1"/>
            <p:nvPr/>
          </p:nvSpPr>
          <p:spPr>
            <a:xfrm>
              <a:off x="3711223" y="4574591"/>
              <a:ext cx="17331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i="0" dirty="0">
                  <a:solidFill>
                    <a:srgbClr val="1A1A1A"/>
                  </a:solidFill>
                  <a:effectLst/>
                  <a:latin typeface="system-ui"/>
                </a:rPr>
                <a:t>Image created with</a:t>
              </a:r>
              <a:r>
                <a:rPr lang="en-US" sz="800" b="0" i="0" u="sng" dirty="0">
                  <a:effectLst/>
                  <a:latin typeface="system-ui"/>
                  <a:hlinkClick r:id="rId13"/>
                </a:rPr>
                <a:t> BioRender.com</a:t>
              </a:r>
              <a:r>
                <a:rPr lang="en-US" sz="800" b="0" i="0" dirty="0">
                  <a:solidFill>
                    <a:srgbClr val="1A1A1A"/>
                  </a:solidFill>
                  <a:effectLst/>
                  <a:latin typeface="system-ui"/>
                </a:rPr>
                <a:t>.</a:t>
              </a:r>
              <a:endParaRPr lang="en-US" sz="800" dirty="0"/>
            </a:p>
          </p:txBody>
        </p:sp>
      </p:grpSp>
      <p:pic>
        <p:nvPicPr>
          <p:cNvPr id="17" name="Picture 16" descr="Blue lines of wavy lines&#10;&#10;Description automatically generated">
            <a:extLst>
              <a:ext uri="{FF2B5EF4-FFF2-40B4-BE49-F238E27FC236}">
                <a16:creationId xmlns:a16="http://schemas.microsoft.com/office/drawing/2014/main" id="{D60D6BE6-3E2B-A64C-37CF-E5AADCBA1E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7088" y="3665464"/>
            <a:ext cx="488775" cy="41491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C94E1F-EA2C-9D82-F899-EF17A571C7FF}"/>
              </a:ext>
            </a:extLst>
          </p:cNvPr>
          <p:cNvCxnSpPr>
            <a:cxnSpLocks/>
          </p:cNvCxnSpPr>
          <p:nvPr/>
        </p:nvCxnSpPr>
        <p:spPr bwMode="auto">
          <a:xfrm flipH="1">
            <a:off x="2594688" y="1789987"/>
            <a:ext cx="2535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3654141-1237-30E1-504D-3D868A4C1416}"/>
              </a:ext>
            </a:extLst>
          </p:cNvPr>
          <p:cNvCxnSpPr>
            <a:cxnSpLocks/>
          </p:cNvCxnSpPr>
          <p:nvPr/>
        </p:nvCxnSpPr>
        <p:spPr bwMode="auto">
          <a:xfrm>
            <a:off x="6117221" y="1789987"/>
            <a:ext cx="256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178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1837-6061-4D9E-4447-A1C153FA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However, exploring upon the design space for wireframe topologies is difficult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56EB-BA36-8BC6-2ADB-C2935D750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801848"/>
          </a:xfrm>
        </p:spPr>
        <p:txBody>
          <a:bodyPr/>
          <a:lstStyle/>
          <a:p>
            <a:r>
              <a:rPr lang="en-US" sz="1600" dirty="0"/>
              <a:t>While the design automation greatly reduces the design difficulty, there are still difficulties related to the </a:t>
            </a:r>
            <a:r>
              <a:rPr lang="en-US" sz="1600" dirty="0">
                <a:solidFill>
                  <a:schemeClr val="accent1"/>
                </a:solidFill>
              </a:rPr>
              <a:t>automated design software motifs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5474B-684D-C1DD-D0C7-42EE0E40C90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9BEEFE-E183-16CA-79D2-88733AF95E6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50056F-36DB-8DA7-9CFA-C31177F08BEA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932EC9-E287-6085-C0F5-29F163F633B5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D277D8-AE3B-504A-91A2-AE7D2A064C4D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34271-D2C5-595D-16E3-26DC5AF0BAB9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C41270-25F7-36D2-09CE-5E1C5D917B5C}"/>
              </a:ext>
            </a:extLst>
          </p:cNvPr>
          <p:cNvSpPr txBox="1"/>
          <p:nvPr/>
        </p:nvSpPr>
        <p:spPr>
          <a:xfrm>
            <a:off x="291489" y="3455771"/>
            <a:ext cx="4432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DNA Origami consists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</a:rPr>
              <a:t>Scaffold</a:t>
            </a:r>
            <a:r>
              <a:rPr lang="en-US" sz="1400" dirty="0"/>
              <a:t> (~7k nucleotides)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Short, synthetic staples (20-60 nucleotides)</a:t>
            </a:r>
          </a:p>
          <a:p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when combined with a thermal annealing process, DNA origami nanostructures can be formed!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18FC52-2EBA-9E41-30AB-247333918055}"/>
              </a:ext>
            </a:extLst>
          </p:cNvPr>
          <p:cNvCxnSpPr>
            <a:cxnSpLocks/>
          </p:cNvCxnSpPr>
          <p:nvPr/>
        </p:nvCxnSpPr>
        <p:spPr bwMode="auto">
          <a:xfrm>
            <a:off x="291488" y="3316942"/>
            <a:ext cx="70915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riangle 19">
            <a:extLst>
              <a:ext uri="{FF2B5EF4-FFF2-40B4-BE49-F238E27FC236}">
                <a16:creationId xmlns:a16="http://schemas.microsoft.com/office/drawing/2014/main" id="{11B0004A-9509-440C-57DD-055BD71435C6}"/>
              </a:ext>
            </a:extLst>
          </p:cNvPr>
          <p:cNvSpPr/>
          <p:nvPr/>
        </p:nvSpPr>
        <p:spPr bwMode="auto">
          <a:xfrm>
            <a:off x="908240" y="2324728"/>
            <a:ext cx="723335" cy="494043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1A9052-1BA2-ABE8-C6DB-29800A957212}"/>
              </a:ext>
            </a:extLst>
          </p:cNvPr>
          <p:cNvSpPr txBox="1"/>
          <p:nvPr/>
        </p:nvSpPr>
        <p:spPr>
          <a:xfrm>
            <a:off x="1128255" y="280294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3DE5F1-2505-65EB-07E6-1EC0DC112BDB}"/>
              </a:ext>
            </a:extLst>
          </p:cNvPr>
          <p:cNvSpPr txBox="1"/>
          <p:nvPr/>
        </p:nvSpPr>
        <p:spPr>
          <a:xfrm>
            <a:off x="1475823" y="233145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E28E9-4645-266E-14E7-06C91109E07F}"/>
              </a:ext>
            </a:extLst>
          </p:cNvPr>
          <p:cNvSpPr txBox="1"/>
          <p:nvPr/>
        </p:nvSpPr>
        <p:spPr>
          <a:xfrm>
            <a:off x="791334" y="233145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D60790-1861-9353-249B-F7855A4477DD}"/>
              </a:ext>
            </a:extLst>
          </p:cNvPr>
          <p:cNvGrpSpPr/>
          <p:nvPr/>
        </p:nvGrpSpPr>
        <p:grpSpPr>
          <a:xfrm>
            <a:off x="1764685" y="2331453"/>
            <a:ext cx="1912011" cy="816768"/>
            <a:chOff x="1764685" y="2331453"/>
            <a:chExt cx="1912011" cy="81676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76717C-C402-FF62-E5D2-99C024F6BF63}"/>
                </a:ext>
              </a:extLst>
            </p:cNvPr>
            <p:cNvSpPr txBox="1"/>
            <p:nvPr/>
          </p:nvSpPr>
          <p:spPr>
            <a:xfrm>
              <a:off x="1764685" y="2557161"/>
              <a:ext cx="882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Scale design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70ACF64-4376-351D-7689-D9578C650085}"/>
                </a:ext>
              </a:extLst>
            </p:cNvPr>
            <p:cNvCxnSpPr/>
            <p:nvPr/>
          </p:nvCxnSpPr>
          <p:spPr bwMode="auto">
            <a:xfrm>
              <a:off x="1950952" y="2571749"/>
              <a:ext cx="48275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63E70A94-6AB6-D136-2B7B-3BECBCD566D3}"/>
                </a:ext>
              </a:extLst>
            </p:cNvPr>
            <p:cNvSpPr/>
            <p:nvPr/>
          </p:nvSpPr>
          <p:spPr bwMode="auto">
            <a:xfrm>
              <a:off x="2742952" y="2331453"/>
              <a:ext cx="723335" cy="494043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84EE14-7D11-4331-C954-01685C824BF6}"/>
                </a:ext>
              </a:extLst>
            </p:cNvPr>
            <p:cNvSpPr txBox="1"/>
            <p:nvPr/>
          </p:nvSpPr>
          <p:spPr>
            <a:xfrm>
              <a:off x="2900212" y="2809667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EE6CE4-D33B-4B04-BEAF-40341334EE1D}"/>
                </a:ext>
              </a:extLst>
            </p:cNvPr>
            <p:cNvSpPr txBox="1"/>
            <p:nvPr/>
          </p:nvSpPr>
          <p:spPr>
            <a:xfrm>
              <a:off x="3283640" y="2338178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4897B4-79FD-1F41-A554-CAD1CBA768DF}"/>
                </a:ext>
              </a:extLst>
            </p:cNvPr>
            <p:cNvSpPr txBox="1"/>
            <p:nvPr/>
          </p:nvSpPr>
          <p:spPr>
            <a:xfrm>
              <a:off x="2536396" y="2338178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8E8546-2039-5EDE-BFB5-181476F0EDDF}"/>
              </a:ext>
            </a:extLst>
          </p:cNvPr>
          <p:cNvGrpSpPr/>
          <p:nvPr/>
        </p:nvGrpSpPr>
        <p:grpSpPr>
          <a:xfrm>
            <a:off x="4694154" y="2276060"/>
            <a:ext cx="973351" cy="816768"/>
            <a:chOff x="4694154" y="2276060"/>
            <a:chExt cx="973351" cy="816768"/>
          </a:xfrm>
        </p:grpSpPr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EC4DBDCC-0C17-534D-C7C7-6CA1BA430D33}"/>
                </a:ext>
              </a:extLst>
            </p:cNvPr>
            <p:cNvSpPr/>
            <p:nvPr/>
          </p:nvSpPr>
          <p:spPr bwMode="auto">
            <a:xfrm>
              <a:off x="4811060" y="2276060"/>
              <a:ext cx="723335" cy="494043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BB95F8-962E-A68F-14ED-CA811CFC4226}"/>
                </a:ext>
              </a:extLst>
            </p:cNvPr>
            <p:cNvSpPr txBox="1"/>
            <p:nvPr/>
          </p:nvSpPr>
          <p:spPr>
            <a:xfrm>
              <a:off x="5031075" y="275427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B356C2-7233-C6F2-EFD8-0FAE8337DDA0}"/>
                </a:ext>
              </a:extLst>
            </p:cNvPr>
            <p:cNvSpPr txBox="1"/>
            <p:nvPr/>
          </p:nvSpPr>
          <p:spPr>
            <a:xfrm>
              <a:off x="5378643" y="228278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5F2BE7-E666-9CA4-F211-F48384A9197B}"/>
                </a:ext>
              </a:extLst>
            </p:cNvPr>
            <p:cNvSpPr txBox="1"/>
            <p:nvPr/>
          </p:nvSpPr>
          <p:spPr>
            <a:xfrm>
              <a:off x="4694154" y="228278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DFE2294-3CB6-7D2B-67A5-DCFB60CF9430}"/>
                </a:ext>
              </a:extLst>
            </p:cNvPr>
            <p:cNvCxnSpPr>
              <a:stCxn id="31" idx="0"/>
              <a:endCxn id="32" idx="0"/>
            </p:cNvCxnSpPr>
            <p:nvPr/>
          </p:nvCxnSpPr>
          <p:spPr bwMode="auto">
            <a:xfrm>
              <a:off x="5172728" y="2276060"/>
              <a:ext cx="2778" cy="4782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C7968B-F6FD-49E9-9B6C-31918C2A5D75}"/>
                    </a:ext>
                  </a:extLst>
                </p:cNvPr>
                <p:cNvSpPr txBox="1"/>
                <p:nvPr/>
              </p:nvSpPr>
              <p:spPr>
                <a:xfrm>
                  <a:off x="4920038" y="2397294"/>
                  <a:ext cx="304442" cy="365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6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6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sz="6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C7968B-F6FD-49E9-9B6C-31918C2A5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038" y="2397294"/>
                  <a:ext cx="304442" cy="3651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844C56A-77DD-7038-2597-39C409342582}"/>
              </a:ext>
            </a:extLst>
          </p:cNvPr>
          <p:cNvGrpSpPr/>
          <p:nvPr/>
        </p:nvGrpSpPr>
        <p:grpSpPr>
          <a:xfrm>
            <a:off x="5667505" y="2282785"/>
            <a:ext cx="1912011" cy="783433"/>
            <a:chOff x="5667505" y="2282785"/>
            <a:chExt cx="1912011" cy="78343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95E7BC-A948-E2B3-2E1F-BFDA2BD6CFE1}"/>
                </a:ext>
              </a:extLst>
            </p:cNvPr>
            <p:cNvSpPr txBox="1"/>
            <p:nvPr/>
          </p:nvSpPr>
          <p:spPr>
            <a:xfrm>
              <a:off x="5667505" y="2508493"/>
              <a:ext cx="882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Scale design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CC35DC2-F657-9B39-104D-32BB9D397A6B}"/>
                </a:ext>
              </a:extLst>
            </p:cNvPr>
            <p:cNvCxnSpPr/>
            <p:nvPr/>
          </p:nvCxnSpPr>
          <p:spPr bwMode="auto">
            <a:xfrm>
              <a:off x="5853772" y="2523081"/>
              <a:ext cx="48275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F87A988B-A084-EF22-264D-5E10FFCF05CA}"/>
                </a:ext>
              </a:extLst>
            </p:cNvPr>
            <p:cNvSpPr/>
            <p:nvPr/>
          </p:nvSpPr>
          <p:spPr bwMode="auto">
            <a:xfrm>
              <a:off x="6645772" y="2282785"/>
              <a:ext cx="723335" cy="494043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B9F60E-FB13-F836-0678-A56E6B7983BD}"/>
                </a:ext>
              </a:extLst>
            </p:cNvPr>
            <p:cNvSpPr txBox="1"/>
            <p:nvPr/>
          </p:nvSpPr>
          <p:spPr>
            <a:xfrm>
              <a:off x="7186460" y="228951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19E0DF-B13D-A1B2-2214-6CD39C82C45C}"/>
                </a:ext>
              </a:extLst>
            </p:cNvPr>
            <p:cNvSpPr txBox="1"/>
            <p:nvPr/>
          </p:nvSpPr>
          <p:spPr>
            <a:xfrm>
              <a:off x="6439216" y="228951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48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5A1BF65-D104-00C6-ADFE-3883038A2E19}"/>
                </a:ext>
              </a:extLst>
            </p:cNvPr>
            <p:cNvCxnSpPr/>
            <p:nvPr/>
          </p:nvCxnSpPr>
          <p:spPr bwMode="auto">
            <a:xfrm>
              <a:off x="7008917" y="2299702"/>
              <a:ext cx="2778" cy="4782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AC3FF2-B7F3-4E8D-772C-6D23E0C9099B}"/>
                </a:ext>
              </a:extLst>
            </p:cNvPr>
            <p:cNvSpPr txBox="1"/>
            <p:nvPr/>
          </p:nvSpPr>
          <p:spPr>
            <a:xfrm>
              <a:off x="6756127" y="245763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21890D-CC41-6710-5DDB-C1BB7EF2E8F1}"/>
                </a:ext>
              </a:extLst>
            </p:cNvPr>
            <p:cNvSpPr txBox="1"/>
            <p:nvPr/>
          </p:nvSpPr>
          <p:spPr>
            <a:xfrm>
              <a:off x="6810911" y="2727664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48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286FECB-31B9-5903-2E28-598B2EDC0257}"/>
              </a:ext>
            </a:extLst>
          </p:cNvPr>
          <p:cNvSpPr txBox="1"/>
          <p:nvPr/>
        </p:nvSpPr>
        <p:spPr>
          <a:xfrm>
            <a:off x="5224480" y="3957153"/>
            <a:ext cx="282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This value can not be exceeded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488FFA5-0C75-93FE-53CC-ED1D05E57C60}"/>
              </a:ext>
            </a:extLst>
          </p:cNvPr>
          <p:cNvSpPr/>
          <p:nvPr/>
        </p:nvSpPr>
        <p:spPr bwMode="auto">
          <a:xfrm>
            <a:off x="2536396" y="3838026"/>
            <a:ext cx="110933" cy="457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4546EC92-012B-E5CF-3823-1FBA84DAEC52}"/>
              </a:ext>
            </a:extLst>
          </p:cNvPr>
          <p:cNvCxnSpPr>
            <a:endCxn id="50" idx="1"/>
          </p:cNvCxnSpPr>
          <p:nvPr/>
        </p:nvCxnSpPr>
        <p:spPr bwMode="auto">
          <a:xfrm>
            <a:off x="2647329" y="3860885"/>
            <a:ext cx="2577151" cy="265545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Arc 56">
            <a:extLst>
              <a:ext uri="{FF2B5EF4-FFF2-40B4-BE49-F238E27FC236}">
                <a16:creationId xmlns:a16="http://schemas.microsoft.com/office/drawing/2014/main" id="{2D66943B-074D-01C7-BF57-70496E999FBC}"/>
              </a:ext>
            </a:extLst>
          </p:cNvPr>
          <p:cNvSpPr/>
          <p:nvPr/>
        </p:nvSpPr>
        <p:spPr bwMode="auto">
          <a:xfrm>
            <a:off x="7557753" y="2529806"/>
            <a:ext cx="894054" cy="1624103"/>
          </a:xfrm>
          <a:prstGeom prst="arc">
            <a:avLst>
              <a:gd name="adj1" fmla="val 16111231"/>
              <a:gd name="adj2" fmla="val 5413048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BFE459-C3DB-E07F-0714-A8554B43AB89}"/>
              </a:ext>
            </a:extLst>
          </p:cNvPr>
          <p:cNvSpPr txBox="1"/>
          <p:nvPr/>
        </p:nvSpPr>
        <p:spPr>
          <a:xfrm>
            <a:off x="8201890" y="2074694"/>
            <a:ext cx="99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Difficult to track!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84C94B7-0AB0-1659-A660-37FCBE99B568}"/>
              </a:ext>
            </a:extLst>
          </p:cNvPr>
          <p:cNvSpPr txBox="1"/>
          <p:nvPr/>
        </p:nvSpPr>
        <p:spPr>
          <a:xfrm>
            <a:off x="6108827" y="1442029"/>
            <a:ext cx="1994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well the </a:t>
            </a:r>
            <a:r>
              <a:rPr lang="en-US" sz="16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scaffold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A24EDD-9D40-13B6-1F6D-4CACC53097B7}"/>
              </a:ext>
            </a:extLst>
          </p:cNvPr>
          <p:cNvSpPr txBox="1"/>
          <p:nvPr/>
        </p:nvSpPr>
        <p:spPr>
          <a:xfrm>
            <a:off x="457200" y="1687436"/>
            <a:ext cx="1802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length constraint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846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0" grpId="0"/>
      <p:bldP spid="57" grpId="0" animBg="1"/>
      <p:bldP spid="58" grpId="0"/>
      <p:bldP spid="59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6C06-B60B-792D-A2DE-A10D9E60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DNA origami nanostructures are an interesting design space with broad applications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4C3E66-725D-0B4D-CA48-65C523336FA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47CD49-8158-FE5E-B4F6-19C781FA58DF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8B1DD7-5FB0-E646-1FA0-7F00BA92A370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200037-81A0-9746-3F47-D124E5F16F26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92AD06-8756-E14A-BAA9-44F22A57F12E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71CF25-38E5-C96C-AA2F-669CF82935CB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17CFFAD-B7FE-9C5D-DD70-93278D5E4440}"/>
              </a:ext>
            </a:extLst>
          </p:cNvPr>
          <p:cNvSpPr txBox="1"/>
          <p:nvPr/>
        </p:nvSpPr>
        <p:spPr>
          <a:xfrm>
            <a:off x="889499" y="3276867"/>
            <a:ext cx="362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Programmable design features to modulate immune pathway activation for therapeutics</a:t>
            </a:r>
            <a:r>
              <a:rPr lang="en-US" sz="1400" baseline="30000" dirty="0"/>
              <a:t>1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980A5-D6F4-4D67-6A3E-B84BFFF5108D}"/>
              </a:ext>
            </a:extLst>
          </p:cNvPr>
          <p:cNvSpPr txBox="1"/>
          <p:nvPr/>
        </p:nvSpPr>
        <p:spPr>
          <a:xfrm>
            <a:off x="-16125" y="4875613"/>
            <a:ext cx="194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Du et al. </a:t>
            </a:r>
            <a:r>
              <a:rPr lang="en-US" sz="600" i="1" dirty="0">
                <a:effectLst/>
              </a:rPr>
              <a:t>ACS Nano</a:t>
            </a:r>
            <a:r>
              <a:rPr lang="en-US" sz="600" dirty="0">
                <a:effectLst/>
              </a:rPr>
              <a:t> 16, no. 12 (2022): 20340–52.</a:t>
            </a:r>
            <a:endParaRPr lang="en-US" sz="600" dirty="0"/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Tian et al. </a:t>
            </a:r>
            <a:r>
              <a:rPr lang="en-US" sz="600" i="1" dirty="0">
                <a:effectLst/>
              </a:rPr>
              <a:t>Nature Materials</a:t>
            </a:r>
            <a:r>
              <a:rPr lang="en-US" sz="600" dirty="0">
                <a:effectLst/>
              </a:rPr>
              <a:t> 19, no. 7 (2020): 789–96. </a:t>
            </a:r>
            <a:endParaRPr lang="en-US" sz="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BEA6D-98F0-8C28-6F79-43E16AF51975}"/>
              </a:ext>
            </a:extLst>
          </p:cNvPr>
          <p:cNvSpPr/>
          <p:nvPr/>
        </p:nvSpPr>
        <p:spPr bwMode="auto">
          <a:xfrm>
            <a:off x="574595" y="1552932"/>
            <a:ext cx="205334" cy="284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FBA6CC-698A-307F-4051-DF66F5A31EE1}"/>
              </a:ext>
            </a:extLst>
          </p:cNvPr>
          <p:cNvSpPr/>
          <p:nvPr/>
        </p:nvSpPr>
        <p:spPr bwMode="auto">
          <a:xfrm>
            <a:off x="559254" y="2267070"/>
            <a:ext cx="205334" cy="284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6E330B-A74E-1DA7-63CD-54827CE65F51}"/>
              </a:ext>
            </a:extLst>
          </p:cNvPr>
          <p:cNvSpPr txBox="1"/>
          <p:nvPr/>
        </p:nvSpPr>
        <p:spPr>
          <a:xfrm>
            <a:off x="2007587" y="1106615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Example 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79D15A-840B-1A9A-5AB3-EFD8FB59044F}"/>
              </a:ext>
            </a:extLst>
          </p:cNvPr>
          <p:cNvGrpSpPr/>
          <p:nvPr/>
        </p:nvGrpSpPr>
        <p:grpSpPr>
          <a:xfrm>
            <a:off x="4926449" y="1548616"/>
            <a:ext cx="4047647" cy="2995896"/>
            <a:chOff x="4926449" y="703842"/>
            <a:chExt cx="4047647" cy="29958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2E0912-AA0A-2E03-BC1D-DC6C862B60F9}"/>
                </a:ext>
              </a:extLst>
            </p:cNvPr>
            <p:cNvGrpSpPr/>
            <p:nvPr/>
          </p:nvGrpSpPr>
          <p:grpSpPr>
            <a:xfrm>
              <a:off x="5231060" y="703842"/>
              <a:ext cx="3022061" cy="2995896"/>
              <a:chOff x="621064" y="1439373"/>
              <a:chExt cx="3022061" cy="2995896"/>
            </a:xfrm>
          </p:grpSpPr>
          <p:pic>
            <p:nvPicPr>
              <p:cNvPr id="16" name="Picture 15" descr="A structure of a structure&#10;&#10;Description automatically generated with medium confidence">
                <a:extLst>
                  <a:ext uri="{FF2B5EF4-FFF2-40B4-BE49-F238E27FC236}">
                    <a16:creationId xmlns:a16="http://schemas.microsoft.com/office/drawing/2014/main" id="{F55690FA-2D4D-B2C0-F7A0-E55514E03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1064" y="1439373"/>
                <a:ext cx="3022061" cy="299589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339B530-8B91-5034-2A43-985B6EC19E88}"/>
                  </a:ext>
                </a:extLst>
              </p:cNvPr>
              <p:cNvSpPr/>
              <p:nvPr/>
            </p:nvSpPr>
            <p:spPr bwMode="auto">
              <a:xfrm>
                <a:off x="692209" y="1504060"/>
                <a:ext cx="421762" cy="333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20408A-216D-A4A1-4C2D-B394D60766FC}"/>
                </a:ext>
              </a:extLst>
            </p:cNvPr>
            <p:cNvSpPr txBox="1"/>
            <p:nvPr/>
          </p:nvSpPr>
          <p:spPr>
            <a:xfrm>
              <a:off x="4926449" y="768008"/>
              <a:ext cx="1173273" cy="307777"/>
            </a:xfrm>
            <a:prstGeom prst="rect">
              <a:avLst/>
            </a:prstGeom>
            <a:solidFill>
              <a:srgbClr val="7B7B7B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DNA origami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DF53A-E0D8-46BE-A798-2E407372A102}"/>
                </a:ext>
              </a:extLst>
            </p:cNvPr>
            <p:cNvSpPr txBox="1"/>
            <p:nvPr/>
          </p:nvSpPr>
          <p:spPr>
            <a:xfrm>
              <a:off x="7845261" y="768008"/>
              <a:ext cx="1128835" cy="307777"/>
            </a:xfrm>
            <a:prstGeom prst="rect">
              <a:avLst/>
            </a:prstGeom>
            <a:solidFill>
              <a:srgbClr val="003F0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Nanoparticle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19F93DE-D616-586C-E10A-7F3B11D5D648}"/>
                </a:ext>
              </a:extLst>
            </p:cNvPr>
            <p:cNvCxnSpPr>
              <a:stCxn id="19" idx="2"/>
            </p:cNvCxnSpPr>
            <p:nvPr/>
          </p:nvCxnSpPr>
          <p:spPr bwMode="auto">
            <a:xfrm>
              <a:off x="5513086" y="1075785"/>
              <a:ext cx="210881" cy="2866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C28EB6-CE56-BC31-7631-5C80D4EA881E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 flipH="1">
              <a:off x="7804591" y="1075785"/>
              <a:ext cx="605088" cy="8924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F51D30B-F6B2-3986-10B4-34E4D8165B29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 flipH="1">
              <a:off x="7719366" y="1075785"/>
              <a:ext cx="690313" cy="14091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72F2B4-938F-066C-B12F-8087BEE7BEF4}"/>
              </a:ext>
            </a:extLst>
          </p:cNvPr>
          <p:cNvSpPr txBox="1"/>
          <p:nvPr/>
        </p:nvSpPr>
        <p:spPr>
          <a:xfrm>
            <a:off x="4777100" y="4390623"/>
            <a:ext cx="4035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Nanoscale synthesis of targeted material fabrication</a:t>
            </a:r>
            <a:r>
              <a:rPr lang="en-US" sz="1400" baseline="30000" dirty="0"/>
              <a:t>2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F730B5-00E5-022E-DEB7-1AE49BAF4D9F}"/>
              </a:ext>
            </a:extLst>
          </p:cNvPr>
          <p:cNvSpPr txBox="1"/>
          <p:nvPr/>
        </p:nvSpPr>
        <p:spPr>
          <a:xfrm>
            <a:off x="6221085" y="1106615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Example 2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0CCC0D-B750-92CF-E47B-6C6F1FE769EA}"/>
              </a:ext>
            </a:extLst>
          </p:cNvPr>
          <p:cNvGrpSpPr/>
          <p:nvPr/>
        </p:nvGrpSpPr>
        <p:grpSpPr>
          <a:xfrm>
            <a:off x="1288846" y="1646182"/>
            <a:ext cx="2337757" cy="1683574"/>
            <a:chOff x="1484788" y="1646182"/>
            <a:chExt cx="2337757" cy="1683574"/>
          </a:xfrm>
        </p:grpSpPr>
        <p:pic>
          <p:nvPicPr>
            <p:cNvPr id="11" name="Picture 10" descr="A diagram of different shapes&#10;&#10;Description automatically generated">
              <a:extLst>
                <a:ext uri="{FF2B5EF4-FFF2-40B4-BE49-F238E27FC236}">
                  <a16:creationId xmlns:a16="http://schemas.microsoft.com/office/drawing/2014/main" id="{A505A7AE-420D-5DA5-974D-B41FBE672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1145"/>
            <a:stretch/>
          </p:blipFill>
          <p:spPr>
            <a:xfrm>
              <a:off x="1634784" y="1646182"/>
              <a:ext cx="2132198" cy="168357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9D1A00-D5B8-6382-CDB9-6CE951460C96}"/>
                </a:ext>
              </a:extLst>
            </p:cNvPr>
            <p:cNvSpPr/>
            <p:nvPr/>
          </p:nvSpPr>
          <p:spPr bwMode="auto">
            <a:xfrm>
              <a:off x="1484788" y="1646182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13EC61-75F3-32F3-D541-7A12BD4D1658}"/>
                </a:ext>
              </a:extLst>
            </p:cNvPr>
            <p:cNvSpPr/>
            <p:nvPr/>
          </p:nvSpPr>
          <p:spPr bwMode="auto">
            <a:xfrm>
              <a:off x="1509873" y="2438697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8095885-61C0-27E4-D791-063A642AD787}"/>
                </a:ext>
              </a:extLst>
            </p:cNvPr>
            <p:cNvSpPr/>
            <p:nvPr/>
          </p:nvSpPr>
          <p:spPr bwMode="auto">
            <a:xfrm rot="911525">
              <a:off x="3735930" y="2940525"/>
              <a:ext cx="62103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9ED9B0-B1DC-3452-B38F-58AAB345A7C0}"/>
                </a:ext>
              </a:extLst>
            </p:cNvPr>
            <p:cNvSpPr/>
            <p:nvPr/>
          </p:nvSpPr>
          <p:spPr bwMode="auto">
            <a:xfrm rot="6665335">
              <a:off x="3672955" y="2968164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FC2447-5796-E0D8-DE21-AB1A91B5ED60}"/>
                </a:ext>
              </a:extLst>
            </p:cNvPr>
            <p:cNvSpPr/>
            <p:nvPr/>
          </p:nvSpPr>
          <p:spPr bwMode="auto">
            <a:xfrm rot="1196329">
              <a:off x="3651982" y="287209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40479C-1F3B-0BD0-31B9-A6009A283496}"/>
                </a:ext>
              </a:extLst>
            </p:cNvPr>
            <p:cNvSpPr/>
            <p:nvPr/>
          </p:nvSpPr>
          <p:spPr bwMode="auto">
            <a:xfrm rot="6665335">
              <a:off x="3727054" y="2834081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379B1D-67F9-55C4-23BB-FB15BBEA7418}"/>
                </a:ext>
              </a:extLst>
            </p:cNvPr>
            <p:cNvSpPr/>
            <p:nvPr/>
          </p:nvSpPr>
          <p:spPr bwMode="auto">
            <a:xfrm rot="8925759">
              <a:off x="3594522" y="2303520"/>
              <a:ext cx="228023" cy="1552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81CC19-D053-C6AC-5784-283666D2E076}"/>
                </a:ext>
              </a:extLst>
            </p:cNvPr>
            <p:cNvSpPr/>
            <p:nvPr/>
          </p:nvSpPr>
          <p:spPr bwMode="auto">
            <a:xfrm rot="9077417">
              <a:off x="3549331" y="2264836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210895-9B07-3843-3749-5241DF7DF4D1}"/>
                </a:ext>
              </a:extLst>
            </p:cNvPr>
            <p:cNvSpPr/>
            <p:nvPr/>
          </p:nvSpPr>
          <p:spPr bwMode="auto">
            <a:xfrm rot="3608411">
              <a:off x="3590511" y="219013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311802D-D9CB-F691-C798-FD9DC678D1CF}"/>
                </a:ext>
              </a:extLst>
            </p:cNvPr>
            <p:cNvSpPr/>
            <p:nvPr/>
          </p:nvSpPr>
          <p:spPr bwMode="auto">
            <a:xfrm rot="9077417">
              <a:off x="3662441" y="2215979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277CAC-9667-4C66-B764-489803884AE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73706" y="2839558"/>
              <a:ext cx="79324" cy="24482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88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E58A63-55B7-3756-567D-C4505CC5FFC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24942" y="2252491"/>
              <a:ext cx="193260" cy="1106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2E47B54-D5D3-2372-FE4F-72EE700ADE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18509" y="2248451"/>
              <a:ext cx="204901" cy="2493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4F59A48-61D2-C90C-B182-70EA6270C9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2844" y="2289011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5FB91D3-4FB4-D18A-ED48-06533E30C5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1744" y="2939886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F248675-73EA-0DAD-F0EC-7A13F9D6F40F}"/>
              </a:ext>
            </a:extLst>
          </p:cNvPr>
          <p:cNvSpPr txBox="1"/>
          <p:nvPr/>
        </p:nvSpPr>
        <p:spPr>
          <a:xfrm>
            <a:off x="1819247" y="4875613"/>
            <a:ext cx="46698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 deeper review of DNA origami applications can be found at: </a:t>
            </a:r>
            <a:r>
              <a:rPr lang="en-US" sz="600" dirty="0">
                <a:effectLst/>
              </a:rPr>
              <a:t>Dey et al. “DNA Origami.” </a:t>
            </a:r>
            <a:r>
              <a:rPr lang="en-US" sz="600" i="1" dirty="0">
                <a:effectLst/>
              </a:rPr>
              <a:t>Nature Reviews Methods Primers</a:t>
            </a:r>
            <a:r>
              <a:rPr lang="en-US" sz="600" dirty="0">
                <a:effectLst/>
              </a:rPr>
              <a:t> 1, no. 1 (2021): 1–24.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69047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AEE2-D798-6A9A-76F2-646736E6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approaches have considered the scaffold routing design of DNA origami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E31101-B66F-523D-BC3D-F324F73A0EC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E2956-1DEC-CDF6-7CB6-A7A7854FAFA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F8F4DA-46C6-E276-677E-FD3DC2A3282F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1D03FA-82D5-8C09-BB82-2BAAB4607597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C42271-D002-3072-E91B-DB0EDFDC7AEF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2DE4BF-BD99-67BF-FF8D-FCFEE319B2A2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pic>
        <p:nvPicPr>
          <p:cNvPr id="12" name="Content Placeholder 1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0872E24-A00D-10B7-F510-07B42E15A21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49740" y="1720215"/>
            <a:ext cx="2174835" cy="249174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6A18-F470-D75D-AE83-DD3C703D835A}"/>
              </a:ext>
            </a:extLst>
          </p:cNvPr>
          <p:cNvSpPr txBox="1"/>
          <p:nvPr/>
        </p:nvSpPr>
        <p:spPr>
          <a:xfrm>
            <a:off x="4849636" y="3703649"/>
            <a:ext cx="4178603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accent1"/>
                </a:solidFill>
              </a:rPr>
              <a:t>Two limitations:</a:t>
            </a:r>
          </a:p>
          <a:p>
            <a:pPr marL="457200" indent="-457200">
              <a:buAutoNum type="arabicParenR"/>
            </a:pPr>
            <a:r>
              <a:rPr lang="en-US" sz="1400" b="1" dirty="0"/>
              <a:t>The solution resembles the input mesh</a:t>
            </a:r>
          </a:p>
          <a:p>
            <a:pPr marL="457200" indent="-457200">
              <a:buAutoNum type="arabicParenR"/>
            </a:pPr>
            <a:r>
              <a:rPr lang="en-US" sz="1400" dirty="0"/>
              <a:t>Designer has limited control over the search </a:t>
            </a:r>
          </a:p>
        </p:txBody>
      </p:sp>
      <p:pic>
        <p:nvPicPr>
          <p:cNvPr id="15" name="Picture 14" descr="A blue pyramid with a red line and green line&#10;&#10;Description automatically generated">
            <a:extLst>
              <a:ext uri="{FF2B5EF4-FFF2-40B4-BE49-F238E27FC236}">
                <a16:creationId xmlns:a16="http://schemas.microsoft.com/office/drawing/2014/main" id="{523CD0ED-6EE8-E609-50DF-E4B1212C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337" y="1605915"/>
            <a:ext cx="1817993" cy="13910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A52E80-C38D-67DD-401E-0B6C090C6FE6}"/>
              </a:ext>
            </a:extLst>
          </p:cNvPr>
          <p:cNvSpPr txBox="1"/>
          <p:nvPr/>
        </p:nvSpPr>
        <p:spPr>
          <a:xfrm>
            <a:off x="1789690" y="1236583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Designer 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6EC9ED-863B-56E5-9EE7-B8B71AC07DE4}"/>
              </a:ext>
            </a:extLst>
          </p:cNvPr>
          <p:cNvSpPr txBox="1"/>
          <p:nvPr/>
        </p:nvSpPr>
        <p:spPr>
          <a:xfrm>
            <a:off x="2568979" y="3006843"/>
            <a:ext cx="20722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Input consists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Optimizer hyperparameters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Objective function selection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C60038-D7D1-EF5D-2F88-9DEC104F17E2}"/>
              </a:ext>
            </a:extLst>
          </p:cNvPr>
          <p:cNvGrpSpPr/>
          <p:nvPr/>
        </p:nvGrpSpPr>
        <p:grpSpPr>
          <a:xfrm>
            <a:off x="4655604" y="1236583"/>
            <a:ext cx="3333455" cy="2307682"/>
            <a:chOff x="4655604" y="1236583"/>
            <a:chExt cx="3333455" cy="2307682"/>
          </a:xfrm>
        </p:grpSpPr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AC4E9EC3-DDD2-B7BA-837D-9EF44BC53FB1}"/>
                </a:ext>
              </a:extLst>
            </p:cNvPr>
            <p:cNvSpPr/>
            <p:nvPr/>
          </p:nvSpPr>
          <p:spPr bwMode="auto">
            <a:xfrm rot="5400000">
              <a:off x="4057071" y="2368934"/>
              <a:ext cx="1391097" cy="19403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729E96-7950-78F3-2C13-E4B7573C010F}"/>
                </a:ext>
              </a:extLst>
            </p:cNvPr>
            <p:cNvSpPr txBox="1"/>
            <p:nvPr/>
          </p:nvSpPr>
          <p:spPr>
            <a:xfrm>
              <a:off x="5967736" y="1236583"/>
              <a:ext cx="2021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u="sng" dirty="0"/>
                <a:t>Generated solution</a:t>
              </a:r>
            </a:p>
          </p:txBody>
        </p:sp>
        <p:pic>
          <p:nvPicPr>
            <p:cNvPr id="28" name="Picture 27" descr="A close-up of a colorful structure&#10;&#10;Description automatically generated">
              <a:extLst>
                <a:ext uri="{FF2B5EF4-FFF2-40B4-BE49-F238E27FC236}">
                  <a16:creationId xmlns:a16="http://schemas.microsoft.com/office/drawing/2014/main" id="{D03DAEEF-7BEF-D7EA-BD5B-28F19D007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736" y="1605915"/>
              <a:ext cx="1999401" cy="193835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F8C7350-8216-7CB8-88BA-B06110965071}"/>
              </a:ext>
            </a:extLst>
          </p:cNvPr>
          <p:cNvSpPr txBox="1"/>
          <p:nvPr/>
        </p:nvSpPr>
        <p:spPr>
          <a:xfrm>
            <a:off x="-16125" y="4875613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Babatunde et al. </a:t>
            </a:r>
            <a:r>
              <a:rPr lang="en-US" sz="600" i="1" dirty="0">
                <a:effectLst/>
              </a:rPr>
              <a:t>Applied Sciences</a:t>
            </a:r>
            <a:r>
              <a:rPr lang="en-US" sz="600" dirty="0">
                <a:effectLst/>
              </a:rPr>
              <a:t> 11, no. 7 (021): 2950. </a:t>
            </a:r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Babatunde et al. </a:t>
            </a:r>
            <a:r>
              <a:rPr lang="en-US" sz="600" i="1" dirty="0">
                <a:effectLst/>
              </a:rPr>
              <a:t>Journal of Mechanical Design</a:t>
            </a:r>
            <a:r>
              <a:rPr lang="en-US" sz="600" dirty="0">
                <a:effectLst/>
              </a:rPr>
              <a:t> 146, no. 051708 (2024).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6923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A134-68DF-7EC5-36A6-BDCB96ED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design offers an approach to searching a difficult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ED2CA-3135-CD7D-925D-68C90CF989AD}"/>
              </a:ext>
            </a:extLst>
          </p:cNvPr>
          <p:cNvSpPr txBox="1"/>
          <p:nvPr/>
        </p:nvSpPr>
        <p:spPr>
          <a:xfrm>
            <a:off x="3301" y="4874314"/>
            <a:ext cx="3328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Cagan and Mitchell. </a:t>
            </a:r>
            <a:r>
              <a:rPr lang="en-US" sz="600" i="1" dirty="0"/>
              <a:t>Environment and Planning B: Planning and Design</a:t>
            </a:r>
            <a:r>
              <a:rPr lang="en-US" sz="600" dirty="0"/>
              <a:t> 20, no. 1 (1993): 5–12. </a:t>
            </a:r>
          </a:p>
          <a:p>
            <a:r>
              <a:rPr lang="en-US" sz="600" dirty="0"/>
              <a:t>2. Shea and Cagan. </a:t>
            </a:r>
            <a:r>
              <a:rPr lang="en-US" sz="600" i="1" dirty="0"/>
              <a:t>AI EDAM</a:t>
            </a:r>
            <a:r>
              <a:rPr lang="en-US" sz="600" dirty="0"/>
              <a:t> 11, no. 5 (1997): 379–94.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232EE5-70E9-44C4-6A10-686121B086CA}"/>
              </a:ext>
            </a:extLst>
          </p:cNvPr>
          <p:cNvSpPr txBox="1">
            <a:spLocks/>
          </p:cNvSpPr>
          <p:nvPr/>
        </p:nvSpPr>
        <p:spPr bwMode="auto">
          <a:xfrm>
            <a:off x="581703" y="1130408"/>
            <a:ext cx="7530939" cy="20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50" indent="-6350" algn="l" rtl="0" eaLnBrk="1" fontAlgn="base" hangingPunct="1">
              <a:spcBef>
                <a:spcPts val="6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001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r>
              <a:rPr lang="en-US" sz="1600" kern="0" dirty="0">
                <a:solidFill>
                  <a:schemeClr val="accent1"/>
                </a:solidFill>
              </a:rPr>
              <a:t>Challenges</a:t>
            </a:r>
            <a:r>
              <a:rPr lang="en-US" sz="1600" kern="0" dirty="0"/>
              <a:t> presented by DNA origami design: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Conceptual difficulty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Design software limitations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Lack of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Computational cost of molecular dynamics simulations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446679-DAFD-DDAD-3E9D-BDA5D5A4A91F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BEEC06-DC2C-E7E5-1A82-F3284F4575E9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B70ABD-D7A4-99B8-E0E7-4709ABD1EF9C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7D91A4-E961-AE83-FF96-FFC3E4513238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720C38-1905-B8CE-C256-1D9681555699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F242D3-BCBF-7C86-E61B-E643CC9B8DFB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7A2E590-AACD-C72B-851A-5D79E1A6DB3F}"/>
              </a:ext>
            </a:extLst>
          </p:cNvPr>
          <p:cNvGrpSpPr/>
          <p:nvPr/>
        </p:nvGrpSpPr>
        <p:grpSpPr>
          <a:xfrm>
            <a:off x="5694030" y="1357714"/>
            <a:ext cx="2296940" cy="1244647"/>
            <a:chOff x="5694030" y="1357714"/>
            <a:chExt cx="2296940" cy="1244647"/>
          </a:xfrm>
        </p:grpSpPr>
        <p:sp>
          <p:nvSpPr>
            <p:cNvPr id="31" name="Right Bracket 30">
              <a:extLst>
                <a:ext uri="{FF2B5EF4-FFF2-40B4-BE49-F238E27FC236}">
                  <a16:creationId xmlns:a16="http://schemas.microsoft.com/office/drawing/2014/main" id="{EBFB9888-1374-2673-AB61-B775234F7301}"/>
                </a:ext>
              </a:extLst>
            </p:cNvPr>
            <p:cNvSpPr/>
            <p:nvPr/>
          </p:nvSpPr>
          <p:spPr bwMode="auto">
            <a:xfrm>
              <a:off x="5694030" y="1375955"/>
              <a:ext cx="165463" cy="1226406"/>
            </a:xfrm>
            <a:prstGeom prst="rightBracke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E43D984-8D88-32D1-74DE-9FC15B8A4E6E}"/>
                </a:ext>
              </a:extLst>
            </p:cNvPr>
            <p:cNvCxnSpPr>
              <a:stCxn id="31" idx="2"/>
            </p:cNvCxnSpPr>
            <p:nvPr/>
          </p:nvCxnSpPr>
          <p:spPr bwMode="auto">
            <a:xfrm flipV="1">
              <a:off x="5859493" y="1963351"/>
              <a:ext cx="38455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3FA48E-E290-6B67-043E-DDB4720ABC58}"/>
                </a:ext>
              </a:extLst>
            </p:cNvPr>
            <p:cNvSpPr txBox="1"/>
            <p:nvPr/>
          </p:nvSpPr>
          <p:spPr>
            <a:xfrm>
              <a:off x="6275381" y="1357714"/>
              <a:ext cx="1715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</a:rPr>
                <a:t>Difficult</a:t>
              </a:r>
              <a:r>
                <a:rPr lang="en-US" sz="1800" dirty="0"/>
                <a:t> design space to manually explore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03ECF85-99CE-06E4-12A6-1E59BAA74ED7}"/>
              </a:ext>
            </a:extLst>
          </p:cNvPr>
          <p:cNvSpPr txBox="1"/>
          <p:nvPr/>
        </p:nvSpPr>
        <p:spPr>
          <a:xfrm>
            <a:off x="3066690" y="4878570"/>
            <a:ext cx="2863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3. </a:t>
            </a:r>
            <a:r>
              <a:rPr lang="en-US" sz="600" dirty="0" err="1">
                <a:effectLst/>
              </a:rPr>
              <a:t>Stiny</a:t>
            </a:r>
            <a:r>
              <a:rPr lang="en-US" sz="600" dirty="0">
                <a:effectLst/>
              </a:rPr>
              <a:t>, G. </a:t>
            </a:r>
            <a:r>
              <a:rPr lang="en-US" sz="600" i="1" dirty="0">
                <a:effectLst/>
              </a:rPr>
              <a:t>Environment and Planning B: Planning and Design</a:t>
            </a:r>
            <a:r>
              <a:rPr lang="en-US" sz="600" dirty="0">
                <a:effectLst/>
              </a:rPr>
              <a:t> 7, no. 3 (1980): 343–51.</a:t>
            </a:r>
          </a:p>
          <a:p>
            <a:r>
              <a:rPr lang="en-US" sz="600" dirty="0"/>
              <a:t>4. </a:t>
            </a:r>
            <a:r>
              <a:rPr lang="en-US" sz="600" dirty="0">
                <a:effectLst/>
              </a:rPr>
              <a:t>Kirkpatrick et al. </a:t>
            </a:r>
            <a:r>
              <a:rPr lang="en-US" sz="600" i="1" dirty="0">
                <a:effectLst/>
              </a:rPr>
              <a:t>Science</a:t>
            </a:r>
            <a:r>
              <a:rPr lang="en-US" sz="600" dirty="0">
                <a:effectLst/>
              </a:rPr>
              <a:t> 220, no. 4598 (1983): 671–80.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F468327-B2F1-1EB5-CBE9-FC3A118A4A64}"/>
              </a:ext>
            </a:extLst>
          </p:cNvPr>
          <p:cNvGrpSpPr/>
          <p:nvPr/>
        </p:nvGrpSpPr>
        <p:grpSpPr>
          <a:xfrm>
            <a:off x="457200" y="2648132"/>
            <a:ext cx="8840476" cy="2244947"/>
            <a:chOff x="457200" y="2648132"/>
            <a:chExt cx="8840476" cy="224494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08F384-241C-2D63-EAD2-29F3E2DC0BF9}"/>
                </a:ext>
              </a:extLst>
            </p:cNvPr>
            <p:cNvGrpSpPr/>
            <p:nvPr/>
          </p:nvGrpSpPr>
          <p:grpSpPr>
            <a:xfrm>
              <a:off x="457200" y="2648132"/>
              <a:ext cx="8840476" cy="2244947"/>
              <a:chOff x="457200" y="2648132"/>
              <a:chExt cx="8840476" cy="224494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551D8D-98C7-D7CA-2BE0-87985205B7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55382" y="2648132"/>
                <a:ext cx="8060447" cy="0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E7BC55-2AC8-A1CD-431D-970EA28969D4}"/>
                  </a:ext>
                </a:extLst>
              </p:cNvPr>
              <p:cNvSpPr txBox="1"/>
              <p:nvPr/>
            </p:nvSpPr>
            <p:spPr>
              <a:xfrm>
                <a:off x="6166636" y="2917342"/>
                <a:ext cx="313104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3"/>
                    </a:solidFill>
                  </a:rPr>
                  <a:t>Pros </a:t>
                </a:r>
                <a:r>
                  <a:rPr lang="en-US" sz="1600" dirty="0"/>
                  <a:t>and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Cons</a:t>
                </a:r>
                <a:r>
                  <a:rPr lang="en-US" sz="1600" dirty="0"/>
                  <a:t> to Shape Annealing</a:t>
                </a:r>
                <a:endParaRPr lang="en-US" sz="1600" dirty="0">
                  <a:solidFill>
                    <a:schemeClr val="accent3"/>
                  </a:solidFill>
                </a:endParaRP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3"/>
                    </a:solidFill>
                  </a:rPr>
                  <a:t>Ability to encode design-specific context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3"/>
                    </a:solidFill>
                  </a:rPr>
                  <a:t>Capable of searching complex spaces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3"/>
                    </a:solidFill>
                  </a:rPr>
                  <a:t>Stochastic optimization enacts design exploration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1"/>
                    </a:solidFill>
                  </a:rPr>
                  <a:t>Inherent bias by grammar rules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0C164A-D1FB-85A8-2826-217B23B0AA56}"/>
                  </a:ext>
                </a:extLst>
              </p:cNvPr>
              <p:cNvSpPr txBox="1"/>
              <p:nvPr/>
            </p:nvSpPr>
            <p:spPr>
              <a:xfrm>
                <a:off x="515487" y="2693904"/>
                <a:ext cx="5088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</a:t>
                </a:r>
                <a:r>
                  <a:rPr lang="en-US" sz="1600" dirty="0">
                    <a:solidFill>
                      <a:schemeClr val="accent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solution</a:t>
                </a:r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to these problems is </a:t>
                </a:r>
                <a:r>
                  <a:rPr lang="en-US" sz="1600" b="1" dirty="0">
                    <a:solidFill>
                      <a:schemeClr val="accent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Shape Annealing</a:t>
                </a:r>
                <a:r>
                  <a:rPr lang="en-US" sz="1600" b="1" baseline="30000" dirty="0">
                    <a:solidFill>
                      <a:schemeClr val="accent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1,2</a:t>
                </a:r>
                <a:endParaRPr lang="en-US" sz="16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Triangle 22">
                <a:extLst>
                  <a:ext uri="{FF2B5EF4-FFF2-40B4-BE49-F238E27FC236}">
                    <a16:creationId xmlns:a16="http://schemas.microsoft.com/office/drawing/2014/main" id="{323546DA-60ED-6D2C-8A29-CEA5E2270FB3}"/>
                  </a:ext>
                </a:extLst>
              </p:cNvPr>
              <p:cNvSpPr/>
              <p:nvPr/>
            </p:nvSpPr>
            <p:spPr bwMode="auto">
              <a:xfrm rot="5400000">
                <a:off x="3601489" y="3640462"/>
                <a:ext cx="1024260" cy="170801"/>
              </a:xfrm>
              <a:prstGeom prst="triangle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9D0161-00A1-0AAF-9402-D8869B14DE26}"/>
                  </a:ext>
                </a:extLst>
              </p:cNvPr>
              <p:cNvSpPr txBox="1"/>
              <p:nvPr/>
            </p:nvSpPr>
            <p:spPr>
              <a:xfrm>
                <a:off x="457200" y="4462192"/>
                <a:ext cx="348342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Shape annealing is the combination of shape grammars</a:t>
                </a:r>
                <a:r>
                  <a:rPr lang="en-US" sz="1100" b="1" baseline="30000" dirty="0"/>
                  <a:t>3</a:t>
                </a:r>
                <a:r>
                  <a:rPr lang="en-US" sz="1100" b="1" dirty="0"/>
                  <a:t> with simulated annealing</a:t>
                </a:r>
                <a:r>
                  <a:rPr lang="en-US" sz="1100" b="1" baseline="30000" dirty="0"/>
                  <a:t>4</a:t>
                </a:r>
                <a:endParaRPr lang="en-US" sz="1100" b="1" dirty="0"/>
              </a:p>
            </p:txBody>
          </p:sp>
          <p:pic>
            <p:nvPicPr>
              <p:cNvPr id="10" name="Picture 9" descr="A diagram of a hexagon with numbers and points&#10;&#10;Description automatically generated">
                <a:extLst>
                  <a:ext uri="{FF2B5EF4-FFF2-40B4-BE49-F238E27FC236}">
                    <a16:creationId xmlns:a16="http://schemas.microsoft.com/office/drawing/2014/main" id="{571BCFE4-1C43-CF4E-0DE2-AB6DE3107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487" y="3027947"/>
                <a:ext cx="1545115" cy="1228168"/>
              </a:xfrm>
              <a:prstGeom prst="rect">
                <a:avLst/>
              </a:prstGeom>
            </p:spPr>
          </p:pic>
          <p:sp>
            <p:nvSpPr>
              <p:cNvPr id="11" name="Plus 10">
                <a:extLst>
                  <a:ext uri="{FF2B5EF4-FFF2-40B4-BE49-F238E27FC236}">
                    <a16:creationId xmlns:a16="http://schemas.microsoft.com/office/drawing/2014/main" id="{EAF585CC-992D-8250-C813-B772DA2A6938}"/>
                  </a:ext>
                </a:extLst>
              </p:cNvPr>
              <p:cNvSpPr/>
              <p:nvPr/>
            </p:nvSpPr>
            <p:spPr bwMode="auto">
              <a:xfrm>
                <a:off x="2060602" y="3583656"/>
                <a:ext cx="271118" cy="289889"/>
              </a:xfrm>
              <a:prstGeom prst="mathPlus">
                <a:avLst/>
              </a:prstGeom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13" name="Picture 12" descr="A group of triangles with arrows&#10;&#10;Description automatically generated">
                <a:extLst>
                  <a:ext uri="{FF2B5EF4-FFF2-40B4-BE49-F238E27FC236}">
                    <a16:creationId xmlns:a16="http://schemas.microsoft.com/office/drawing/2014/main" id="{EFAF0739-A85A-DF9B-52FC-736BBCB77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2110" y="3220251"/>
                <a:ext cx="1618787" cy="996832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051FE7-F60C-9AD4-0750-F3E92BA3EBCE}"/>
                  </a:ext>
                </a:extLst>
              </p:cNvPr>
              <p:cNvSpPr/>
              <p:nvPr/>
            </p:nvSpPr>
            <p:spPr bwMode="auto">
              <a:xfrm>
                <a:off x="2261937" y="314555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2E3657-373F-7AB8-5E91-8C34B125119A}"/>
                  </a:ext>
                </a:extLst>
              </p:cNvPr>
              <p:cNvSpPr/>
              <p:nvPr/>
            </p:nvSpPr>
            <p:spPr bwMode="auto">
              <a:xfrm>
                <a:off x="3839731" y="318007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32" name="Picture 31" descr="A drawing of a polyhedron&#10;&#10;Description automatically generated">
                <a:extLst>
                  <a:ext uri="{FF2B5EF4-FFF2-40B4-BE49-F238E27FC236}">
                    <a16:creationId xmlns:a16="http://schemas.microsoft.com/office/drawing/2014/main" id="{CEE3F96E-25D7-8554-9DD9-6F4232E29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0404" y="3035133"/>
                <a:ext cx="1914157" cy="905622"/>
              </a:xfrm>
              <a:prstGeom prst="rect">
                <a:avLst/>
              </a:prstGeom>
            </p:spPr>
          </p:pic>
          <p:pic>
            <p:nvPicPr>
              <p:cNvPr id="37" name="Picture 36" descr="A diagram of a triangular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EB47E6F3-DFDD-BFB8-5B0B-BA611A0D1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1230" y="3877050"/>
                <a:ext cx="1909201" cy="86901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122EFE-F77F-6EB9-799A-561CA93E7D1A}"/>
                </a:ext>
              </a:extLst>
            </p:cNvPr>
            <p:cNvSpPr txBox="1"/>
            <p:nvPr/>
          </p:nvSpPr>
          <p:spPr>
            <a:xfrm>
              <a:off x="1046334" y="4158816"/>
              <a:ext cx="876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Initial state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9855EA-F886-F53E-32B5-7BE6262A93F9}"/>
                </a:ext>
              </a:extLst>
            </p:cNvPr>
            <p:cNvSpPr txBox="1"/>
            <p:nvPr/>
          </p:nvSpPr>
          <p:spPr>
            <a:xfrm>
              <a:off x="2505501" y="4158816"/>
              <a:ext cx="1228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Shape grammars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9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1797-0671-72EC-E828-DA02F95F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design space used in this problem is comprised of </a:t>
            </a:r>
            <a:r>
              <a:rPr lang="en-US" i="1" u="sng" dirty="0"/>
              <a:t>preserved regions</a:t>
            </a:r>
            <a:r>
              <a:rPr lang="en-US" dirty="0"/>
              <a:t> and </a:t>
            </a:r>
            <a:r>
              <a:rPr lang="en-US" i="1" u="sng" dirty="0"/>
              <a:t>excluded regions</a:t>
            </a:r>
            <a:endParaRPr lang="en-US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9580FB-62CF-3176-46EB-BFA5386E1E56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F8EA3B-7356-232E-4135-8541A444AB5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7432E-101C-FC85-D1A4-2D94634FAC21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D5CBBB-B877-12A0-D592-48E350400973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6EA71B-DAB6-0F32-2E80-85DEE4CDC9C9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CCF142-AEBC-BB5A-EA64-643C31B3F0A3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6EC4A-097E-FD2C-6E04-A00C711A2BE9}"/>
              </a:ext>
            </a:extLst>
          </p:cNvPr>
          <p:cNvGrpSpPr/>
          <p:nvPr/>
        </p:nvGrpSpPr>
        <p:grpSpPr>
          <a:xfrm>
            <a:off x="1662999" y="1495878"/>
            <a:ext cx="4953000" cy="2594429"/>
            <a:chOff x="197054" y="1408791"/>
            <a:chExt cx="4953000" cy="2594429"/>
          </a:xfrm>
        </p:grpSpPr>
        <p:pic>
          <p:nvPicPr>
            <p:cNvPr id="12" name="Picture 11" descr="A diagram of a graph&#10;&#10;Description automatically generated">
              <a:extLst>
                <a:ext uri="{FF2B5EF4-FFF2-40B4-BE49-F238E27FC236}">
                  <a16:creationId xmlns:a16="http://schemas.microsoft.com/office/drawing/2014/main" id="{7ECA1077-2587-82FB-4233-0ED3F8E57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970"/>
            <a:stretch/>
          </p:blipFill>
          <p:spPr>
            <a:xfrm>
              <a:off x="197054" y="1408791"/>
              <a:ext cx="4953000" cy="259442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45C574-7914-E686-35BF-2F3FD5C8DB47}"/>
                </a:ext>
              </a:extLst>
            </p:cNvPr>
            <p:cNvSpPr/>
            <p:nvPr/>
          </p:nvSpPr>
          <p:spPr bwMode="auto">
            <a:xfrm>
              <a:off x="595086" y="1408791"/>
              <a:ext cx="4397828" cy="2748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00C4CFE-FC33-2F95-85FA-38FA64AD7059}"/>
              </a:ext>
            </a:extLst>
          </p:cNvPr>
          <p:cNvSpPr txBox="1"/>
          <p:nvPr/>
        </p:nvSpPr>
        <p:spPr>
          <a:xfrm>
            <a:off x="2423184" y="1458185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User 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359F4-4593-CC24-FEAC-1F2596CF5D97}"/>
              </a:ext>
            </a:extLst>
          </p:cNvPr>
          <p:cNvSpPr txBox="1"/>
          <p:nvPr/>
        </p:nvSpPr>
        <p:spPr>
          <a:xfrm>
            <a:off x="4351874" y="1458185"/>
            <a:ext cx="2272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 Convert input to graph</a:t>
            </a:r>
          </a:p>
        </p:txBody>
      </p:sp>
      <p:pic>
        <p:nvPicPr>
          <p:cNvPr id="21" name="Picture 20" descr="A diagram of a graph&#10;&#10;Description automatically generated">
            <a:extLst>
              <a:ext uri="{FF2B5EF4-FFF2-40B4-BE49-F238E27FC236}">
                <a16:creationId xmlns:a16="http://schemas.microsoft.com/office/drawing/2014/main" id="{09CA3C3C-F3CC-59FB-2990-8EC093287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6" r="70229"/>
          <a:stretch/>
        </p:blipFill>
        <p:spPr>
          <a:xfrm>
            <a:off x="6720784" y="1495877"/>
            <a:ext cx="248908" cy="25944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1D6ACB-3B88-52AD-C0F4-E9655B16A0F6}"/>
              </a:ext>
            </a:extLst>
          </p:cNvPr>
          <p:cNvSpPr/>
          <p:nvPr/>
        </p:nvSpPr>
        <p:spPr bwMode="auto">
          <a:xfrm>
            <a:off x="6969692" y="2002971"/>
            <a:ext cx="1963851" cy="3410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7884D9-635C-7746-87A2-8F63B2F3083A}"/>
              </a:ext>
            </a:extLst>
          </p:cNvPr>
          <p:cNvGrpSpPr/>
          <p:nvPr/>
        </p:nvGrpSpPr>
        <p:grpSpPr>
          <a:xfrm>
            <a:off x="7024932" y="1458185"/>
            <a:ext cx="1904560" cy="1819871"/>
            <a:chOff x="7024932" y="1458185"/>
            <a:chExt cx="1904560" cy="1819871"/>
          </a:xfrm>
        </p:grpSpPr>
        <p:pic>
          <p:nvPicPr>
            <p:cNvPr id="18" name="Picture 17" descr="A diagram of a graph&#10;&#10;Description automatically generated">
              <a:extLst>
                <a:ext uri="{FF2B5EF4-FFF2-40B4-BE49-F238E27FC236}">
                  <a16:creationId xmlns:a16="http://schemas.microsoft.com/office/drawing/2014/main" id="{E41132D7-DADF-2172-1EA8-FC609FFE7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703" t="22937" r="10805" b="33706"/>
            <a:stretch/>
          </p:blipFill>
          <p:spPr>
            <a:xfrm>
              <a:off x="7059590" y="2153198"/>
              <a:ext cx="1727200" cy="112485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5940D8-312B-ECB1-CC02-AB3FC9E479A2}"/>
                </a:ext>
              </a:extLst>
            </p:cNvPr>
            <p:cNvSpPr txBox="1"/>
            <p:nvPr/>
          </p:nvSpPr>
          <p:spPr>
            <a:xfrm>
              <a:off x="7024932" y="1458185"/>
              <a:ext cx="1904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3. Initialize first state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32392E1-1275-E0E4-8F22-6A7224856967}"/>
              </a:ext>
            </a:extLst>
          </p:cNvPr>
          <p:cNvSpPr/>
          <p:nvPr/>
        </p:nvSpPr>
        <p:spPr bwMode="auto">
          <a:xfrm>
            <a:off x="7014031" y="2153198"/>
            <a:ext cx="1807418" cy="1908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7A8374-80C3-DB17-7697-AE41706F78DD}"/>
              </a:ext>
            </a:extLst>
          </p:cNvPr>
          <p:cNvSpPr/>
          <p:nvPr/>
        </p:nvSpPr>
        <p:spPr bwMode="auto">
          <a:xfrm>
            <a:off x="4125927" y="1458185"/>
            <a:ext cx="2490072" cy="26321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ACC81F2-8471-83BC-72B0-0E7F6806DF83}"/>
              </a:ext>
            </a:extLst>
          </p:cNvPr>
          <p:cNvGrpSpPr/>
          <p:nvPr/>
        </p:nvGrpSpPr>
        <p:grpSpPr>
          <a:xfrm>
            <a:off x="195904" y="1569104"/>
            <a:ext cx="1665095" cy="1710255"/>
            <a:chOff x="220271" y="1759087"/>
            <a:chExt cx="1665095" cy="1710255"/>
          </a:xfrm>
        </p:grpSpPr>
        <p:pic>
          <p:nvPicPr>
            <p:cNvPr id="51" name="Picture 50" descr="A close-up of a structure&#10;&#10;Description automatically generated">
              <a:extLst>
                <a:ext uri="{FF2B5EF4-FFF2-40B4-BE49-F238E27FC236}">
                  <a16:creationId xmlns:a16="http://schemas.microsoft.com/office/drawing/2014/main" id="{6F1D2F38-F00D-9B99-82D8-4E4FF10CD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88"/>
            <a:stretch/>
          </p:blipFill>
          <p:spPr>
            <a:xfrm>
              <a:off x="264358" y="1912296"/>
              <a:ext cx="1621008" cy="155704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A586871-CBA8-46EC-BF71-2DD978991FA4}"/>
                </a:ext>
              </a:extLst>
            </p:cNvPr>
            <p:cNvSpPr/>
            <p:nvPr/>
          </p:nvSpPr>
          <p:spPr bwMode="auto">
            <a:xfrm rot="19242473">
              <a:off x="220271" y="1759087"/>
              <a:ext cx="560078" cy="5886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2D99563-C520-1BA3-8A6C-48E12BFE72FA}"/>
              </a:ext>
            </a:extLst>
          </p:cNvPr>
          <p:cNvSpPr txBox="1"/>
          <p:nvPr/>
        </p:nvSpPr>
        <p:spPr>
          <a:xfrm>
            <a:off x="117898" y="3543367"/>
            <a:ext cx="190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DNA origami frame hosting a gold nanoparticle</a:t>
            </a:r>
            <a:r>
              <a:rPr lang="en-US" sz="1200" baseline="30000" dirty="0"/>
              <a:t>1</a:t>
            </a:r>
            <a:endParaRPr lang="en-US" sz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D7DE8E-EA33-4BDC-46D6-E13E895E1737}"/>
              </a:ext>
            </a:extLst>
          </p:cNvPr>
          <p:cNvSpPr txBox="1"/>
          <p:nvPr/>
        </p:nvSpPr>
        <p:spPr>
          <a:xfrm>
            <a:off x="188180" y="4196775"/>
            <a:ext cx="5888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1A5B4F"/>
                </a:solidFill>
              </a:rPr>
              <a:t>Preserved regions</a:t>
            </a:r>
            <a:r>
              <a:rPr lang="en-US" sz="1600" b="1" dirty="0"/>
              <a:t>     </a:t>
            </a:r>
            <a:r>
              <a:rPr lang="en-US" sz="1600" dirty="0"/>
              <a:t>Edges or vertices that remain in the final design</a:t>
            </a:r>
          </a:p>
          <a:p>
            <a:r>
              <a:rPr lang="en-US" sz="1600" b="1" dirty="0">
                <a:solidFill>
                  <a:srgbClr val="FF9F9F"/>
                </a:solidFill>
              </a:rPr>
              <a:t>Excluded regions</a:t>
            </a:r>
            <a:r>
              <a:rPr lang="en-US" sz="1600" b="1" dirty="0"/>
              <a:t>       </a:t>
            </a:r>
            <a:r>
              <a:rPr lang="en-US" sz="1600" dirty="0"/>
              <a:t>Regions where material can not be placed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97BE21E-A2B0-5654-0207-7C809EEE19C4}"/>
              </a:ext>
            </a:extLst>
          </p:cNvPr>
          <p:cNvCxnSpPr/>
          <p:nvPr/>
        </p:nvCxnSpPr>
        <p:spPr bwMode="auto">
          <a:xfrm>
            <a:off x="1919991" y="4262285"/>
            <a:ext cx="0" cy="47502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C0E80F2-85C3-2700-9C57-4FDCBC2D8280}"/>
              </a:ext>
            </a:extLst>
          </p:cNvPr>
          <p:cNvSpPr txBox="1"/>
          <p:nvPr/>
        </p:nvSpPr>
        <p:spPr>
          <a:xfrm>
            <a:off x="-11507" y="4881628"/>
            <a:ext cx="1930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Tian et al. </a:t>
            </a:r>
            <a:r>
              <a:rPr lang="en-US" sz="600" i="1" dirty="0"/>
              <a:t>Nature Materials</a:t>
            </a:r>
            <a:r>
              <a:rPr lang="en-US" sz="600" dirty="0"/>
              <a:t> 19, no. 7 (2020): 789–96. </a:t>
            </a:r>
          </a:p>
          <a:p>
            <a:endParaRPr lang="en-US" sz="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680EAF-0732-4B82-0839-27D70FC7D528}"/>
              </a:ext>
            </a:extLst>
          </p:cNvPr>
          <p:cNvSpPr txBox="1"/>
          <p:nvPr/>
        </p:nvSpPr>
        <p:spPr>
          <a:xfrm>
            <a:off x="78288" y="1507490"/>
            <a:ext cx="1173273" cy="307777"/>
          </a:xfrm>
          <a:prstGeom prst="rect">
            <a:avLst/>
          </a:prstGeom>
          <a:solidFill>
            <a:srgbClr val="7B7B7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DNA origami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6B72F2C-6B18-5C43-F4BF-124A668E7CB6}"/>
              </a:ext>
            </a:extLst>
          </p:cNvPr>
          <p:cNvCxnSpPr>
            <a:stCxn id="60" idx="2"/>
          </p:cNvCxnSpPr>
          <p:nvPr/>
        </p:nvCxnSpPr>
        <p:spPr bwMode="auto">
          <a:xfrm>
            <a:off x="664925" y="1815267"/>
            <a:ext cx="210881" cy="2866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390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5125-7864-2EB0-CD8A-2C077F28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 graph grammar is used to modify a graph representing a polyhedral mesh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2C2718-D19F-4E6B-BC56-2D5F2DFAF1D2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688F2C-B141-F6CD-A0CD-5D56BE48840F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4ED93D-570E-1E02-508E-5890EBC9AECD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780286-31CD-4B79-F91C-4B9460BEE4AC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FFC0B9-BAE4-DBB1-6C99-AFF545F5D0DF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BEA0F4-6673-827E-61E1-707AD46F4199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pic>
        <p:nvPicPr>
          <p:cNvPr id="6" name="Picture 5" descr="A diagram of a basic structure&#10;&#10;Description automatically generated">
            <a:extLst>
              <a:ext uri="{FF2B5EF4-FFF2-40B4-BE49-F238E27FC236}">
                <a16:creationId xmlns:a16="http://schemas.microsoft.com/office/drawing/2014/main" id="{F724A7A7-2DB4-E43D-3E34-F997F9C9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19"/>
          <a:stretch/>
        </p:blipFill>
        <p:spPr>
          <a:xfrm>
            <a:off x="2539644" y="1185622"/>
            <a:ext cx="5871726" cy="1599516"/>
          </a:xfrm>
          <a:prstGeom prst="rect">
            <a:avLst/>
          </a:prstGeom>
        </p:spPr>
      </p:pic>
      <p:pic>
        <p:nvPicPr>
          <p:cNvPr id="8" name="Picture 7" descr="A grey pyramid with blue lines&#10;&#10;Description automatically generated">
            <a:extLst>
              <a:ext uri="{FF2B5EF4-FFF2-40B4-BE49-F238E27FC236}">
                <a16:creationId xmlns:a16="http://schemas.microsoft.com/office/drawing/2014/main" id="{DBD5C441-34CB-5298-D8DA-4BB78C0E7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204" y="1440227"/>
            <a:ext cx="1303632" cy="15455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6D2FDB-0B1A-B643-F28A-33AB083CEE11}"/>
              </a:ext>
            </a:extLst>
          </p:cNvPr>
          <p:cNvSpPr txBox="1"/>
          <p:nvPr/>
        </p:nvSpPr>
        <p:spPr>
          <a:xfrm>
            <a:off x="307076" y="1303062"/>
            <a:ext cx="2014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Graph Representation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BE0106-CEC5-DDCF-A5AE-4BF2FABC9B08}"/>
              </a:ext>
            </a:extLst>
          </p:cNvPr>
          <p:cNvCxnSpPr/>
          <p:nvPr/>
        </p:nvCxnSpPr>
        <p:spPr bwMode="auto">
          <a:xfrm>
            <a:off x="2459240" y="1303062"/>
            <a:ext cx="0" cy="32224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C730AE5-ADD3-3BD8-A1AD-3E1DAC52020E}"/>
              </a:ext>
            </a:extLst>
          </p:cNvPr>
          <p:cNvSpPr/>
          <p:nvPr/>
        </p:nvSpPr>
        <p:spPr bwMode="auto">
          <a:xfrm>
            <a:off x="2614875" y="1139125"/>
            <a:ext cx="1259701" cy="2247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B06A5D-3202-8B10-71B0-AFB1F8886FD5}"/>
              </a:ext>
            </a:extLst>
          </p:cNvPr>
          <p:cNvSpPr/>
          <p:nvPr/>
        </p:nvSpPr>
        <p:spPr bwMode="auto">
          <a:xfrm>
            <a:off x="2614874" y="2824002"/>
            <a:ext cx="4111390" cy="2247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96E39-DCD5-B1CF-3993-089103AD836E}"/>
              </a:ext>
            </a:extLst>
          </p:cNvPr>
          <p:cNvSpPr txBox="1"/>
          <p:nvPr/>
        </p:nvSpPr>
        <p:spPr>
          <a:xfrm>
            <a:off x="2745625" y="968029"/>
            <a:ext cx="1472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Grammar Rules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AF6F9A-217E-F2D4-9FB7-4CA282EA31E5}"/>
              </a:ext>
            </a:extLst>
          </p:cNvPr>
          <p:cNvSpPr txBox="1"/>
          <p:nvPr/>
        </p:nvSpPr>
        <p:spPr>
          <a:xfrm>
            <a:off x="2756107" y="2767088"/>
            <a:ext cx="230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Example design evolution</a:t>
            </a:r>
          </a:p>
        </p:txBody>
      </p:sp>
      <p:pic>
        <p:nvPicPr>
          <p:cNvPr id="23" name="Picture 22" descr="A diagram of a basic structure&#10;&#10;Description automatically generated">
            <a:extLst>
              <a:ext uri="{FF2B5EF4-FFF2-40B4-BE49-F238E27FC236}">
                <a16:creationId xmlns:a16="http://schemas.microsoft.com/office/drawing/2014/main" id="{D1495507-89F5-3BE8-30BF-8A878CCE8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09"/>
          <a:stretch/>
        </p:blipFill>
        <p:spPr>
          <a:xfrm>
            <a:off x="2756107" y="3104514"/>
            <a:ext cx="5871726" cy="16383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BFD089-60DB-9DB9-8072-EE769843A342}"/>
              </a:ext>
            </a:extLst>
          </p:cNvPr>
          <p:cNvSpPr/>
          <p:nvPr/>
        </p:nvSpPr>
        <p:spPr bwMode="auto">
          <a:xfrm>
            <a:off x="2756106" y="1018046"/>
            <a:ext cx="1405377" cy="1694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FD864-0111-313B-2EA1-8D7B60933626}"/>
              </a:ext>
            </a:extLst>
          </p:cNvPr>
          <p:cNvSpPr/>
          <p:nvPr/>
        </p:nvSpPr>
        <p:spPr bwMode="auto">
          <a:xfrm>
            <a:off x="3665324" y="1300679"/>
            <a:ext cx="1091308" cy="1409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5E8DF9-59A1-4290-A037-7DF013E369E6}"/>
              </a:ext>
            </a:extLst>
          </p:cNvPr>
          <p:cNvSpPr/>
          <p:nvPr/>
        </p:nvSpPr>
        <p:spPr bwMode="auto">
          <a:xfrm>
            <a:off x="4929853" y="1300240"/>
            <a:ext cx="884363" cy="1409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240B79-CE9E-01D6-2C87-85F5218736B5}"/>
              </a:ext>
            </a:extLst>
          </p:cNvPr>
          <p:cNvSpPr/>
          <p:nvPr/>
        </p:nvSpPr>
        <p:spPr bwMode="auto">
          <a:xfrm>
            <a:off x="5757620" y="1328133"/>
            <a:ext cx="984142" cy="1409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C14716-C4A7-4D97-F14D-4925C0EC045D}"/>
              </a:ext>
            </a:extLst>
          </p:cNvPr>
          <p:cNvSpPr/>
          <p:nvPr/>
        </p:nvSpPr>
        <p:spPr bwMode="auto">
          <a:xfrm>
            <a:off x="6813583" y="1251488"/>
            <a:ext cx="1771008" cy="151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4F3B4E-571A-0D00-3891-BD3293981677}"/>
              </a:ext>
            </a:extLst>
          </p:cNvPr>
          <p:cNvSpPr/>
          <p:nvPr/>
        </p:nvSpPr>
        <p:spPr bwMode="auto">
          <a:xfrm>
            <a:off x="2756106" y="2831635"/>
            <a:ext cx="5871727" cy="19188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C0AEC2-C034-A2E7-AC75-D8E4992FA605}"/>
              </a:ext>
            </a:extLst>
          </p:cNvPr>
          <p:cNvSpPr txBox="1"/>
          <p:nvPr/>
        </p:nvSpPr>
        <p:spPr>
          <a:xfrm>
            <a:off x="175163" y="2140751"/>
            <a:ext cx="92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Example 3D mesh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8050457-86BF-4ADD-3E45-E62200E02CDC}"/>
              </a:ext>
            </a:extLst>
          </p:cNvPr>
          <p:cNvSpPr/>
          <p:nvPr/>
        </p:nvSpPr>
        <p:spPr bwMode="auto">
          <a:xfrm>
            <a:off x="1103496" y="4007603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E92B01-01AE-3567-B198-CBBB4CE03BA0}"/>
              </a:ext>
            </a:extLst>
          </p:cNvPr>
          <p:cNvSpPr/>
          <p:nvPr/>
        </p:nvSpPr>
        <p:spPr bwMode="auto">
          <a:xfrm>
            <a:off x="1440158" y="4451382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CE07577-6D17-D9BE-90E8-3CBD1F1CE357}"/>
              </a:ext>
            </a:extLst>
          </p:cNvPr>
          <p:cNvSpPr/>
          <p:nvPr/>
        </p:nvSpPr>
        <p:spPr bwMode="auto">
          <a:xfrm>
            <a:off x="2097296" y="4257133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56636AC-9121-F87E-311E-BB2EFF14D084}"/>
              </a:ext>
            </a:extLst>
          </p:cNvPr>
          <p:cNvSpPr/>
          <p:nvPr/>
        </p:nvSpPr>
        <p:spPr bwMode="auto">
          <a:xfrm>
            <a:off x="1729008" y="3405376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E3D66A-1E73-4F3C-4E2C-305A86C3FAF6}"/>
              </a:ext>
            </a:extLst>
          </p:cNvPr>
          <p:cNvCxnSpPr>
            <a:cxnSpLocks/>
            <a:endCxn id="32" idx="1"/>
          </p:cNvCxnSpPr>
          <p:nvPr/>
        </p:nvCxnSpPr>
        <p:spPr bwMode="auto">
          <a:xfrm>
            <a:off x="1249875" y="4190483"/>
            <a:ext cx="217065" cy="2876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7AD297-8F9B-AC9B-CDDD-48F30A28C276}"/>
              </a:ext>
            </a:extLst>
          </p:cNvPr>
          <p:cNvCxnSpPr>
            <a:cxnSpLocks/>
            <a:stCxn id="31" idx="6"/>
            <a:endCxn id="33" idx="1"/>
          </p:cNvCxnSpPr>
          <p:nvPr/>
        </p:nvCxnSpPr>
        <p:spPr bwMode="auto">
          <a:xfrm>
            <a:off x="1286376" y="4099043"/>
            <a:ext cx="837702" cy="184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24C950-12DE-1B53-3CD6-E627AFD9D7AF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531598" y="3589505"/>
            <a:ext cx="248564" cy="8618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0302C32-4B38-0D4E-0048-432996850713}"/>
              </a:ext>
            </a:extLst>
          </p:cNvPr>
          <p:cNvCxnSpPr>
            <a:stCxn id="34" idx="5"/>
            <a:endCxn id="33" idx="0"/>
          </p:cNvCxnSpPr>
          <p:nvPr/>
        </p:nvCxnSpPr>
        <p:spPr bwMode="auto">
          <a:xfrm>
            <a:off x="1885106" y="3561474"/>
            <a:ext cx="303630" cy="695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B8993E6-3FA2-B2EF-A7DC-EC6D793ACD2F}"/>
              </a:ext>
            </a:extLst>
          </p:cNvPr>
          <p:cNvCxnSpPr>
            <a:stCxn id="32" idx="6"/>
            <a:endCxn id="33" idx="2"/>
          </p:cNvCxnSpPr>
          <p:nvPr/>
        </p:nvCxnSpPr>
        <p:spPr bwMode="auto">
          <a:xfrm flipV="1">
            <a:off x="1623038" y="4348573"/>
            <a:ext cx="474258" cy="1942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614C9D-7FD5-2C7E-0F34-79CDD4CC365A}"/>
              </a:ext>
            </a:extLst>
          </p:cNvPr>
          <p:cNvCxnSpPr>
            <a:stCxn id="31" idx="7"/>
            <a:endCxn id="34" idx="2"/>
          </p:cNvCxnSpPr>
          <p:nvPr/>
        </p:nvCxnSpPr>
        <p:spPr bwMode="auto">
          <a:xfrm flipV="1">
            <a:off x="1259594" y="3496816"/>
            <a:ext cx="469414" cy="5375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02D4668-AABF-0A36-9B6D-4ECDC2BF82B2}"/>
              </a:ext>
            </a:extLst>
          </p:cNvPr>
          <p:cNvSpPr txBox="1"/>
          <p:nvPr/>
        </p:nvSpPr>
        <p:spPr>
          <a:xfrm>
            <a:off x="307076" y="2914373"/>
            <a:ext cx="173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/>
              <a:t>Graph describing example mesh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C5FC6C0-C3C6-467F-3D71-5D9CAFFDD3A5}"/>
              </a:ext>
            </a:extLst>
          </p:cNvPr>
          <p:cNvGrpSpPr/>
          <p:nvPr/>
        </p:nvGrpSpPr>
        <p:grpSpPr>
          <a:xfrm>
            <a:off x="66335" y="3751522"/>
            <a:ext cx="940571" cy="877921"/>
            <a:chOff x="1569293" y="3249011"/>
            <a:chExt cx="940571" cy="87792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FBDF82-8410-8781-9DFB-D73FC9F71AE0}"/>
                </a:ext>
              </a:extLst>
            </p:cNvPr>
            <p:cNvSpPr txBox="1"/>
            <p:nvPr/>
          </p:nvSpPr>
          <p:spPr>
            <a:xfrm>
              <a:off x="1710513" y="3463884"/>
              <a:ext cx="6113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(x, y, z)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586F07-8E06-A138-A4D3-F611DEC57277}"/>
                </a:ext>
              </a:extLst>
            </p:cNvPr>
            <p:cNvSpPr txBox="1"/>
            <p:nvPr/>
          </p:nvSpPr>
          <p:spPr>
            <a:xfrm>
              <a:off x="1569293" y="3249011"/>
              <a:ext cx="916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/>
                <a:t>Attributes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564D822-211D-FD1A-770A-C1C38527576F}"/>
                </a:ext>
              </a:extLst>
            </p:cNvPr>
            <p:cNvSpPr txBox="1"/>
            <p:nvPr/>
          </p:nvSpPr>
          <p:spPr>
            <a:xfrm>
              <a:off x="1648104" y="3666832"/>
              <a:ext cx="7945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Terminal?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D996635-D429-ACA8-1540-57E57792666E}"/>
                </a:ext>
              </a:extLst>
            </p:cNvPr>
            <p:cNvSpPr txBox="1"/>
            <p:nvPr/>
          </p:nvSpPr>
          <p:spPr>
            <a:xfrm>
              <a:off x="1595255" y="3849933"/>
              <a:ext cx="914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Edge length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1826E56-CD94-E298-150E-F2718B77F841}"/>
              </a:ext>
            </a:extLst>
          </p:cNvPr>
          <p:cNvCxnSpPr>
            <a:cxnSpLocks/>
          </p:cNvCxnSpPr>
          <p:nvPr/>
        </p:nvCxnSpPr>
        <p:spPr bwMode="auto">
          <a:xfrm flipH="1">
            <a:off x="2822142" y="2791056"/>
            <a:ext cx="55892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C915CF-E500-7551-DB4E-D318A2A01800}"/>
              </a:ext>
            </a:extLst>
          </p:cNvPr>
          <p:cNvSpPr txBox="1"/>
          <p:nvPr/>
        </p:nvSpPr>
        <p:spPr>
          <a:xfrm>
            <a:off x="-20409" y="4878260"/>
            <a:ext cx="326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Mesh visualized via </a:t>
            </a:r>
            <a:r>
              <a:rPr lang="en-US" sz="600" dirty="0" err="1"/>
              <a:t>ParaView</a:t>
            </a:r>
            <a:r>
              <a:rPr lang="en-US" sz="600" dirty="0"/>
              <a:t> (</a:t>
            </a:r>
            <a:r>
              <a:rPr lang="en-US" sz="600" dirty="0">
                <a:effectLst/>
              </a:rPr>
              <a:t>Ahrens et al. </a:t>
            </a:r>
            <a:r>
              <a:rPr lang="en-US" sz="600" i="1" dirty="0">
                <a:effectLst/>
              </a:rPr>
              <a:t>The Visualization Handbook</a:t>
            </a:r>
            <a:r>
              <a:rPr lang="en-US" sz="600" dirty="0">
                <a:effectLst/>
              </a:rPr>
              <a:t> 717 (2005): 50038–1.)</a:t>
            </a:r>
          </a:p>
          <a:p>
            <a:r>
              <a:rPr lang="en-US" sz="600" dirty="0"/>
              <a:t>DNA designs visualized via VMD (</a:t>
            </a:r>
            <a:r>
              <a:rPr lang="en-US" sz="600" dirty="0">
                <a:effectLst/>
              </a:rPr>
              <a:t>Humphrey et al. </a:t>
            </a:r>
            <a:r>
              <a:rPr lang="en-US" sz="600" i="1" dirty="0">
                <a:effectLst/>
              </a:rPr>
              <a:t>Journal of Molecular Graphics</a:t>
            </a:r>
            <a:r>
              <a:rPr lang="en-US" sz="600" dirty="0">
                <a:effectLst/>
              </a:rPr>
              <a:t> 14 (1996): 33–38.</a:t>
            </a:r>
            <a:r>
              <a:rPr lang="en-US" sz="600" dirty="0"/>
              <a:t>)</a:t>
            </a:r>
            <a:endParaRPr lang="en-US" sz="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82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3DBC-F3B5-BD42-6C6D-2F4090A8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Simulated annealing</a:t>
            </a:r>
            <a:r>
              <a:rPr lang="en-US" baseline="30000" dirty="0"/>
              <a:t>1</a:t>
            </a:r>
            <a:r>
              <a:rPr lang="en-US" dirty="0"/>
              <a:t> is used to search the resulting space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F6F691-F4A0-89BD-1263-0BCAA33A8B0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E86518-40B4-5AF3-33A6-8589702B782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0B965D-8F71-B782-91DE-72D0B9F830E9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987C7E-9483-1A59-BE05-270F488A8E5B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206589-388A-753D-A756-10E88B286507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83311A-7D39-8264-2655-56CB60B9CCA0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BE896A-2436-377B-1FDD-C5ADB490FD6B}"/>
              </a:ext>
            </a:extLst>
          </p:cNvPr>
          <p:cNvGrpSpPr/>
          <p:nvPr/>
        </p:nvGrpSpPr>
        <p:grpSpPr>
          <a:xfrm>
            <a:off x="2954320" y="1811834"/>
            <a:ext cx="3577096" cy="2465468"/>
            <a:chOff x="2948513" y="1835662"/>
            <a:chExt cx="3577096" cy="246546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2CB853-AB3E-19D5-B2A4-45F86797F826}"/>
                </a:ext>
              </a:extLst>
            </p:cNvPr>
            <p:cNvSpPr/>
            <p:nvPr/>
          </p:nvSpPr>
          <p:spPr bwMode="auto">
            <a:xfrm>
              <a:off x="2948513" y="1835662"/>
              <a:ext cx="3496733" cy="2452129"/>
            </a:xfrm>
            <a:custGeom>
              <a:avLst/>
              <a:gdLst>
                <a:gd name="connsiteX0" fmla="*/ 0 w 3496733"/>
                <a:gd name="connsiteY0" fmla="*/ 439570 h 2452129"/>
                <a:gd name="connsiteX1" fmla="*/ 177800 w 3496733"/>
                <a:gd name="connsiteY1" fmla="*/ 24703 h 2452129"/>
                <a:gd name="connsiteX2" fmla="*/ 550333 w 3496733"/>
                <a:gd name="connsiteY2" fmla="*/ 1083037 h 2452129"/>
                <a:gd name="connsiteX3" fmla="*/ 973666 w 3496733"/>
                <a:gd name="connsiteY3" fmla="*/ 490370 h 2452129"/>
                <a:gd name="connsiteX4" fmla="*/ 1557866 w 3496733"/>
                <a:gd name="connsiteY4" fmla="*/ 2446170 h 2452129"/>
                <a:gd name="connsiteX5" fmla="*/ 2184400 w 3496733"/>
                <a:gd name="connsiteY5" fmla="*/ 1125370 h 2452129"/>
                <a:gd name="connsiteX6" fmla="*/ 2734733 w 3496733"/>
                <a:gd name="connsiteY6" fmla="*/ 1912770 h 2452129"/>
                <a:gd name="connsiteX7" fmla="*/ 3496733 w 3496733"/>
                <a:gd name="connsiteY7" fmla="*/ 1150770 h 24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6733" h="2452129">
                  <a:moveTo>
                    <a:pt x="0" y="439570"/>
                  </a:moveTo>
                  <a:cubicBezTo>
                    <a:pt x="43039" y="178514"/>
                    <a:pt x="86078" y="-82541"/>
                    <a:pt x="177800" y="24703"/>
                  </a:cubicBezTo>
                  <a:cubicBezTo>
                    <a:pt x="269522" y="131947"/>
                    <a:pt x="417689" y="1005426"/>
                    <a:pt x="550333" y="1083037"/>
                  </a:cubicBezTo>
                  <a:cubicBezTo>
                    <a:pt x="682977" y="1160648"/>
                    <a:pt x="805744" y="263181"/>
                    <a:pt x="973666" y="490370"/>
                  </a:cubicBezTo>
                  <a:cubicBezTo>
                    <a:pt x="1141588" y="717559"/>
                    <a:pt x="1356077" y="2340337"/>
                    <a:pt x="1557866" y="2446170"/>
                  </a:cubicBezTo>
                  <a:cubicBezTo>
                    <a:pt x="1759655" y="2552003"/>
                    <a:pt x="1988256" y="1214270"/>
                    <a:pt x="2184400" y="1125370"/>
                  </a:cubicBezTo>
                  <a:cubicBezTo>
                    <a:pt x="2380545" y="1036470"/>
                    <a:pt x="2516011" y="1908537"/>
                    <a:pt x="2734733" y="1912770"/>
                  </a:cubicBezTo>
                  <a:cubicBezTo>
                    <a:pt x="2953455" y="1917003"/>
                    <a:pt x="3304822" y="1280592"/>
                    <a:pt x="3496733" y="115077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12D270-0E69-8EEC-ACFD-D66A9C3DC5BA}"/>
                </a:ext>
              </a:extLst>
            </p:cNvPr>
            <p:cNvSpPr/>
            <p:nvPr/>
          </p:nvSpPr>
          <p:spPr bwMode="auto">
            <a:xfrm>
              <a:off x="6154086" y="2903452"/>
              <a:ext cx="371523" cy="13976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676575-0D1D-D5AA-9A8E-B48DACA72324}"/>
              </a:ext>
            </a:extLst>
          </p:cNvPr>
          <p:cNvCxnSpPr/>
          <p:nvPr/>
        </p:nvCxnSpPr>
        <p:spPr bwMode="auto">
          <a:xfrm>
            <a:off x="2691853" y="1777271"/>
            <a:ext cx="0" cy="28278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224A5A-A0B3-48EF-E5BB-5C505E052736}"/>
              </a:ext>
            </a:extLst>
          </p:cNvPr>
          <p:cNvCxnSpPr>
            <a:cxnSpLocks/>
          </p:cNvCxnSpPr>
          <p:nvPr/>
        </p:nvCxnSpPr>
        <p:spPr bwMode="auto">
          <a:xfrm flipH="1">
            <a:off x="2370119" y="4435803"/>
            <a:ext cx="37919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9A5716-35DC-495E-88B1-8ADED5DC04E3}"/>
              </a:ext>
            </a:extLst>
          </p:cNvPr>
          <p:cNvSpPr txBox="1"/>
          <p:nvPr/>
        </p:nvSpPr>
        <p:spPr>
          <a:xfrm>
            <a:off x="1707060" y="2692119"/>
            <a:ext cx="97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Objective</a:t>
            </a:r>
          </a:p>
          <a:p>
            <a:pPr algn="ctr"/>
            <a:r>
              <a:rPr lang="en-US" sz="1600" dirty="0"/>
              <a:t>Function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8F7DC4-58C0-0D61-E434-9D64C348876A}"/>
              </a:ext>
            </a:extLst>
          </p:cNvPr>
          <p:cNvSpPr txBox="1"/>
          <p:nvPr/>
        </p:nvSpPr>
        <p:spPr>
          <a:xfrm>
            <a:off x="4330681" y="4442996"/>
            <a:ext cx="272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x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797AAB-6213-FE68-E1C0-F04C1A017240}"/>
              </a:ext>
            </a:extLst>
          </p:cNvPr>
          <p:cNvSpPr/>
          <p:nvPr/>
        </p:nvSpPr>
        <p:spPr bwMode="auto">
          <a:xfrm>
            <a:off x="3089785" y="1888034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B85434-C837-3C2E-703E-4969E415883E}"/>
              </a:ext>
            </a:extLst>
          </p:cNvPr>
          <p:cNvSpPr/>
          <p:nvPr/>
        </p:nvSpPr>
        <p:spPr bwMode="auto">
          <a:xfrm>
            <a:off x="5265718" y="3076904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2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A52B8E-1138-478D-1F8E-1DB57ED73028}"/>
              </a:ext>
            </a:extLst>
          </p:cNvPr>
          <p:cNvSpPr/>
          <p:nvPr/>
        </p:nvSpPr>
        <p:spPr bwMode="auto">
          <a:xfrm>
            <a:off x="3597784" y="2428145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3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231AE4-61B5-1F82-D53D-3D3F06AF0B73}"/>
              </a:ext>
            </a:extLst>
          </p:cNvPr>
          <p:cNvSpPr/>
          <p:nvPr/>
        </p:nvSpPr>
        <p:spPr bwMode="auto">
          <a:xfrm>
            <a:off x="4816983" y="3303387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4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D11505-1682-A866-9047-F040D4E54B4E}"/>
              </a:ext>
            </a:extLst>
          </p:cNvPr>
          <p:cNvSpPr/>
          <p:nvPr/>
        </p:nvSpPr>
        <p:spPr bwMode="auto">
          <a:xfrm>
            <a:off x="4165049" y="3664395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5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7969E0-8B73-AD58-B903-8860C09AF3E4}"/>
              </a:ext>
            </a:extLst>
          </p:cNvPr>
          <p:cNvSpPr/>
          <p:nvPr/>
        </p:nvSpPr>
        <p:spPr bwMode="auto">
          <a:xfrm>
            <a:off x="4410578" y="4121145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6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39972DE-FAEE-A652-D557-7445A585560D}"/>
              </a:ext>
            </a:extLst>
          </p:cNvPr>
          <p:cNvCxnSpPr>
            <a:stCxn id="18" idx="6"/>
            <a:endCxn id="19" idx="0"/>
          </p:cNvCxnSpPr>
          <p:nvPr/>
        </p:nvCxnSpPr>
        <p:spPr bwMode="auto">
          <a:xfrm>
            <a:off x="3318385" y="2002334"/>
            <a:ext cx="2061633" cy="1074570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F7ED850B-0443-0A49-31F9-BFF19D5B3538}"/>
              </a:ext>
            </a:extLst>
          </p:cNvPr>
          <p:cNvCxnSpPr>
            <a:stCxn id="19" idx="1"/>
            <a:endCxn id="20" idx="6"/>
          </p:cNvCxnSpPr>
          <p:nvPr/>
        </p:nvCxnSpPr>
        <p:spPr bwMode="auto">
          <a:xfrm rot="16200000" flipV="1">
            <a:off x="4278822" y="2090008"/>
            <a:ext cx="567937" cy="1472812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516F6DFE-9120-8476-9B3D-D750945D7B2D}"/>
              </a:ext>
            </a:extLst>
          </p:cNvPr>
          <p:cNvCxnSpPr>
            <a:stCxn id="20" idx="4"/>
            <a:endCxn id="21" idx="2"/>
          </p:cNvCxnSpPr>
          <p:nvPr/>
        </p:nvCxnSpPr>
        <p:spPr bwMode="auto">
          <a:xfrm rot="16200000" flipH="1">
            <a:off x="3884062" y="2484766"/>
            <a:ext cx="760942" cy="1104899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811FD11F-2DEE-C476-FEA3-E3B3D71058B5}"/>
              </a:ext>
            </a:extLst>
          </p:cNvPr>
          <p:cNvCxnSpPr>
            <a:stCxn id="21" idx="3"/>
            <a:endCxn id="22" idx="7"/>
          </p:cNvCxnSpPr>
          <p:nvPr/>
        </p:nvCxnSpPr>
        <p:spPr bwMode="auto">
          <a:xfrm rot="5400000">
            <a:off x="4505634" y="3353046"/>
            <a:ext cx="199364" cy="490290"/>
          </a:xfrm>
          <a:prstGeom prst="curvedConnector3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8DE34142-0201-3490-2BE5-055210486863}"/>
              </a:ext>
            </a:extLst>
          </p:cNvPr>
          <p:cNvCxnSpPr>
            <a:stCxn id="22" idx="6"/>
            <a:endCxn id="23" idx="0"/>
          </p:cNvCxnSpPr>
          <p:nvPr/>
        </p:nvCxnSpPr>
        <p:spPr bwMode="auto">
          <a:xfrm>
            <a:off x="4393649" y="3778695"/>
            <a:ext cx="131229" cy="342450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45118F3-DA86-D5BB-6FEA-6EA6BE9B1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2" y="2718185"/>
            <a:ext cx="1330082" cy="717438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A41B07D-7BD6-7274-BE95-FFCA25893C43}"/>
              </a:ext>
            </a:extLst>
          </p:cNvPr>
          <p:cNvSpPr/>
          <p:nvPr/>
        </p:nvSpPr>
        <p:spPr bwMode="auto">
          <a:xfrm>
            <a:off x="3203888" y="2288474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5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69519AF6-9C1D-CA65-F6E2-C22EE9204CD5}"/>
              </a:ext>
            </a:extLst>
          </p:cNvPr>
          <p:cNvCxnSpPr>
            <a:stCxn id="21" idx="0"/>
            <a:endCxn id="30" idx="7"/>
          </p:cNvCxnSpPr>
          <p:nvPr/>
        </p:nvCxnSpPr>
        <p:spPr bwMode="auto">
          <a:xfrm rot="16200000" flipV="1">
            <a:off x="3674430" y="2046533"/>
            <a:ext cx="981435" cy="1532273"/>
          </a:xfrm>
          <a:prstGeom prst="curvedConnector3">
            <a:avLst>
              <a:gd name="adj1" fmla="val 113274"/>
            </a:avLst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ABC4D4-694E-BA52-C7E2-65C45F96CD10}"/>
              </a:ext>
            </a:extLst>
          </p:cNvPr>
          <p:cNvGrpSpPr/>
          <p:nvPr/>
        </p:nvGrpSpPr>
        <p:grpSpPr>
          <a:xfrm>
            <a:off x="5443898" y="776439"/>
            <a:ext cx="3623734" cy="1350550"/>
            <a:chOff x="5438091" y="876469"/>
            <a:chExt cx="3623734" cy="13505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6CFB986-7D30-568A-DFF5-9EEF08D199A3}"/>
                </a:ext>
              </a:extLst>
            </p:cNvPr>
            <p:cNvGrpSpPr/>
            <p:nvPr/>
          </p:nvGrpSpPr>
          <p:grpSpPr>
            <a:xfrm>
              <a:off x="5438091" y="876469"/>
              <a:ext cx="3623734" cy="1350550"/>
              <a:chOff x="5393267" y="2268006"/>
              <a:chExt cx="3623734" cy="1350550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9D8BA38D-C854-EB62-C7F4-20692CB278F1}"/>
                  </a:ext>
                </a:extLst>
              </p:cNvPr>
              <p:cNvSpPr/>
              <p:nvPr/>
            </p:nvSpPr>
            <p:spPr bwMode="auto">
              <a:xfrm>
                <a:off x="5393267" y="2268006"/>
                <a:ext cx="3623734" cy="135055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36" name="Picture 35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1BE8F46-AF3E-A644-8A44-7F3A3A75D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9099" y="3021661"/>
                <a:ext cx="3412071" cy="483982"/>
              </a:xfrm>
              <a:prstGeom prst="rect">
                <a:avLst/>
              </a:prstGeom>
            </p:spPr>
          </p:pic>
        </p:grpSp>
        <p:pic>
          <p:nvPicPr>
            <p:cNvPr id="34" name="Picture 3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AA476D3-C867-7EBD-A25B-5AA866F96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319" y="953157"/>
              <a:ext cx="2727859" cy="541063"/>
            </a:xfrm>
            <a:prstGeom prst="rect">
              <a:avLst/>
            </a:prstGeom>
          </p:spPr>
        </p:pic>
      </p:grpSp>
      <p:sp>
        <p:nvSpPr>
          <p:cNvPr id="37" name="Left Brace 36">
            <a:extLst>
              <a:ext uri="{FF2B5EF4-FFF2-40B4-BE49-F238E27FC236}">
                <a16:creationId xmlns:a16="http://schemas.microsoft.com/office/drawing/2014/main" id="{0191CD9C-9BC7-F394-AFCD-627F7A65BC0C}"/>
              </a:ext>
            </a:extLst>
          </p:cNvPr>
          <p:cNvSpPr/>
          <p:nvPr/>
        </p:nvSpPr>
        <p:spPr bwMode="auto">
          <a:xfrm>
            <a:off x="1484788" y="1528125"/>
            <a:ext cx="297920" cy="3052927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865E70-1585-6A94-4E8E-F86824BC0EF9}"/>
              </a:ext>
            </a:extLst>
          </p:cNvPr>
          <p:cNvSpPr/>
          <p:nvPr/>
        </p:nvSpPr>
        <p:spPr bwMode="auto">
          <a:xfrm>
            <a:off x="7668356" y="1170592"/>
            <a:ext cx="212301" cy="223598"/>
          </a:xfrm>
          <a:prstGeom prst="rect">
            <a:avLst/>
          </a:prstGeom>
          <a:solidFill>
            <a:srgbClr val="FFDF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78494-7225-AD0B-F3C2-4A03ED7C6082}"/>
              </a:ext>
            </a:extLst>
          </p:cNvPr>
          <p:cNvSpPr txBox="1"/>
          <p:nvPr/>
        </p:nvSpPr>
        <p:spPr>
          <a:xfrm>
            <a:off x="-10184" y="4883262"/>
            <a:ext cx="592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Kirkpatrick et al. </a:t>
            </a:r>
            <a:r>
              <a:rPr lang="en-US" sz="600" i="1" dirty="0">
                <a:effectLst/>
              </a:rPr>
              <a:t>Science</a:t>
            </a:r>
            <a:r>
              <a:rPr lang="en-US" sz="600" dirty="0">
                <a:effectLst/>
              </a:rPr>
              <a:t> 220, no. 4598 (1983): 671–80. </a:t>
            </a:r>
          </a:p>
          <a:p>
            <a:r>
              <a:rPr lang="en-US" sz="600" dirty="0">
                <a:effectLst/>
              </a:rPr>
              <a:t>2. </a:t>
            </a:r>
            <a:r>
              <a:rPr lang="en-US" sz="600" dirty="0"/>
              <a:t>Huang et al. In </a:t>
            </a:r>
            <a:r>
              <a:rPr lang="en-US" sz="600" i="1" dirty="0"/>
              <a:t>Proc. IEEE Int. Conf. on CAD (ICCAD 86)</a:t>
            </a:r>
            <a:r>
              <a:rPr lang="en-US" sz="600" dirty="0"/>
              <a:t>, 1986.</a:t>
            </a:r>
          </a:p>
          <a:p>
            <a:endParaRPr lang="en-US" sz="600" dirty="0">
              <a:effectLst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F2E4CC-B4C3-F565-1122-392D68C689E4}"/>
              </a:ext>
            </a:extLst>
          </p:cNvPr>
          <p:cNvSpPr txBox="1"/>
          <p:nvPr/>
        </p:nvSpPr>
        <p:spPr>
          <a:xfrm>
            <a:off x="5736725" y="2125463"/>
            <a:ext cx="300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 annealing schedule</a:t>
            </a:r>
            <a:r>
              <a:rPr lang="en-US" sz="1600" baseline="30000" dirty="0"/>
              <a:t>2</a:t>
            </a:r>
            <a:r>
              <a:rPr lang="en-US" sz="1600" dirty="0"/>
              <a:t> varies </a:t>
            </a:r>
            <a:r>
              <a:rPr lang="en-US" sz="1600" i="1" dirty="0"/>
              <a:t>T</a:t>
            </a:r>
            <a:r>
              <a:rPr lang="en-US" sz="1600" dirty="0"/>
              <a:t> hyperparameter that balances exploration vs exploitation 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1C25FE-FC0F-4418-D73D-A3EE1BECDA25}"/>
              </a:ext>
            </a:extLst>
          </p:cNvPr>
          <p:cNvSpPr/>
          <p:nvPr/>
        </p:nvSpPr>
        <p:spPr bwMode="auto">
          <a:xfrm>
            <a:off x="6147978" y="2931243"/>
            <a:ext cx="371523" cy="13976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86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30" grpId="1" animBg="1"/>
      <p:bldP spid="38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1797-0671-72EC-E828-DA02F95F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Designer can tune the constraints and objective of the problem </a:t>
            </a:r>
            <a:endParaRPr lang="en-US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9580FB-62CF-3176-46EB-BFA5386E1E56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F8EA3B-7356-232E-4135-8541A444AB5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7432E-101C-FC85-D1A4-2D94634FAC21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D5CBBB-B877-12A0-D592-48E350400973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6EA71B-DAB6-0F32-2E80-85DEE4CDC9C9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CCF142-AEBC-BB5A-EA64-643C31B3F0A3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A061FC-CA90-FA66-1512-9FC118630F0B}"/>
              </a:ext>
            </a:extLst>
          </p:cNvPr>
          <p:cNvCxnSpPr>
            <a:cxnSpLocks/>
          </p:cNvCxnSpPr>
          <p:nvPr/>
        </p:nvCxnSpPr>
        <p:spPr bwMode="auto">
          <a:xfrm>
            <a:off x="4572000" y="1750423"/>
            <a:ext cx="0" cy="30080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D270E18-126B-71F2-602D-053A5D6AAC4D}"/>
              </a:ext>
            </a:extLst>
          </p:cNvPr>
          <p:cNvSpPr txBox="1"/>
          <p:nvPr/>
        </p:nvSpPr>
        <p:spPr>
          <a:xfrm>
            <a:off x="523190" y="97155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objective and constraints of the problem can be defined using the (documented!) Python package</a:t>
            </a:r>
            <a:r>
              <a:rPr lang="en-US" sz="1600" baseline="30000" dirty="0"/>
              <a:t>1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CA5F2-E859-EE38-CE2D-C355351B4935}"/>
              </a:ext>
            </a:extLst>
          </p:cNvPr>
          <p:cNvSpPr txBox="1"/>
          <p:nvPr/>
        </p:nvSpPr>
        <p:spPr>
          <a:xfrm>
            <a:off x="-34836" y="4871451"/>
            <a:ext cx="2462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hlinkClick r:id="rId3"/>
              </a:rPr>
              <a:t>https://github.com/CMU-Integrated-Design-Innovation-Group/Mango</a:t>
            </a:r>
            <a:endParaRPr lang="en-US" sz="600" dirty="0"/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Du et al. </a:t>
            </a:r>
            <a:r>
              <a:rPr lang="en-US" sz="600" i="1" dirty="0">
                <a:effectLst/>
              </a:rPr>
              <a:t>ACS Nano</a:t>
            </a:r>
            <a:r>
              <a:rPr lang="en-US" sz="600" dirty="0">
                <a:effectLst/>
              </a:rPr>
              <a:t> 16, no. 12 (2022): 20340–52.</a:t>
            </a:r>
            <a:endParaRPr lang="en-US" sz="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CAE38F-87C3-2044-62E0-D00EE362B212}"/>
              </a:ext>
            </a:extLst>
          </p:cNvPr>
          <p:cNvSpPr txBox="1"/>
          <p:nvPr/>
        </p:nvSpPr>
        <p:spPr>
          <a:xfrm>
            <a:off x="478305" y="1638357"/>
            <a:ext cx="283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Designer-defined </a:t>
            </a:r>
            <a:r>
              <a:rPr lang="en-US" sz="1800" b="1" u="sng" dirty="0">
                <a:solidFill>
                  <a:schemeClr val="accent1"/>
                </a:solidFill>
              </a:rPr>
              <a:t>constraint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60890-AF5C-DE43-8878-A7BDEB1A6593}"/>
              </a:ext>
            </a:extLst>
          </p:cNvPr>
          <p:cNvSpPr txBox="1"/>
          <p:nvPr/>
        </p:nvSpPr>
        <p:spPr>
          <a:xfrm>
            <a:off x="4773220" y="1638357"/>
            <a:ext cx="274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Designer-defined </a:t>
            </a:r>
            <a:r>
              <a:rPr lang="en-US" sz="1800" b="1" u="sng" dirty="0">
                <a:solidFill>
                  <a:schemeClr val="accent3"/>
                </a:solidFill>
              </a:rPr>
              <a:t>objective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52E6086-E55D-1D3B-4A6F-96DEBC8CE1CA}"/>
              </a:ext>
            </a:extLst>
          </p:cNvPr>
          <p:cNvGrpSpPr/>
          <p:nvPr/>
        </p:nvGrpSpPr>
        <p:grpSpPr>
          <a:xfrm>
            <a:off x="277108" y="2053557"/>
            <a:ext cx="4208764" cy="2458330"/>
            <a:chOff x="277108" y="2053557"/>
            <a:chExt cx="4208764" cy="245833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2EC38-A65F-22E6-3276-150C15048883}"/>
                </a:ext>
              </a:extLst>
            </p:cNvPr>
            <p:cNvGrpSpPr/>
            <p:nvPr/>
          </p:nvGrpSpPr>
          <p:grpSpPr>
            <a:xfrm>
              <a:off x="277108" y="2053557"/>
              <a:ext cx="4208764" cy="2458330"/>
              <a:chOff x="277108" y="2053557"/>
              <a:chExt cx="4208764" cy="245833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17A2396-B699-1F01-653D-DF6364E4B8EF}"/>
                  </a:ext>
                </a:extLst>
              </p:cNvPr>
              <p:cNvGrpSpPr/>
              <p:nvPr/>
            </p:nvGrpSpPr>
            <p:grpSpPr>
              <a:xfrm>
                <a:off x="277108" y="2298224"/>
                <a:ext cx="4208764" cy="2213663"/>
                <a:chOff x="277108" y="2071798"/>
                <a:chExt cx="4208764" cy="2213663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7A495451-1A7F-CF89-868E-7170766C7F0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7108" y="2071798"/>
                  <a:ext cx="2007583" cy="2213663"/>
                  <a:chOff x="-723894" y="1407050"/>
                  <a:chExt cx="979959" cy="1080552"/>
                </a:xfrm>
              </p:grpSpPr>
              <p:pic>
                <p:nvPicPr>
                  <p:cNvPr id="24" name="Picture 23" descr="A diagram of different types of shapes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260917FD-4C32-FC77-F7B6-B2EFCC20D4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4439" t="5656" r="2817" b="66627"/>
                  <a:stretch/>
                </p:blipFill>
                <p:spPr>
                  <a:xfrm>
                    <a:off x="-723893" y="1437119"/>
                    <a:ext cx="979958" cy="1050483"/>
                  </a:xfrm>
                  <a:prstGeom prst="rect">
                    <a:avLst/>
                  </a:prstGeom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A8F00341-DE43-F8C7-93CE-9EE13456BF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203" y="1407050"/>
                    <a:ext cx="167820" cy="13106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45 Helvetica Light" pitchFamily="-110" charset="0"/>
                      <a:ea typeface="Geneva" pitchFamily="-110" charset="-128"/>
                      <a:cs typeface="Geneva" pitchFamily="-110" charset="-128"/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AB43342-1E44-B2B7-1B8C-D0D9F08CA2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723894" y="2073013"/>
                    <a:ext cx="83910" cy="12704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45 Helvetica Light" pitchFamily="-110" charset="0"/>
                      <a:ea typeface="Geneva" pitchFamily="-110" charset="-128"/>
                      <a:cs typeface="Geneva" pitchFamily="-110" charset="-128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DA275CC-22C8-8527-34C2-04D3C8791D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69712" y="2547711"/>
                      <a:ext cx="2116160" cy="13234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u="sng" dirty="0"/>
                        <a:t>Repulsion constraint</a:t>
                      </a:r>
                      <a:endParaRPr lang="en-US" sz="1600" b="0" i="1" u="sng" dirty="0">
                        <a:latin typeface="Cambria Math" panose="02040503050406030204" pitchFamily="18" charset="0"/>
                      </a:endParaRPr>
                    </a:p>
                    <a:p>
                      <a14:m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oMath>
                      </a14:m>
                      <a:r>
                        <a:rPr lang="en-US" sz="1600" dirty="0"/>
                        <a:t> for all pairs of 2 edges</a:t>
                      </a:r>
                    </a:p>
                    <a:p>
                      <a:r>
                        <a:rPr lang="en-US" sz="1600" dirty="0">
                          <a:sym typeface="Wingdings" pitchFamily="2" charset="2"/>
                        </a:rPr>
                        <a:t> This handles cases of </a:t>
                      </a:r>
                      <a:r>
                        <a:rPr lang="en-US" sz="1600" dirty="0">
                          <a:solidFill>
                            <a:srgbClr val="D991FF"/>
                          </a:solidFill>
                          <a:sym typeface="Wingdings" pitchFamily="2" charset="2"/>
                        </a:rPr>
                        <a:t>disconnected</a:t>
                      </a:r>
                      <a:r>
                        <a:rPr lang="en-US" sz="1600" dirty="0">
                          <a:sym typeface="Wingdings" pitchFamily="2" charset="2"/>
                        </a:rPr>
                        <a:t> pairs</a:t>
                      </a:r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DA275CC-22C8-8527-34C2-04D3C8791D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69712" y="2547711"/>
                      <a:ext cx="2116160" cy="132343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786" t="-1905"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BD31091-31C4-27E6-E2D6-96D59742761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836023" y="2536525"/>
                  <a:ext cx="209006" cy="302469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triangle"/>
                  <a:tailEnd type="triangle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F9576675-497A-96C3-6E13-CAF7047633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6067" y="2595372"/>
                      <a:ext cx="3779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F9576675-497A-96C3-6E13-CAF70476336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6067" y="2595372"/>
                      <a:ext cx="37792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7BA168-D999-6F11-4354-C31D05DCAE59}"/>
                  </a:ext>
                </a:extLst>
              </p:cNvPr>
              <p:cNvSpPr txBox="1"/>
              <p:nvPr/>
            </p:nvSpPr>
            <p:spPr>
              <a:xfrm>
                <a:off x="481012" y="2053557"/>
                <a:ext cx="3841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The backbone of DNA is negatively charged</a:t>
                </a: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13C3679-59BE-789B-D3E8-FF395C3BB885}"/>
                </a:ext>
              </a:extLst>
            </p:cNvPr>
            <p:cNvSpPr/>
            <p:nvPr/>
          </p:nvSpPr>
          <p:spPr bwMode="auto">
            <a:xfrm>
              <a:off x="2369712" y="2740878"/>
              <a:ext cx="2116160" cy="1389957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3AA379-CDF9-41E2-10B2-768FAAF71CBE}"/>
              </a:ext>
            </a:extLst>
          </p:cNvPr>
          <p:cNvGrpSpPr/>
          <p:nvPr/>
        </p:nvGrpSpPr>
        <p:grpSpPr>
          <a:xfrm>
            <a:off x="2369712" y="3060341"/>
            <a:ext cx="6217862" cy="2013656"/>
            <a:chOff x="2369712" y="3060341"/>
            <a:chExt cx="6217862" cy="201365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75B6C6F-5E00-2CF5-5E68-864DE60CA75F}"/>
                </a:ext>
              </a:extLst>
            </p:cNvPr>
            <p:cNvGrpSpPr/>
            <p:nvPr/>
          </p:nvGrpSpPr>
          <p:grpSpPr>
            <a:xfrm>
              <a:off x="2369712" y="3060341"/>
              <a:ext cx="6217862" cy="2013656"/>
              <a:chOff x="2369712" y="3060341"/>
              <a:chExt cx="6217862" cy="201365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0AD9C13-FD9B-8401-0DC2-A8BDF5DD2E69}"/>
                  </a:ext>
                </a:extLst>
              </p:cNvPr>
              <p:cNvSpPr txBox="1"/>
              <p:nvPr/>
            </p:nvSpPr>
            <p:spPr>
              <a:xfrm>
                <a:off x="2369712" y="4889331"/>
                <a:ext cx="184731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6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AA965F-AD71-3CD2-B0D5-6D9A1AA57995}"/>
                  </a:ext>
                </a:extLst>
              </p:cNvPr>
              <p:cNvSpPr txBox="1"/>
              <p:nvPr/>
            </p:nvSpPr>
            <p:spPr>
              <a:xfrm>
                <a:off x="4773220" y="3587175"/>
                <a:ext cx="38143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u="sng" dirty="0"/>
                  <a:t>Design objective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A design with as many edges in a volumetric box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00958A5-6B4E-178B-04A5-FD7AAFE38FB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950" y="4121360"/>
                    <a:ext cx="662746" cy="5936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𝑏𝑜𝑥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𝐷𝑁𝐴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00958A5-6B4E-178B-04A5-FD7AAFE38F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950" y="4121360"/>
                    <a:ext cx="662746" cy="5936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B5DF03-6F00-D956-A635-CB06CDD178F0}"/>
                  </a:ext>
                </a:extLst>
              </p:cNvPr>
              <p:cNvSpPr txBox="1"/>
              <p:nvPr/>
            </p:nvSpPr>
            <p:spPr>
              <a:xfrm>
                <a:off x="6296298" y="4248895"/>
                <a:ext cx="5020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min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00D736-D95E-BCB9-428C-266D829E2245}"/>
                  </a:ext>
                </a:extLst>
              </p:cNvPr>
              <p:cNvSpPr txBox="1"/>
              <p:nvPr/>
            </p:nvSpPr>
            <p:spPr>
              <a:xfrm>
                <a:off x="5035290" y="3060341"/>
                <a:ext cx="33615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Having more edges allows for a greater number of modifications</a:t>
                </a:r>
                <a:r>
                  <a:rPr lang="en-US" sz="1400" baseline="30000" dirty="0"/>
                  <a:t>2</a:t>
                </a:r>
                <a:endParaRPr lang="en-US" sz="1400" dirty="0"/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E1224B-6046-D0A2-13F9-7B6F853069D2}"/>
                </a:ext>
              </a:extLst>
            </p:cNvPr>
            <p:cNvSpPr/>
            <p:nvPr/>
          </p:nvSpPr>
          <p:spPr bwMode="auto">
            <a:xfrm>
              <a:off x="4773219" y="3593866"/>
              <a:ext cx="3116733" cy="1138464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2A1D7C-8591-0FA2-0472-A5E68E72C63C}"/>
              </a:ext>
            </a:extLst>
          </p:cNvPr>
          <p:cNvGrpSpPr>
            <a:grpSpLocks noChangeAspect="1"/>
          </p:cNvGrpSpPr>
          <p:nvPr/>
        </p:nvGrpSpPr>
        <p:grpSpPr>
          <a:xfrm>
            <a:off x="5693408" y="2013444"/>
            <a:ext cx="1557676" cy="1121786"/>
            <a:chOff x="1484788" y="1646182"/>
            <a:chExt cx="2337757" cy="1683574"/>
          </a:xfrm>
        </p:grpSpPr>
        <p:pic>
          <p:nvPicPr>
            <p:cNvPr id="13" name="Picture 12" descr="A diagram of different shapes&#10;&#10;Description automatically generated">
              <a:extLst>
                <a:ext uri="{FF2B5EF4-FFF2-40B4-BE49-F238E27FC236}">
                  <a16:creationId xmlns:a16="http://schemas.microsoft.com/office/drawing/2014/main" id="{1DA837EF-4F6E-4C02-5915-88CC4171C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1145"/>
            <a:stretch/>
          </p:blipFill>
          <p:spPr>
            <a:xfrm>
              <a:off x="1634784" y="1646182"/>
              <a:ext cx="2132198" cy="168357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AC8321-3C15-EB40-7F06-E6D10245ECD7}"/>
                </a:ext>
              </a:extLst>
            </p:cNvPr>
            <p:cNvSpPr/>
            <p:nvPr/>
          </p:nvSpPr>
          <p:spPr bwMode="auto">
            <a:xfrm>
              <a:off x="1484788" y="1646182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120BF4-1048-AB2E-B1BA-A3CCA4B5E57F}"/>
                </a:ext>
              </a:extLst>
            </p:cNvPr>
            <p:cNvSpPr/>
            <p:nvPr/>
          </p:nvSpPr>
          <p:spPr bwMode="auto">
            <a:xfrm>
              <a:off x="1509873" y="2438697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CD74DB-0355-3CAD-0248-CCF8B50CB4E2}"/>
                </a:ext>
              </a:extLst>
            </p:cNvPr>
            <p:cNvSpPr/>
            <p:nvPr/>
          </p:nvSpPr>
          <p:spPr bwMode="auto">
            <a:xfrm rot="911525">
              <a:off x="3735930" y="2940525"/>
              <a:ext cx="62103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33407D-2204-C717-9BA2-D27B161D7D16}"/>
                </a:ext>
              </a:extLst>
            </p:cNvPr>
            <p:cNvSpPr/>
            <p:nvPr/>
          </p:nvSpPr>
          <p:spPr bwMode="auto">
            <a:xfrm rot="6665335">
              <a:off x="3672955" y="2968164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698A58-0703-72BF-43EC-C8B260792AFC}"/>
                </a:ext>
              </a:extLst>
            </p:cNvPr>
            <p:cNvSpPr/>
            <p:nvPr/>
          </p:nvSpPr>
          <p:spPr bwMode="auto">
            <a:xfrm rot="1196329">
              <a:off x="3651982" y="287209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926458-5E93-EA78-0430-820D5E4F9D19}"/>
                </a:ext>
              </a:extLst>
            </p:cNvPr>
            <p:cNvSpPr/>
            <p:nvPr/>
          </p:nvSpPr>
          <p:spPr bwMode="auto">
            <a:xfrm rot="6665335">
              <a:off x="3727054" y="2834081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3CCF3A-9232-25CD-2B5D-CAC5C839E497}"/>
                </a:ext>
              </a:extLst>
            </p:cNvPr>
            <p:cNvSpPr/>
            <p:nvPr/>
          </p:nvSpPr>
          <p:spPr bwMode="auto">
            <a:xfrm rot="8925759">
              <a:off x="3594522" y="2303520"/>
              <a:ext cx="228023" cy="1552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0F0C9F-600B-3075-3DE5-42554F4DE1A6}"/>
                </a:ext>
              </a:extLst>
            </p:cNvPr>
            <p:cNvSpPr/>
            <p:nvPr/>
          </p:nvSpPr>
          <p:spPr bwMode="auto">
            <a:xfrm rot="9077417">
              <a:off x="3549331" y="2264836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FAE6B8-E676-DF82-3E98-62F543D9A053}"/>
                </a:ext>
              </a:extLst>
            </p:cNvPr>
            <p:cNvSpPr/>
            <p:nvPr/>
          </p:nvSpPr>
          <p:spPr bwMode="auto">
            <a:xfrm rot="3608411">
              <a:off x="3590511" y="219013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B9F5B39-5F49-A790-408A-6C238862CD58}"/>
                </a:ext>
              </a:extLst>
            </p:cNvPr>
            <p:cNvSpPr/>
            <p:nvPr/>
          </p:nvSpPr>
          <p:spPr bwMode="auto">
            <a:xfrm rot="9077417">
              <a:off x="3662441" y="2215979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6D2C7EE-A091-6C47-E25F-5984BE339C9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73706" y="2839558"/>
              <a:ext cx="79324" cy="24482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88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2D8C91-6394-47D4-AA26-B6D5A968C5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24942" y="2252491"/>
              <a:ext cx="193260" cy="1106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B8BBC9B-8224-D9DF-08DB-DACB1FABFB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18509" y="2248451"/>
              <a:ext cx="204901" cy="2493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D11EC2-1F49-9755-4AC6-727CE7C99A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2844" y="2289011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27DEAEC-CE30-7AFB-1FC4-8A2EA826BD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1744" y="2939886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408D07D-7003-E952-7261-8405B8499631}"/>
              </a:ext>
            </a:extLst>
          </p:cNvPr>
          <p:cNvCxnSpPr>
            <a:cxnSpLocks/>
          </p:cNvCxnSpPr>
          <p:nvPr/>
        </p:nvCxnSpPr>
        <p:spPr bwMode="auto">
          <a:xfrm>
            <a:off x="849944" y="3113185"/>
            <a:ext cx="962527" cy="9199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D991FF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5B32DA-329B-66A0-8D51-C22F483C55AD}"/>
                  </a:ext>
                </a:extLst>
              </p:cNvPr>
              <p:cNvSpPr txBox="1"/>
              <p:nvPr/>
            </p:nvSpPr>
            <p:spPr>
              <a:xfrm>
                <a:off x="959399" y="3411149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D991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800" i="1" dirty="0">
                  <a:solidFill>
                    <a:srgbClr val="D991FF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5B32DA-329B-66A0-8D51-C22F483C5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99" y="3411149"/>
                <a:ext cx="3779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1D0B86B8-D4C1-4F4B-95D6-B807EE95A123}" vid="{43384D97-8CE6-46E1-985B-5B4FB1954F1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10955</TotalTime>
  <Words>2895</Words>
  <Application>Microsoft Macintosh PowerPoint</Application>
  <PresentationFormat>On-screen Show (16:9)</PresentationFormat>
  <Paragraphs>523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.AppleSystemUIFont</vt:lpstr>
      <vt:lpstr>45 Helvetica Light</vt:lpstr>
      <vt:lpstr>Arial</vt:lpstr>
      <vt:lpstr>Cambria Math</vt:lpstr>
      <vt:lpstr>Open Sans</vt:lpstr>
      <vt:lpstr>Open Sans Light</vt:lpstr>
      <vt:lpstr>Open Sans Regular</vt:lpstr>
      <vt:lpstr>system-ui</vt:lpstr>
      <vt:lpstr>Times</vt:lpstr>
      <vt:lpstr>Wingdings</vt:lpstr>
      <vt:lpstr>CMU PPT Theme</vt:lpstr>
      <vt:lpstr>PowerPoint Presentation</vt:lpstr>
      <vt:lpstr>Generative design has seen broad application in a variety of domains</vt:lpstr>
      <vt:lpstr>DNA origami nanostructures are an interesting design space with broad applications</vt:lpstr>
      <vt:lpstr>Generative approaches have considered the scaffold routing design of DNA origami</vt:lpstr>
      <vt:lpstr>Generative design offers an approach to searching a difficult space</vt:lpstr>
      <vt:lpstr>The design space used in this problem is comprised of preserved regions and excluded regions</vt:lpstr>
      <vt:lpstr>A graph grammar is used to modify a graph representing a polyhedral mesh</vt:lpstr>
      <vt:lpstr>Simulated annealing1 is used to search the resulting space </vt:lpstr>
      <vt:lpstr>Designer can tune the constraints and objective of the problem </vt:lpstr>
      <vt:lpstr>Generative design offers the ability to tune the search space</vt:lpstr>
      <vt:lpstr>The scaffold length must be fully considered in the search</vt:lpstr>
      <vt:lpstr>Generative design can also be used to explore upon the design space</vt:lpstr>
      <vt:lpstr>Multiobjective optimization is well-suited for design exploration!</vt:lpstr>
      <vt:lpstr>Combined with coarse-grain molecular dynamics1 simulations, new design features can be studied</vt:lpstr>
      <vt:lpstr>Conclusions</vt:lpstr>
      <vt:lpstr>Thank you!</vt:lpstr>
      <vt:lpstr>PowerPoint Presentation</vt:lpstr>
      <vt:lpstr>Structural DNA nanotechnology leverages the properties of DNA to create nanostructures</vt:lpstr>
      <vt:lpstr>DNA origami is a manufacturing methodology enabling high experimental yield</vt:lpstr>
      <vt:lpstr>PowerPoint Presentation</vt:lpstr>
      <vt:lpstr>PowerPoint Presentation</vt:lpstr>
      <vt:lpstr>Automated design software enables rapid sequencing of polyhedral nanostructures</vt:lpstr>
      <vt:lpstr>The HRSV1 cooling schedule uses the epoch-to-epoch objective function valuations to determine the change in temperature</vt:lpstr>
      <vt:lpstr>The various design constraints of this design space</vt:lpstr>
      <vt:lpstr>Lattice-based compared to wireframe DNA origami</vt:lpstr>
      <vt:lpstr>However, exploring upon the design space for wireframe topologies is difficult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A.J. Joseph Vetturini II</dc:creator>
  <cp:lastModifiedBy>A.J. Joseph Vetturini II</cp:lastModifiedBy>
  <cp:revision>331</cp:revision>
  <cp:lastPrinted>2016-12-06T18:52:42Z</cp:lastPrinted>
  <dcterms:created xsi:type="dcterms:W3CDTF">2024-08-18T15:23:13Z</dcterms:created>
  <dcterms:modified xsi:type="dcterms:W3CDTF">2024-08-27T13:51:05Z</dcterms:modified>
</cp:coreProperties>
</file>