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10" r:id="rId1"/>
  </p:sldMasterIdLst>
  <p:notesMasterIdLst>
    <p:notesMasterId r:id="rId26"/>
  </p:notesMasterIdLst>
  <p:handoutMasterIdLst>
    <p:handoutMasterId r:id="rId27"/>
  </p:handoutMasterIdLst>
  <p:sldIdLst>
    <p:sldId id="258" r:id="rId2"/>
    <p:sldId id="309" r:id="rId3"/>
    <p:sldId id="328" r:id="rId4"/>
    <p:sldId id="310" r:id="rId5"/>
    <p:sldId id="311" r:id="rId6"/>
    <p:sldId id="330" r:id="rId7"/>
    <p:sldId id="313" r:id="rId8"/>
    <p:sldId id="329" r:id="rId9"/>
    <p:sldId id="321" r:id="rId10"/>
    <p:sldId id="320" r:id="rId11"/>
    <p:sldId id="326" r:id="rId12"/>
    <p:sldId id="331" r:id="rId13"/>
    <p:sldId id="327" r:id="rId14"/>
    <p:sldId id="318" r:id="rId15"/>
    <p:sldId id="332" r:id="rId16"/>
    <p:sldId id="316" r:id="rId17"/>
    <p:sldId id="319" r:id="rId18"/>
    <p:sldId id="271" r:id="rId19"/>
    <p:sldId id="333" r:id="rId20"/>
    <p:sldId id="314" r:id="rId21"/>
    <p:sldId id="317" r:id="rId22"/>
    <p:sldId id="322" r:id="rId23"/>
    <p:sldId id="323" r:id="rId24"/>
    <p:sldId id="260" r:id="rId25"/>
  </p:sldIdLst>
  <p:sldSz cx="9144000" cy="5143500" type="screen16x9"/>
  <p:notesSz cx="6858000" cy="9144000"/>
  <p:defaultTextStyle>
    <a:defPPr>
      <a:defRPr lang="en-US"/>
    </a:defPPr>
    <a:lvl1pPr algn="l" rtl="0" eaLnBrk="0" fontAlgn="base" hangingPunct="0">
      <a:spcBef>
        <a:spcPct val="0"/>
      </a:spcBef>
      <a:spcAft>
        <a:spcPct val="0"/>
      </a:spcAft>
      <a:defRPr sz="2400" kern="1200">
        <a:solidFill>
          <a:schemeClr val="tx1"/>
        </a:solidFill>
        <a:latin typeface="45 Helvetica Light"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45 Helvetica Light"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45 Helvetica Light"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45 Helvetica Light"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45 Helvetica Light" charset="0"/>
        <a:ea typeface="ＭＳ Ｐゴシック" charset="-128"/>
        <a:cs typeface="+mn-cs"/>
      </a:defRPr>
    </a:lvl5pPr>
    <a:lvl6pPr marL="2286000" algn="l" defTabSz="914400" rtl="0" eaLnBrk="1" latinLnBrk="0" hangingPunct="1">
      <a:defRPr sz="2400" kern="1200">
        <a:solidFill>
          <a:schemeClr val="tx1"/>
        </a:solidFill>
        <a:latin typeface="45 Helvetica Light" charset="0"/>
        <a:ea typeface="ＭＳ Ｐゴシック" charset="-128"/>
        <a:cs typeface="+mn-cs"/>
      </a:defRPr>
    </a:lvl6pPr>
    <a:lvl7pPr marL="2743200" algn="l" defTabSz="914400" rtl="0" eaLnBrk="1" latinLnBrk="0" hangingPunct="1">
      <a:defRPr sz="2400" kern="1200">
        <a:solidFill>
          <a:schemeClr val="tx1"/>
        </a:solidFill>
        <a:latin typeface="45 Helvetica Light" charset="0"/>
        <a:ea typeface="ＭＳ Ｐゴシック" charset="-128"/>
        <a:cs typeface="+mn-cs"/>
      </a:defRPr>
    </a:lvl7pPr>
    <a:lvl8pPr marL="3200400" algn="l" defTabSz="914400" rtl="0" eaLnBrk="1" latinLnBrk="0" hangingPunct="1">
      <a:defRPr sz="2400" kern="1200">
        <a:solidFill>
          <a:schemeClr val="tx1"/>
        </a:solidFill>
        <a:latin typeface="45 Helvetica Light" charset="0"/>
        <a:ea typeface="ＭＳ Ｐゴシック" charset="-128"/>
        <a:cs typeface="+mn-cs"/>
      </a:defRPr>
    </a:lvl8pPr>
    <a:lvl9pPr marL="3657600" algn="l" defTabSz="914400" rtl="0" eaLnBrk="1" latinLnBrk="0" hangingPunct="1">
      <a:defRPr sz="2400" kern="1200">
        <a:solidFill>
          <a:schemeClr val="tx1"/>
        </a:solidFill>
        <a:latin typeface="45 Helvetica Light" charset="0"/>
        <a:ea typeface="ＭＳ Ｐゴシック"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91FF"/>
    <a:srgbClr val="0070C0"/>
    <a:srgbClr val="FFCE5D"/>
    <a:srgbClr val="02FFFF"/>
    <a:srgbClr val="FFA500"/>
    <a:srgbClr val="FF00FF"/>
    <a:srgbClr val="FF0000"/>
    <a:srgbClr val="FF921A"/>
    <a:srgbClr val="FF9F9F"/>
    <a:srgbClr val="1A5B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75" autoAdjust="0"/>
    <p:restoredTop sz="89599"/>
  </p:normalViewPr>
  <p:slideViewPr>
    <p:cSldViewPr snapToGrid="0">
      <p:cViewPr>
        <p:scale>
          <a:sx n="143" d="100"/>
          <a:sy n="143" d="100"/>
        </p:scale>
        <p:origin x="952" y="37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0" d="100"/>
        <a:sy n="140" d="100"/>
      </p:scale>
      <p:origin x="0" y="0"/>
    </p:cViewPr>
  </p:sorterViewPr>
  <p:notesViewPr>
    <p:cSldViewPr snapToGrid="0">
      <p:cViewPr>
        <p:scale>
          <a:sx n="77" d="100"/>
          <a:sy n="77" d="100"/>
        </p:scale>
        <p:origin x="5504" y="24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Open Sans" charset="0"/>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Open Sans" charset="0"/>
              </a:defRPr>
            </a:lvl1pPr>
          </a:lstStyle>
          <a:p>
            <a:pPr>
              <a:defRPr/>
            </a:pPr>
            <a:fld id="{59AAF3D2-EDFA-BA42-9460-032E57456FC5}" type="datetimeFigureOut">
              <a:rPr lang="en-US"/>
              <a:pPr>
                <a:defRPr/>
              </a:pPr>
              <a:t>8/19/25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Open Sans"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Open Sans" charset="0"/>
              </a:defRPr>
            </a:lvl1pPr>
          </a:lstStyle>
          <a:p>
            <a:pPr>
              <a:defRPr/>
            </a:pPr>
            <a:fld id="{53E6B18D-BC97-A741-A494-5A40B396D863}"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baseline="0">
                <a:latin typeface="Open Sans" charset="0"/>
                <a:ea typeface="ＭＳ Ｐゴシック" charset="0"/>
                <a:cs typeface="Geneva" charset="0"/>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baseline="0">
                <a:latin typeface="Open Sans" charset="0"/>
                <a:ea typeface="ＭＳ Ｐゴシック" charset="0"/>
                <a:cs typeface="Geneva"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baseline="0">
                <a:latin typeface="Open Sans" charset="0"/>
                <a:ea typeface="ＭＳ Ｐゴシック" charset="0"/>
                <a:cs typeface="Geneva" charset="0"/>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baseline="0">
                <a:latin typeface="Open Sans" charset="0"/>
              </a:defRPr>
            </a:lvl1pPr>
          </a:lstStyle>
          <a:p>
            <a:pPr>
              <a:defRPr/>
            </a:pPr>
            <a:fld id="{2B24F439-14CB-B64A-A38E-43868DBA8F9B}"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Open Sans" charset="0"/>
        <a:ea typeface="ＭＳ Ｐゴシック" charset="0"/>
        <a:cs typeface="Geneva" pitchFamily="-110" charset="-128"/>
      </a:defRPr>
    </a:lvl1pPr>
    <a:lvl2pPr marL="457200" algn="l" rtl="0" eaLnBrk="0" fontAlgn="base" hangingPunct="0">
      <a:spcBef>
        <a:spcPct val="30000"/>
      </a:spcBef>
      <a:spcAft>
        <a:spcPct val="0"/>
      </a:spcAft>
      <a:defRPr sz="1200" kern="1200">
        <a:solidFill>
          <a:schemeClr val="tx1"/>
        </a:solidFill>
        <a:latin typeface="Open Sans" charset="0"/>
        <a:ea typeface="Geneva" pitchFamily="-110" charset="-128"/>
        <a:cs typeface="Geneva" charset="0"/>
      </a:defRPr>
    </a:lvl2pPr>
    <a:lvl3pPr marL="914400" algn="l" rtl="0" eaLnBrk="0" fontAlgn="base" hangingPunct="0">
      <a:spcBef>
        <a:spcPct val="30000"/>
      </a:spcBef>
      <a:spcAft>
        <a:spcPct val="0"/>
      </a:spcAft>
      <a:defRPr sz="1200" kern="1200">
        <a:solidFill>
          <a:schemeClr val="tx1"/>
        </a:solidFill>
        <a:latin typeface="Open Sans" charset="0"/>
        <a:ea typeface="Geneva" pitchFamily="-110" charset="-128"/>
        <a:cs typeface="Geneva" charset="0"/>
      </a:defRPr>
    </a:lvl3pPr>
    <a:lvl4pPr marL="1371600" algn="l" rtl="0" eaLnBrk="0" fontAlgn="base" hangingPunct="0">
      <a:spcBef>
        <a:spcPct val="30000"/>
      </a:spcBef>
      <a:spcAft>
        <a:spcPct val="0"/>
      </a:spcAft>
      <a:defRPr sz="1200" kern="1200">
        <a:solidFill>
          <a:schemeClr val="tx1"/>
        </a:solidFill>
        <a:latin typeface="Open Sans" charset="0"/>
        <a:ea typeface="Geneva" pitchFamily="-110" charset="-128"/>
        <a:cs typeface="Geneva" charset="0"/>
      </a:defRPr>
    </a:lvl4pPr>
    <a:lvl5pPr marL="1828800" algn="l" rtl="0" eaLnBrk="0" fontAlgn="base" hangingPunct="0">
      <a:spcBef>
        <a:spcPct val="30000"/>
      </a:spcBef>
      <a:spcAft>
        <a:spcPct val="0"/>
      </a:spcAft>
      <a:defRPr sz="1200" kern="1200">
        <a:solidFill>
          <a:schemeClr val="tx1"/>
        </a:solidFill>
        <a:latin typeface="Open Sans" charset="0"/>
        <a:ea typeface="Geneva" pitchFamily="-110"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45 Helvetica Light" charset="0"/>
                <a:ea typeface="ＭＳ Ｐゴシック" charset="-128"/>
              </a:defRPr>
            </a:lvl1pPr>
            <a:lvl2pPr marL="742950" indent="-285750">
              <a:defRPr sz="2400">
                <a:solidFill>
                  <a:schemeClr val="tx1"/>
                </a:solidFill>
                <a:latin typeface="45 Helvetica Light" charset="0"/>
                <a:ea typeface="ＭＳ Ｐゴシック" charset="-128"/>
              </a:defRPr>
            </a:lvl2pPr>
            <a:lvl3pPr marL="1143000" indent="-228600">
              <a:defRPr sz="2400">
                <a:solidFill>
                  <a:schemeClr val="tx1"/>
                </a:solidFill>
                <a:latin typeface="45 Helvetica Light" charset="0"/>
                <a:ea typeface="ＭＳ Ｐゴシック" charset="-128"/>
              </a:defRPr>
            </a:lvl3pPr>
            <a:lvl4pPr marL="1600200" indent="-228600">
              <a:defRPr sz="2400">
                <a:solidFill>
                  <a:schemeClr val="tx1"/>
                </a:solidFill>
                <a:latin typeface="45 Helvetica Light" charset="0"/>
                <a:ea typeface="ＭＳ Ｐゴシック" charset="-128"/>
              </a:defRPr>
            </a:lvl4pPr>
            <a:lvl5pPr marL="2057400" indent="-228600">
              <a:defRPr sz="2400">
                <a:solidFill>
                  <a:schemeClr val="tx1"/>
                </a:solidFill>
                <a:latin typeface="45 Helvetica Light" charset="0"/>
                <a:ea typeface="ＭＳ Ｐゴシック" charset="-128"/>
              </a:defRPr>
            </a:lvl5pPr>
            <a:lvl6pPr marL="2514600" indent="-228600" eaLnBrk="0" fontAlgn="base" hangingPunct="0">
              <a:spcBef>
                <a:spcPct val="0"/>
              </a:spcBef>
              <a:spcAft>
                <a:spcPct val="0"/>
              </a:spcAft>
              <a:defRPr sz="2400">
                <a:solidFill>
                  <a:schemeClr val="tx1"/>
                </a:solidFill>
                <a:latin typeface="45 Helvetica Light" charset="0"/>
                <a:ea typeface="ＭＳ Ｐゴシック" charset="-128"/>
              </a:defRPr>
            </a:lvl6pPr>
            <a:lvl7pPr marL="2971800" indent="-228600" eaLnBrk="0" fontAlgn="base" hangingPunct="0">
              <a:spcBef>
                <a:spcPct val="0"/>
              </a:spcBef>
              <a:spcAft>
                <a:spcPct val="0"/>
              </a:spcAft>
              <a:defRPr sz="2400">
                <a:solidFill>
                  <a:schemeClr val="tx1"/>
                </a:solidFill>
                <a:latin typeface="45 Helvetica Light" charset="0"/>
                <a:ea typeface="ＭＳ Ｐゴシック" charset="-128"/>
              </a:defRPr>
            </a:lvl7pPr>
            <a:lvl8pPr marL="3429000" indent="-228600" eaLnBrk="0" fontAlgn="base" hangingPunct="0">
              <a:spcBef>
                <a:spcPct val="0"/>
              </a:spcBef>
              <a:spcAft>
                <a:spcPct val="0"/>
              </a:spcAft>
              <a:defRPr sz="2400">
                <a:solidFill>
                  <a:schemeClr val="tx1"/>
                </a:solidFill>
                <a:latin typeface="45 Helvetica Light" charset="0"/>
                <a:ea typeface="ＭＳ Ｐゴシック" charset="-128"/>
              </a:defRPr>
            </a:lvl8pPr>
            <a:lvl9pPr marL="3886200" indent="-228600" eaLnBrk="0" fontAlgn="base" hangingPunct="0">
              <a:spcBef>
                <a:spcPct val="0"/>
              </a:spcBef>
              <a:spcAft>
                <a:spcPct val="0"/>
              </a:spcAft>
              <a:defRPr sz="2400">
                <a:solidFill>
                  <a:schemeClr val="tx1"/>
                </a:solidFill>
                <a:latin typeface="45 Helvetica Light" charset="0"/>
                <a:ea typeface="ＭＳ Ｐゴシック" charset="-128"/>
              </a:defRPr>
            </a:lvl9pPr>
          </a:lstStyle>
          <a:p>
            <a:fld id="{A4676FBE-E17B-9F40-B294-2A0EC4B80004}" type="slidenum">
              <a:rPr lang="en-US" altLang="x-none" sz="1200">
                <a:latin typeface="Open Sans" charset="0"/>
              </a:rPr>
              <a:pPr/>
              <a:t>1</a:t>
            </a:fld>
            <a:endParaRPr lang="en-US" altLang="x-none" sz="1200">
              <a:latin typeface="Open Sans" charset="0"/>
            </a:endParaRPr>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dirty="0">
                <a:ea typeface="ＭＳ Ｐゴシック" charset="-128"/>
                <a:cs typeface="Geneva" charset="0"/>
              </a:rPr>
              <a:t>Say what does DNA does at the start</a:t>
            </a:r>
          </a:p>
          <a:p>
            <a:pPr eaLnBrk="1" hangingPunct="1"/>
            <a:br>
              <a:rPr lang="en-US" altLang="x-none" dirty="0">
                <a:ea typeface="ＭＳ Ｐゴシック" charset="-128"/>
                <a:cs typeface="Geneva" charset="0"/>
              </a:rPr>
            </a:br>
            <a:r>
              <a:rPr lang="en-US" altLang="x-none" dirty="0">
                <a:ea typeface="ＭＳ Ｐゴシック" charset="-128"/>
                <a:cs typeface="Geneva" charset="0"/>
              </a:rPr>
              <a:t>“How we build nanoscale to microscale structures using DNA as a construction material rather than a biological material”</a:t>
            </a:r>
          </a:p>
        </p:txBody>
      </p:sp>
    </p:spTree>
    <p:extLst>
      <p:ext uri="{BB962C8B-B14F-4D97-AF65-F5344CB8AC3E}">
        <p14:creationId xmlns:p14="http://schemas.microsoft.com/office/powerpoint/2010/main" val="298275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14B21-3069-ABA8-45DA-68B5DCA37F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D900B7-19C8-1183-965F-9EB1F980A1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32B164-18D2-8929-FC13-465EC4C88B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977F16-481C-ADAE-D753-CFAFF4AC5038}"/>
              </a:ext>
            </a:extLst>
          </p:cNvPr>
          <p:cNvSpPr>
            <a:spLocks noGrp="1"/>
          </p:cNvSpPr>
          <p:nvPr>
            <p:ph type="sldNum" sz="quarter" idx="5"/>
          </p:nvPr>
        </p:nvSpPr>
        <p:spPr/>
        <p:txBody>
          <a:bodyPr/>
          <a:lstStyle/>
          <a:p>
            <a:pPr>
              <a:defRPr/>
            </a:pPr>
            <a:fld id="{2B24F439-14CB-B64A-A38E-43868DBA8F9B}" type="slidenum">
              <a:rPr lang="en-US" altLang="x-none" smtClean="0"/>
              <a:pPr>
                <a:defRPr/>
              </a:pPr>
              <a:t>10</a:t>
            </a:fld>
            <a:endParaRPr lang="en-US" altLang="x-none"/>
          </a:p>
        </p:txBody>
      </p:sp>
    </p:spTree>
    <p:extLst>
      <p:ext uri="{BB962C8B-B14F-4D97-AF65-F5344CB8AC3E}">
        <p14:creationId xmlns:p14="http://schemas.microsoft.com/office/powerpoint/2010/main" val="3530015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2F6AB-0BD0-4648-FF0F-375D26A463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0ED746-ECCB-7867-81FE-AFCEFE40C0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BBF76B-09D2-7312-4403-FF5AB5083B65}"/>
              </a:ext>
            </a:extLst>
          </p:cNvPr>
          <p:cNvSpPr>
            <a:spLocks noGrp="1"/>
          </p:cNvSpPr>
          <p:nvPr>
            <p:ph type="body" idx="1"/>
          </p:nvPr>
        </p:nvSpPr>
        <p:spPr/>
        <p:txBody>
          <a:bodyPr/>
          <a:lstStyle/>
          <a:p>
            <a:r>
              <a:rPr lang="en-US" dirty="0"/>
              <a:t>We use Hungarian because 1) both aspects of bipartite graph MUST have same number of vertices AND Hungarian is a global algorithm </a:t>
            </a:r>
          </a:p>
        </p:txBody>
      </p:sp>
      <p:sp>
        <p:nvSpPr>
          <p:cNvPr id="4" name="Slide Number Placeholder 3">
            <a:extLst>
              <a:ext uri="{FF2B5EF4-FFF2-40B4-BE49-F238E27FC236}">
                <a16:creationId xmlns:a16="http://schemas.microsoft.com/office/drawing/2014/main" id="{D8AFDBC8-5C08-05DC-28B7-38A4B3F56514}"/>
              </a:ext>
            </a:extLst>
          </p:cNvPr>
          <p:cNvSpPr>
            <a:spLocks noGrp="1"/>
          </p:cNvSpPr>
          <p:nvPr>
            <p:ph type="sldNum" sz="quarter" idx="5"/>
          </p:nvPr>
        </p:nvSpPr>
        <p:spPr/>
        <p:txBody>
          <a:bodyPr/>
          <a:lstStyle/>
          <a:p>
            <a:pPr>
              <a:defRPr/>
            </a:pPr>
            <a:fld id="{2B24F439-14CB-B64A-A38E-43868DBA8F9B}" type="slidenum">
              <a:rPr lang="en-US" altLang="x-none" smtClean="0"/>
              <a:pPr>
                <a:defRPr/>
              </a:pPr>
              <a:t>11</a:t>
            </a:fld>
            <a:endParaRPr lang="en-US" altLang="x-none"/>
          </a:p>
        </p:txBody>
      </p:sp>
    </p:spTree>
    <p:extLst>
      <p:ext uri="{BB962C8B-B14F-4D97-AF65-F5344CB8AC3E}">
        <p14:creationId xmlns:p14="http://schemas.microsoft.com/office/powerpoint/2010/main" val="4036676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7C7A1-4017-84CA-A514-EE8BBA201B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BB0B6C-2D2B-9F4D-1766-61AAD7A7CA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F8ED03-303A-27B3-F898-626930F2C8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AAE3A4-35F5-0DFA-CEB2-08BBFBDAB5E3}"/>
              </a:ext>
            </a:extLst>
          </p:cNvPr>
          <p:cNvSpPr>
            <a:spLocks noGrp="1"/>
          </p:cNvSpPr>
          <p:nvPr>
            <p:ph type="sldNum" sz="quarter" idx="5"/>
          </p:nvPr>
        </p:nvSpPr>
        <p:spPr/>
        <p:txBody>
          <a:bodyPr/>
          <a:lstStyle/>
          <a:p>
            <a:pPr>
              <a:defRPr/>
            </a:pPr>
            <a:fld id="{2B24F439-14CB-B64A-A38E-43868DBA8F9B}" type="slidenum">
              <a:rPr lang="en-US" altLang="x-none" smtClean="0"/>
              <a:pPr>
                <a:defRPr/>
              </a:pPr>
              <a:t>14</a:t>
            </a:fld>
            <a:endParaRPr lang="en-US" altLang="x-none"/>
          </a:p>
        </p:txBody>
      </p:sp>
    </p:spTree>
    <p:extLst>
      <p:ext uri="{BB962C8B-B14F-4D97-AF65-F5344CB8AC3E}">
        <p14:creationId xmlns:p14="http://schemas.microsoft.com/office/powerpoint/2010/main" val="4095222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4597D-6A3B-5D6C-27A2-BF39D8829F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54299D-204D-3805-38D1-C5891C58AD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E4BC89-B5CB-45BF-BDAA-BB1E487A6E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066C99-B472-418E-73B4-E8653319BF86}"/>
              </a:ext>
            </a:extLst>
          </p:cNvPr>
          <p:cNvSpPr>
            <a:spLocks noGrp="1"/>
          </p:cNvSpPr>
          <p:nvPr>
            <p:ph type="sldNum" sz="quarter" idx="5"/>
          </p:nvPr>
        </p:nvSpPr>
        <p:spPr/>
        <p:txBody>
          <a:bodyPr/>
          <a:lstStyle/>
          <a:p>
            <a:pPr>
              <a:defRPr/>
            </a:pPr>
            <a:fld id="{2B24F439-14CB-B64A-A38E-43868DBA8F9B}" type="slidenum">
              <a:rPr lang="en-US" altLang="x-none" smtClean="0"/>
              <a:pPr>
                <a:defRPr/>
              </a:pPr>
              <a:t>15</a:t>
            </a:fld>
            <a:endParaRPr lang="en-US" altLang="x-none"/>
          </a:p>
        </p:txBody>
      </p:sp>
    </p:spTree>
    <p:extLst>
      <p:ext uri="{BB962C8B-B14F-4D97-AF65-F5344CB8AC3E}">
        <p14:creationId xmlns:p14="http://schemas.microsoft.com/office/powerpoint/2010/main" val="1768801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EC8A4-6B84-F5ED-9B49-650CD059D9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D785D0-E496-AB3C-BFF6-0B89293C4E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ACEE99-7A06-C49B-D22A-249CED580EC6}"/>
              </a:ext>
            </a:extLst>
          </p:cNvPr>
          <p:cNvSpPr>
            <a:spLocks noGrp="1"/>
          </p:cNvSpPr>
          <p:nvPr>
            <p:ph type="body" idx="1"/>
          </p:nvPr>
        </p:nvSpPr>
        <p:spPr/>
        <p:txBody>
          <a:bodyPr/>
          <a:lstStyle/>
          <a:p>
            <a:r>
              <a:rPr lang="en-US" dirty="0"/>
              <a:t>Describe how the nucleotide-level information is abstracted away during the design process and brought back at the design-export stage</a:t>
            </a:r>
          </a:p>
          <a:p>
            <a:endParaRPr lang="en-US" dirty="0"/>
          </a:p>
        </p:txBody>
      </p:sp>
      <p:sp>
        <p:nvSpPr>
          <p:cNvPr id="4" name="Slide Number Placeholder 3">
            <a:extLst>
              <a:ext uri="{FF2B5EF4-FFF2-40B4-BE49-F238E27FC236}">
                <a16:creationId xmlns:a16="http://schemas.microsoft.com/office/drawing/2014/main" id="{9CA5F3FC-F923-A99E-9E7E-8805179E954E}"/>
              </a:ext>
            </a:extLst>
          </p:cNvPr>
          <p:cNvSpPr>
            <a:spLocks noGrp="1"/>
          </p:cNvSpPr>
          <p:nvPr>
            <p:ph type="sldNum" sz="quarter" idx="5"/>
          </p:nvPr>
        </p:nvSpPr>
        <p:spPr/>
        <p:txBody>
          <a:bodyPr/>
          <a:lstStyle/>
          <a:p>
            <a:pPr>
              <a:defRPr/>
            </a:pPr>
            <a:fld id="{2B24F439-14CB-B64A-A38E-43868DBA8F9B}" type="slidenum">
              <a:rPr lang="en-US" altLang="x-none" smtClean="0"/>
              <a:pPr>
                <a:defRPr/>
              </a:pPr>
              <a:t>16</a:t>
            </a:fld>
            <a:endParaRPr lang="en-US" altLang="x-none"/>
          </a:p>
        </p:txBody>
      </p:sp>
    </p:spTree>
    <p:extLst>
      <p:ext uri="{BB962C8B-B14F-4D97-AF65-F5344CB8AC3E}">
        <p14:creationId xmlns:p14="http://schemas.microsoft.com/office/powerpoint/2010/main" val="2630998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48232-E182-AFD8-9793-6419A75CC0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9FD0F2-B2A2-273A-07AB-3EE00592F3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638F27-3866-BA51-095D-25302580FC51}"/>
              </a:ext>
            </a:extLst>
          </p:cNvPr>
          <p:cNvSpPr>
            <a:spLocks noGrp="1"/>
          </p:cNvSpPr>
          <p:nvPr>
            <p:ph type="body" idx="1"/>
          </p:nvPr>
        </p:nvSpPr>
        <p:spPr/>
        <p:txBody>
          <a:bodyPr/>
          <a:lstStyle/>
          <a:p>
            <a:r>
              <a:rPr lang="en-US" dirty="0" err="1"/>
              <a:t>Sequetial</a:t>
            </a:r>
            <a:r>
              <a:rPr lang="en-US" dirty="0"/>
              <a:t> meaning “Various steps of optimization”</a:t>
            </a:r>
          </a:p>
        </p:txBody>
      </p:sp>
      <p:sp>
        <p:nvSpPr>
          <p:cNvPr id="4" name="Slide Number Placeholder 3">
            <a:extLst>
              <a:ext uri="{FF2B5EF4-FFF2-40B4-BE49-F238E27FC236}">
                <a16:creationId xmlns:a16="http://schemas.microsoft.com/office/drawing/2014/main" id="{0FA897A9-8042-05B7-2F35-8067AC1E0C06}"/>
              </a:ext>
            </a:extLst>
          </p:cNvPr>
          <p:cNvSpPr>
            <a:spLocks noGrp="1"/>
          </p:cNvSpPr>
          <p:nvPr>
            <p:ph type="sldNum" sz="quarter" idx="5"/>
          </p:nvPr>
        </p:nvSpPr>
        <p:spPr/>
        <p:txBody>
          <a:bodyPr/>
          <a:lstStyle/>
          <a:p>
            <a:pPr>
              <a:defRPr/>
            </a:pPr>
            <a:fld id="{2B24F439-14CB-B64A-A38E-43868DBA8F9B}" type="slidenum">
              <a:rPr lang="en-US" altLang="x-none" smtClean="0"/>
              <a:pPr>
                <a:defRPr/>
              </a:pPr>
              <a:t>17</a:t>
            </a:fld>
            <a:endParaRPr lang="en-US" altLang="x-none"/>
          </a:p>
        </p:txBody>
      </p:sp>
    </p:spTree>
    <p:extLst>
      <p:ext uri="{BB962C8B-B14F-4D97-AF65-F5344CB8AC3E}">
        <p14:creationId xmlns:p14="http://schemas.microsoft.com/office/powerpoint/2010/main" val="484898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6072E-2E10-4266-9F71-DF7C090FFB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9A7A0-781A-36FD-76AF-9DD9E85CE4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E53DEA-58F5-13C9-E463-88CFC21597B5}"/>
              </a:ext>
            </a:extLst>
          </p:cNvPr>
          <p:cNvSpPr>
            <a:spLocks noGrp="1"/>
          </p:cNvSpPr>
          <p:nvPr>
            <p:ph type="body" idx="1"/>
          </p:nvPr>
        </p:nvSpPr>
        <p:spPr/>
        <p:txBody>
          <a:bodyPr/>
          <a:lstStyle/>
          <a:p>
            <a:r>
              <a:rPr lang="en-US" dirty="0"/>
              <a:t>DNA origami serves as a template for another </a:t>
            </a:r>
            <a:r>
              <a:rPr lang="en-US" dirty="0" err="1"/>
              <a:t>matierla</a:t>
            </a:r>
            <a:r>
              <a:rPr lang="en-US" dirty="0"/>
              <a:t> (typically silica) through a </a:t>
            </a:r>
            <a:r>
              <a:rPr lang="en-GB" dirty="0"/>
              <a:t>modified Stober reaction</a:t>
            </a:r>
            <a:r>
              <a:rPr lang="en-US" dirty="0"/>
              <a:t> </a:t>
            </a:r>
            <a:r>
              <a:rPr lang="en-US" dirty="0" err="1"/>
              <a:t>consiiting</a:t>
            </a:r>
            <a:r>
              <a:rPr lang="en-US" dirty="0"/>
              <a:t> of TMAP and TEOS (</a:t>
            </a:r>
            <a:r>
              <a:rPr lang="en-GB" b="0" i="0" dirty="0">
                <a:solidFill>
                  <a:srgbClr val="EEF0FF"/>
                </a:solidFill>
                <a:effectLst/>
                <a:latin typeface="Google Sans"/>
              </a:rPr>
              <a:t>Tetraethyl orthosilicate)</a:t>
            </a:r>
          </a:p>
          <a:p>
            <a:endParaRPr lang="en-GB" b="0" i="0" dirty="0">
              <a:solidFill>
                <a:srgbClr val="EEF0FF"/>
              </a:solidFill>
              <a:effectLst/>
              <a:latin typeface="Google Sans"/>
            </a:endParaRPr>
          </a:p>
          <a:p>
            <a:r>
              <a:rPr lang="en-US" dirty="0"/>
              <a:t>Mechanical Metamaterial was a primitive cubic-like structure using a similar octahedron as shown in the slides from micro-mechanical testing systems using SEM for imaging and </a:t>
            </a:r>
            <a:r>
              <a:rPr lang="en-US" dirty="0" err="1"/>
              <a:t>NanoFlip</a:t>
            </a:r>
            <a:r>
              <a:rPr lang="en-US" dirty="0"/>
              <a:t> for testing with a 5 or 15 um diamond flat punch tip</a:t>
            </a:r>
          </a:p>
          <a:p>
            <a:r>
              <a:rPr lang="en-US" dirty="0"/>
              <a:t>,</a:t>
            </a:r>
          </a:p>
          <a:p>
            <a:r>
              <a:rPr lang="en-US" dirty="0"/>
              <a:t>DNA </a:t>
            </a:r>
            <a:r>
              <a:rPr lang="en-US" dirty="0" err="1"/>
              <a:t>youngs</a:t>
            </a:r>
            <a:r>
              <a:rPr lang="en-US" dirty="0"/>
              <a:t> modulus is around ~300-700 </a:t>
            </a:r>
            <a:r>
              <a:rPr lang="en-US" dirty="0" err="1"/>
              <a:t>Mpa</a:t>
            </a:r>
            <a:r>
              <a:rPr lang="en-US" dirty="0"/>
              <a:t>, but when you group it into helix bundles you can approach a plastic-like material</a:t>
            </a:r>
          </a:p>
          <a:p>
            <a:endParaRPr lang="en-US" dirty="0"/>
          </a:p>
          <a:p>
            <a:r>
              <a:rPr lang="en-US" dirty="0"/>
              <a:t>Photonics range from biosensing capabilities to optical computing / wave guides for quantum computing.</a:t>
            </a:r>
          </a:p>
        </p:txBody>
      </p:sp>
      <p:sp>
        <p:nvSpPr>
          <p:cNvPr id="4" name="Slide Number Placeholder 3">
            <a:extLst>
              <a:ext uri="{FF2B5EF4-FFF2-40B4-BE49-F238E27FC236}">
                <a16:creationId xmlns:a16="http://schemas.microsoft.com/office/drawing/2014/main" id="{1E381A43-325C-4839-7596-1A5AFCC70557}"/>
              </a:ext>
            </a:extLst>
          </p:cNvPr>
          <p:cNvSpPr>
            <a:spLocks noGrp="1"/>
          </p:cNvSpPr>
          <p:nvPr>
            <p:ph type="sldNum" sz="quarter" idx="5"/>
          </p:nvPr>
        </p:nvSpPr>
        <p:spPr/>
        <p:txBody>
          <a:bodyPr/>
          <a:lstStyle/>
          <a:p>
            <a:pPr>
              <a:defRPr/>
            </a:pPr>
            <a:fld id="{2B24F439-14CB-B64A-A38E-43868DBA8F9B}" type="slidenum">
              <a:rPr lang="en-US" altLang="x-none" smtClean="0"/>
              <a:pPr>
                <a:defRPr/>
              </a:pPr>
              <a:t>20</a:t>
            </a:fld>
            <a:endParaRPr lang="en-US" altLang="x-none"/>
          </a:p>
        </p:txBody>
      </p:sp>
    </p:spTree>
    <p:extLst>
      <p:ext uri="{BB962C8B-B14F-4D97-AF65-F5344CB8AC3E}">
        <p14:creationId xmlns:p14="http://schemas.microsoft.com/office/powerpoint/2010/main" val="4276427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56C09-A71A-3A3C-ABC9-FE04F0F686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7CA442-D912-3C94-8DCD-1A61FE59F2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5330B7-6E95-7334-9628-0BE8F4E74253}"/>
              </a:ext>
            </a:extLst>
          </p:cNvPr>
          <p:cNvSpPr>
            <a:spLocks noGrp="1"/>
          </p:cNvSpPr>
          <p:nvPr>
            <p:ph type="body" idx="1"/>
          </p:nvPr>
        </p:nvSpPr>
        <p:spPr/>
        <p:txBody>
          <a:bodyPr/>
          <a:lstStyle/>
          <a:p>
            <a:r>
              <a:rPr lang="en-US" dirty="0"/>
              <a:t>The design automation limitation serves as the basis for the work shown today where …</a:t>
            </a:r>
          </a:p>
        </p:txBody>
      </p:sp>
      <p:sp>
        <p:nvSpPr>
          <p:cNvPr id="4" name="Slide Number Placeholder 3">
            <a:extLst>
              <a:ext uri="{FF2B5EF4-FFF2-40B4-BE49-F238E27FC236}">
                <a16:creationId xmlns:a16="http://schemas.microsoft.com/office/drawing/2014/main" id="{D6F063E9-7EFE-E5D1-E2AB-7A0F86E5F9B3}"/>
              </a:ext>
            </a:extLst>
          </p:cNvPr>
          <p:cNvSpPr>
            <a:spLocks noGrp="1"/>
          </p:cNvSpPr>
          <p:nvPr>
            <p:ph type="sldNum" sz="quarter" idx="5"/>
          </p:nvPr>
        </p:nvSpPr>
        <p:spPr/>
        <p:txBody>
          <a:bodyPr/>
          <a:lstStyle/>
          <a:p>
            <a:pPr>
              <a:defRPr/>
            </a:pPr>
            <a:fld id="{2B24F439-14CB-B64A-A38E-43868DBA8F9B}" type="slidenum">
              <a:rPr lang="en-US" altLang="x-none" smtClean="0"/>
              <a:pPr>
                <a:defRPr/>
              </a:pPr>
              <a:t>21</a:t>
            </a:fld>
            <a:endParaRPr lang="en-US" altLang="x-none"/>
          </a:p>
        </p:txBody>
      </p:sp>
    </p:spTree>
    <p:extLst>
      <p:ext uri="{BB962C8B-B14F-4D97-AF65-F5344CB8AC3E}">
        <p14:creationId xmlns:p14="http://schemas.microsoft.com/office/powerpoint/2010/main" val="102852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AFF9C-69EE-41DC-847D-754B2A2BAB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D11671-6953-4E65-3B2F-8019B9F0E5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9E0651-0858-2F14-C4BB-494B438F2B14}"/>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MO" sz="1200" dirty="0">
                <a:highlight>
                  <a:srgbClr val="FFFF00"/>
                </a:highlight>
              </a:rPr>
              <a:t>Then just say “we do auto-stapling using a thermodynamics based model”</a:t>
            </a:r>
          </a:p>
          <a:p>
            <a:endParaRPr lang="en-US" dirty="0"/>
          </a:p>
        </p:txBody>
      </p:sp>
      <p:sp>
        <p:nvSpPr>
          <p:cNvPr id="4" name="Slide Number Placeholder 3">
            <a:extLst>
              <a:ext uri="{FF2B5EF4-FFF2-40B4-BE49-F238E27FC236}">
                <a16:creationId xmlns:a16="http://schemas.microsoft.com/office/drawing/2014/main" id="{861DD0D3-1C0A-A0B9-60FE-2EC98AF0FDBC}"/>
              </a:ext>
            </a:extLst>
          </p:cNvPr>
          <p:cNvSpPr>
            <a:spLocks noGrp="1"/>
          </p:cNvSpPr>
          <p:nvPr>
            <p:ph type="sldNum" sz="quarter" idx="5"/>
          </p:nvPr>
        </p:nvSpPr>
        <p:spPr/>
        <p:txBody>
          <a:bodyPr/>
          <a:lstStyle/>
          <a:p>
            <a:pPr>
              <a:defRPr/>
            </a:pPr>
            <a:fld id="{2B24F439-14CB-B64A-A38E-43868DBA8F9B}" type="slidenum">
              <a:rPr lang="en-US" altLang="x-none" smtClean="0"/>
              <a:pPr>
                <a:defRPr/>
              </a:pPr>
              <a:t>22</a:t>
            </a:fld>
            <a:endParaRPr lang="en-US" altLang="x-none"/>
          </a:p>
        </p:txBody>
      </p:sp>
    </p:spTree>
    <p:extLst>
      <p:ext uri="{BB962C8B-B14F-4D97-AF65-F5344CB8AC3E}">
        <p14:creationId xmlns:p14="http://schemas.microsoft.com/office/powerpoint/2010/main" val="1284674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BD6B5-C7BB-29B8-8FC9-4F234AE17A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7931DD-022F-FB71-6E89-C5300328D8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C7173C-44BC-8866-0278-5F7BAB1ABCE9}"/>
              </a:ext>
            </a:extLst>
          </p:cNvPr>
          <p:cNvSpPr>
            <a:spLocks noGrp="1"/>
          </p:cNvSpPr>
          <p:nvPr>
            <p:ph type="body" idx="1"/>
          </p:nvPr>
        </p:nvSpPr>
        <p:spPr/>
        <p:txBody>
          <a:bodyPr/>
          <a:lstStyle/>
          <a:p>
            <a:r>
              <a:rPr lang="en-US" dirty="0"/>
              <a:t>Describe how this is a discrete optimization (</a:t>
            </a:r>
            <a:r>
              <a:rPr lang="en-US" dirty="0" err="1"/>
              <a:t>combinatiorial</a:t>
            </a:r>
            <a:r>
              <a:rPr lang="en-US" dirty="0"/>
              <a:t>) problem that is typically “small enough” that DFS can be used to efficiently search the space. However, things like Simulated Annealing can also be used here.</a:t>
            </a:r>
          </a:p>
        </p:txBody>
      </p:sp>
      <p:sp>
        <p:nvSpPr>
          <p:cNvPr id="4" name="Slide Number Placeholder 3">
            <a:extLst>
              <a:ext uri="{FF2B5EF4-FFF2-40B4-BE49-F238E27FC236}">
                <a16:creationId xmlns:a16="http://schemas.microsoft.com/office/drawing/2014/main" id="{2D5CA8CE-4A02-0A9F-5739-AA4C815B5A71}"/>
              </a:ext>
            </a:extLst>
          </p:cNvPr>
          <p:cNvSpPr>
            <a:spLocks noGrp="1"/>
          </p:cNvSpPr>
          <p:nvPr>
            <p:ph type="sldNum" sz="quarter" idx="5"/>
          </p:nvPr>
        </p:nvSpPr>
        <p:spPr/>
        <p:txBody>
          <a:bodyPr/>
          <a:lstStyle/>
          <a:p>
            <a:pPr>
              <a:defRPr/>
            </a:pPr>
            <a:fld id="{2B24F439-14CB-B64A-A38E-43868DBA8F9B}" type="slidenum">
              <a:rPr lang="en-US" altLang="x-none" smtClean="0"/>
              <a:pPr>
                <a:defRPr/>
              </a:pPr>
              <a:t>23</a:t>
            </a:fld>
            <a:endParaRPr lang="en-US" altLang="x-none"/>
          </a:p>
        </p:txBody>
      </p:sp>
    </p:spTree>
    <p:extLst>
      <p:ext uri="{BB962C8B-B14F-4D97-AF65-F5344CB8AC3E}">
        <p14:creationId xmlns:p14="http://schemas.microsoft.com/office/powerpoint/2010/main" val="986484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DNA Rotation: Despite the potential of rotation measurements to transform our understanding of genome-processing reactions, measuring DNA rotation remains a difficult task.</a:t>
            </a:r>
          </a:p>
          <a:p>
            <a:endParaRPr lang="en-US" dirty="0"/>
          </a:p>
          <a:p>
            <a:r>
              <a:rPr lang="en-GB" b="0" i="0" dirty="0">
                <a:solidFill>
                  <a:srgbClr val="BFBFBF"/>
                </a:solidFill>
                <a:effectLst/>
                <a:latin typeface="Roboto" panose="02000000000000000000" pitchFamily="2" charset="0"/>
              </a:rPr>
              <a:t>Stober reaction = tetra-ethyl-orthosilicate (ETOS) + </a:t>
            </a:r>
            <a:r>
              <a:rPr lang="en-GB" b="0" i="0" dirty="0" err="1">
                <a:solidFill>
                  <a:srgbClr val="BFBFBF"/>
                </a:solidFill>
                <a:effectLst/>
                <a:latin typeface="Roboto" panose="02000000000000000000" pitchFamily="2" charset="0"/>
              </a:rPr>
              <a:t>Trimethocysyl</a:t>
            </a:r>
            <a:r>
              <a:rPr lang="en-GB" b="0" i="0" dirty="0">
                <a:solidFill>
                  <a:srgbClr val="BFBFBF"/>
                </a:solidFill>
                <a:effectLst/>
                <a:latin typeface="Roboto" panose="02000000000000000000" pitchFamily="2" charset="0"/>
              </a:rPr>
              <a:t> propyl Trimethyl ammonium</a:t>
            </a:r>
            <a:endParaRPr lang="en-US" dirty="0"/>
          </a:p>
        </p:txBody>
      </p:sp>
      <p:sp>
        <p:nvSpPr>
          <p:cNvPr id="4" name="Slide Number Placeholder 3"/>
          <p:cNvSpPr>
            <a:spLocks noGrp="1"/>
          </p:cNvSpPr>
          <p:nvPr>
            <p:ph type="sldNum" sz="quarter" idx="5"/>
          </p:nvPr>
        </p:nvSpPr>
        <p:spPr/>
        <p:txBody>
          <a:bodyPr/>
          <a:lstStyle/>
          <a:p>
            <a:pPr>
              <a:defRPr/>
            </a:pPr>
            <a:fld id="{2B24F439-14CB-B64A-A38E-43868DBA8F9B}" type="slidenum">
              <a:rPr lang="en-US" altLang="x-none" smtClean="0"/>
              <a:pPr>
                <a:defRPr/>
              </a:pPr>
              <a:t>2</a:t>
            </a:fld>
            <a:endParaRPr lang="en-US" altLang="x-none"/>
          </a:p>
        </p:txBody>
      </p:sp>
    </p:spTree>
    <p:extLst>
      <p:ext uri="{BB962C8B-B14F-4D97-AF65-F5344CB8AC3E}">
        <p14:creationId xmlns:p14="http://schemas.microsoft.com/office/powerpoint/2010/main" val="2939459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can discuss design automation, I want to quickly discuss how DNA is used as a structural building material</a:t>
            </a:r>
          </a:p>
        </p:txBody>
      </p:sp>
      <p:sp>
        <p:nvSpPr>
          <p:cNvPr id="4" name="Slide Number Placeholder 3"/>
          <p:cNvSpPr>
            <a:spLocks noGrp="1"/>
          </p:cNvSpPr>
          <p:nvPr>
            <p:ph type="sldNum" sz="quarter" idx="5"/>
          </p:nvPr>
        </p:nvSpPr>
        <p:spPr/>
        <p:txBody>
          <a:bodyPr/>
          <a:lstStyle/>
          <a:p>
            <a:pPr>
              <a:defRPr/>
            </a:pPr>
            <a:fld id="{2B24F439-14CB-B64A-A38E-43868DBA8F9B}" type="slidenum">
              <a:rPr lang="en-US" altLang="x-none" smtClean="0"/>
              <a:pPr>
                <a:defRPr/>
              </a:pPr>
              <a:t>24</a:t>
            </a:fld>
            <a:endParaRPr lang="en-US" altLang="x-none"/>
          </a:p>
        </p:txBody>
      </p:sp>
    </p:spTree>
    <p:extLst>
      <p:ext uri="{BB962C8B-B14F-4D97-AF65-F5344CB8AC3E}">
        <p14:creationId xmlns:p14="http://schemas.microsoft.com/office/powerpoint/2010/main" val="1915784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D0261-9803-838E-7713-34369F7360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B935D5-6E4D-699D-2A0A-2CE2E0AEE7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DFB132-1ED4-386D-BC91-4FD47336A06C}"/>
              </a:ext>
            </a:extLst>
          </p:cNvPr>
          <p:cNvSpPr>
            <a:spLocks noGrp="1"/>
          </p:cNvSpPr>
          <p:nvPr>
            <p:ph type="body" idx="1"/>
          </p:nvPr>
        </p:nvSpPr>
        <p:spPr/>
        <p:txBody>
          <a:bodyPr/>
          <a:lstStyle/>
          <a:p>
            <a:r>
              <a:rPr lang="en-US" dirty="0">
                <a:highlight>
                  <a:srgbClr val="FFFF00"/>
                </a:highlight>
              </a:rPr>
              <a:t>EXPLAIN</a:t>
            </a:r>
          </a:p>
          <a:p>
            <a:endParaRPr lang="en-US" dirty="0">
              <a:highlight>
                <a:srgbClr val="FFFF00"/>
              </a:highlight>
            </a:endParaRPr>
          </a:p>
          <a:p>
            <a:r>
              <a:rPr lang="en-US" dirty="0">
                <a:highlight>
                  <a:srgbClr val="FFFF00"/>
                </a:highlight>
              </a:rPr>
              <a:t>Mention this is called caDNAno</a:t>
            </a:r>
          </a:p>
        </p:txBody>
      </p:sp>
      <p:sp>
        <p:nvSpPr>
          <p:cNvPr id="4" name="Slide Number Placeholder 3">
            <a:extLst>
              <a:ext uri="{FF2B5EF4-FFF2-40B4-BE49-F238E27FC236}">
                <a16:creationId xmlns:a16="http://schemas.microsoft.com/office/drawing/2014/main" id="{59A4FA37-80F3-1CBD-155A-CD6D2F65E44E}"/>
              </a:ext>
            </a:extLst>
          </p:cNvPr>
          <p:cNvSpPr>
            <a:spLocks noGrp="1"/>
          </p:cNvSpPr>
          <p:nvPr>
            <p:ph type="sldNum" sz="quarter" idx="5"/>
          </p:nvPr>
        </p:nvSpPr>
        <p:spPr/>
        <p:txBody>
          <a:bodyPr/>
          <a:lstStyle/>
          <a:p>
            <a:pPr>
              <a:defRPr/>
            </a:pPr>
            <a:fld id="{2B24F439-14CB-B64A-A38E-43868DBA8F9B}" type="slidenum">
              <a:rPr lang="en-US" altLang="x-none" smtClean="0"/>
              <a:pPr>
                <a:defRPr/>
              </a:pPr>
              <a:t>3</a:t>
            </a:fld>
            <a:endParaRPr lang="en-US" altLang="x-none"/>
          </a:p>
        </p:txBody>
      </p:sp>
    </p:spTree>
    <p:extLst>
      <p:ext uri="{BB962C8B-B14F-4D97-AF65-F5344CB8AC3E}">
        <p14:creationId xmlns:p14="http://schemas.microsoft.com/office/powerpoint/2010/main" val="2887467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BE103-AA4E-6524-B8D7-A72B258337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62B3F2-45FD-E77F-D555-6BCCF9CBE6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04AC54-B684-8859-2BDB-D2336A5AFEC6}"/>
              </a:ext>
            </a:extLst>
          </p:cNvPr>
          <p:cNvSpPr>
            <a:spLocks noGrp="1"/>
          </p:cNvSpPr>
          <p:nvPr>
            <p:ph type="body" idx="1"/>
          </p:nvPr>
        </p:nvSpPr>
        <p:spPr/>
        <p:txBody>
          <a:bodyPr/>
          <a:lstStyle/>
          <a:p>
            <a:r>
              <a:rPr lang="en-US" dirty="0">
                <a:highlight>
                  <a:srgbClr val="FFFF00"/>
                </a:highlight>
              </a:rPr>
              <a:t>EXPLAIN</a:t>
            </a:r>
          </a:p>
        </p:txBody>
      </p:sp>
      <p:sp>
        <p:nvSpPr>
          <p:cNvPr id="4" name="Slide Number Placeholder 3">
            <a:extLst>
              <a:ext uri="{FF2B5EF4-FFF2-40B4-BE49-F238E27FC236}">
                <a16:creationId xmlns:a16="http://schemas.microsoft.com/office/drawing/2014/main" id="{54AA2B09-630B-846B-CD62-D61155FB69CC}"/>
              </a:ext>
            </a:extLst>
          </p:cNvPr>
          <p:cNvSpPr>
            <a:spLocks noGrp="1"/>
          </p:cNvSpPr>
          <p:nvPr>
            <p:ph type="sldNum" sz="quarter" idx="5"/>
          </p:nvPr>
        </p:nvSpPr>
        <p:spPr/>
        <p:txBody>
          <a:bodyPr/>
          <a:lstStyle/>
          <a:p>
            <a:pPr>
              <a:defRPr/>
            </a:pPr>
            <a:fld id="{2B24F439-14CB-B64A-A38E-43868DBA8F9B}" type="slidenum">
              <a:rPr lang="en-US" altLang="x-none" smtClean="0"/>
              <a:pPr>
                <a:defRPr/>
              </a:pPr>
              <a:t>4</a:t>
            </a:fld>
            <a:endParaRPr lang="en-US" altLang="x-none"/>
          </a:p>
        </p:txBody>
      </p:sp>
    </p:spTree>
    <p:extLst>
      <p:ext uri="{BB962C8B-B14F-4D97-AF65-F5344CB8AC3E}">
        <p14:creationId xmlns:p14="http://schemas.microsoft.com/office/powerpoint/2010/main" val="1942894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65FC6-999C-9968-C660-92237CDA29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3AEA80-AB78-423E-BFF9-0B807E5E39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4BC2E6-6A7C-E475-D445-BF912EAE8968}"/>
              </a:ext>
            </a:extLst>
          </p:cNvPr>
          <p:cNvSpPr>
            <a:spLocks noGrp="1"/>
          </p:cNvSpPr>
          <p:nvPr>
            <p:ph type="body" idx="1"/>
          </p:nvPr>
        </p:nvSpPr>
        <p:spPr/>
        <p:txBody>
          <a:bodyPr/>
          <a:lstStyle/>
          <a:p>
            <a:r>
              <a:rPr lang="en-US" dirty="0"/>
              <a:t>We can only define spaces that can be captured through wireframe automation which is limiting, and to be able to more broadly apply the shape annealing approach we need new automation tools</a:t>
            </a:r>
          </a:p>
          <a:p>
            <a:endParaRPr lang="en-US" dirty="0"/>
          </a:p>
          <a:p>
            <a:r>
              <a:rPr lang="en-US" dirty="0"/>
              <a:t>Show the grammar </a:t>
            </a:r>
          </a:p>
        </p:txBody>
      </p:sp>
      <p:sp>
        <p:nvSpPr>
          <p:cNvPr id="4" name="Slide Number Placeholder 3">
            <a:extLst>
              <a:ext uri="{FF2B5EF4-FFF2-40B4-BE49-F238E27FC236}">
                <a16:creationId xmlns:a16="http://schemas.microsoft.com/office/drawing/2014/main" id="{41C89D95-8C51-4A48-1DC3-0FB29141A67C}"/>
              </a:ext>
            </a:extLst>
          </p:cNvPr>
          <p:cNvSpPr>
            <a:spLocks noGrp="1"/>
          </p:cNvSpPr>
          <p:nvPr>
            <p:ph type="sldNum" sz="quarter" idx="5"/>
          </p:nvPr>
        </p:nvSpPr>
        <p:spPr/>
        <p:txBody>
          <a:bodyPr/>
          <a:lstStyle/>
          <a:p>
            <a:pPr>
              <a:defRPr/>
            </a:pPr>
            <a:fld id="{2B24F439-14CB-B64A-A38E-43868DBA8F9B}" type="slidenum">
              <a:rPr lang="en-US" altLang="x-none" smtClean="0"/>
              <a:pPr>
                <a:defRPr/>
              </a:pPr>
              <a:t>5</a:t>
            </a:fld>
            <a:endParaRPr lang="en-US" altLang="x-none"/>
          </a:p>
        </p:txBody>
      </p:sp>
    </p:spTree>
    <p:extLst>
      <p:ext uri="{BB962C8B-B14F-4D97-AF65-F5344CB8AC3E}">
        <p14:creationId xmlns:p14="http://schemas.microsoft.com/office/powerpoint/2010/main" val="2067853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CEADB-3D33-D604-9C1A-22610E5E54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33ADE4-D43D-43F5-AACB-8E056E76E9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D37B41-107F-3A95-721F-FE2FA2D309C5}"/>
              </a:ext>
            </a:extLst>
          </p:cNvPr>
          <p:cNvSpPr>
            <a:spLocks noGrp="1"/>
          </p:cNvSpPr>
          <p:nvPr>
            <p:ph type="body" idx="1"/>
          </p:nvPr>
        </p:nvSpPr>
        <p:spPr/>
        <p:txBody>
          <a:bodyPr/>
          <a:lstStyle/>
          <a:p>
            <a:r>
              <a:rPr lang="en-US" dirty="0"/>
              <a:t>We can only define spaces that can be captured through wireframe automation which is limiting, and to be able to more broadly apply the shape annealing approach we need new automation tools</a:t>
            </a:r>
          </a:p>
        </p:txBody>
      </p:sp>
      <p:sp>
        <p:nvSpPr>
          <p:cNvPr id="4" name="Slide Number Placeholder 3">
            <a:extLst>
              <a:ext uri="{FF2B5EF4-FFF2-40B4-BE49-F238E27FC236}">
                <a16:creationId xmlns:a16="http://schemas.microsoft.com/office/drawing/2014/main" id="{2794EBA5-AAAB-0C92-014B-C2ED6F98B6FC}"/>
              </a:ext>
            </a:extLst>
          </p:cNvPr>
          <p:cNvSpPr>
            <a:spLocks noGrp="1"/>
          </p:cNvSpPr>
          <p:nvPr>
            <p:ph type="sldNum" sz="quarter" idx="5"/>
          </p:nvPr>
        </p:nvSpPr>
        <p:spPr/>
        <p:txBody>
          <a:bodyPr/>
          <a:lstStyle/>
          <a:p>
            <a:pPr>
              <a:defRPr/>
            </a:pPr>
            <a:fld id="{2B24F439-14CB-B64A-A38E-43868DBA8F9B}" type="slidenum">
              <a:rPr lang="en-US" altLang="x-none" smtClean="0"/>
              <a:pPr>
                <a:defRPr/>
              </a:pPr>
              <a:t>6</a:t>
            </a:fld>
            <a:endParaRPr lang="en-US" altLang="x-none"/>
          </a:p>
        </p:txBody>
      </p:sp>
    </p:spTree>
    <p:extLst>
      <p:ext uri="{BB962C8B-B14F-4D97-AF65-F5344CB8AC3E}">
        <p14:creationId xmlns:p14="http://schemas.microsoft.com/office/powerpoint/2010/main" val="3106496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1858C-EFE4-248D-7C53-3078E1AEF0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B71824-7604-1509-1FD1-A826A0AF6D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80FCB5-E270-0DAF-5ADD-71269B4E3522}"/>
              </a:ext>
            </a:extLst>
          </p:cNvPr>
          <p:cNvSpPr>
            <a:spLocks noGrp="1"/>
          </p:cNvSpPr>
          <p:nvPr>
            <p:ph type="body" idx="1"/>
          </p:nvPr>
        </p:nvSpPr>
        <p:spPr/>
        <p:txBody>
          <a:bodyPr/>
          <a:lstStyle/>
          <a:p>
            <a:r>
              <a:rPr lang="en-US" dirty="0"/>
              <a:t>Emphasize / </a:t>
            </a:r>
            <a:r>
              <a:rPr lang="en-US" dirty="0" err="1"/>
              <a:t>calrify</a:t>
            </a:r>
            <a:r>
              <a:rPr lang="en-US" dirty="0"/>
              <a:t> scaffold routing (and not be knotted)</a:t>
            </a:r>
          </a:p>
        </p:txBody>
      </p:sp>
      <p:sp>
        <p:nvSpPr>
          <p:cNvPr id="4" name="Slide Number Placeholder 3">
            <a:extLst>
              <a:ext uri="{FF2B5EF4-FFF2-40B4-BE49-F238E27FC236}">
                <a16:creationId xmlns:a16="http://schemas.microsoft.com/office/drawing/2014/main" id="{197274C3-307F-0E03-9D1D-84812D69BF86}"/>
              </a:ext>
            </a:extLst>
          </p:cNvPr>
          <p:cNvSpPr>
            <a:spLocks noGrp="1"/>
          </p:cNvSpPr>
          <p:nvPr>
            <p:ph type="sldNum" sz="quarter" idx="5"/>
          </p:nvPr>
        </p:nvSpPr>
        <p:spPr/>
        <p:txBody>
          <a:bodyPr/>
          <a:lstStyle/>
          <a:p>
            <a:pPr>
              <a:defRPr/>
            </a:pPr>
            <a:fld id="{2B24F439-14CB-B64A-A38E-43868DBA8F9B}" type="slidenum">
              <a:rPr lang="en-US" altLang="x-none" smtClean="0"/>
              <a:pPr>
                <a:defRPr/>
              </a:pPr>
              <a:t>7</a:t>
            </a:fld>
            <a:endParaRPr lang="en-US" altLang="x-none"/>
          </a:p>
        </p:txBody>
      </p:sp>
    </p:spTree>
    <p:extLst>
      <p:ext uri="{BB962C8B-B14F-4D97-AF65-F5344CB8AC3E}">
        <p14:creationId xmlns:p14="http://schemas.microsoft.com/office/powerpoint/2010/main" val="1515478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O" dirty="0"/>
              <a:t>Clarify shoelace formula is CROSS-SECTIONAL AREA (</a:t>
            </a:r>
            <a:r>
              <a:rPr lang="en-GB" b="0" i="0" dirty="0">
                <a:solidFill>
                  <a:srgbClr val="EEF0FF"/>
                </a:solidFill>
                <a:effectLst/>
                <a:latin typeface="Google Sans"/>
              </a:rPr>
              <a:t>method for calculating the area of a polygon given the coordinates of its vertices)</a:t>
            </a:r>
            <a:endParaRPr lang="en-MO" dirty="0"/>
          </a:p>
        </p:txBody>
      </p:sp>
      <p:sp>
        <p:nvSpPr>
          <p:cNvPr id="4" name="Slide Number Placeholder 3"/>
          <p:cNvSpPr>
            <a:spLocks noGrp="1"/>
          </p:cNvSpPr>
          <p:nvPr>
            <p:ph type="sldNum" sz="quarter" idx="5"/>
          </p:nvPr>
        </p:nvSpPr>
        <p:spPr/>
        <p:txBody>
          <a:bodyPr/>
          <a:lstStyle/>
          <a:p>
            <a:pPr>
              <a:defRPr/>
            </a:pPr>
            <a:fld id="{2B24F439-14CB-B64A-A38E-43868DBA8F9B}" type="slidenum">
              <a:rPr lang="en-US" altLang="x-none" smtClean="0"/>
              <a:pPr>
                <a:defRPr/>
              </a:pPr>
              <a:t>8</a:t>
            </a:fld>
            <a:endParaRPr lang="en-US" altLang="x-none"/>
          </a:p>
        </p:txBody>
      </p:sp>
    </p:spTree>
    <p:extLst>
      <p:ext uri="{BB962C8B-B14F-4D97-AF65-F5344CB8AC3E}">
        <p14:creationId xmlns:p14="http://schemas.microsoft.com/office/powerpoint/2010/main" val="3466767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C3B8E-A541-61F0-0382-B5BB5FA095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880F65-D455-4FC9-4D61-D1852CEA0B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A51C56-D013-3DE4-42F8-085ECEC38F9B}"/>
              </a:ext>
            </a:extLst>
          </p:cNvPr>
          <p:cNvSpPr>
            <a:spLocks noGrp="1"/>
          </p:cNvSpPr>
          <p:nvPr>
            <p:ph type="body" idx="1"/>
          </p:nvPr>
        </p:nvSpPr>
        <p:spPr/>
        <p:txBody>
          <a:bodyPr/>
          <a:lstStyle/>
          <a:p>
            <a:r>
              <a:rPr lang="en-GB" i="1" dirty="0">
                <a:solidFill>
                  <a:srgbClr val="629755"/>
                </a:solidFill>
                <a:effectLst/>
              </a:rPr>
              <a:t> For each vertex v connected to a pendant vertex u, we introduce a new vertex v'. We then add an edge</a:t>
            </a:r>
            <a:br>
              <a:rPr lang="en-GB" i="1" dirty="0">
                <a:solidFill>
                  <a:srgbClr val="629755"/>
                </a:solidFill>
                <a:effectLst/>
              </a:rPr>
            </a:br>
            <a:r>
              <a:rPr lang="en-GB" i="1" dirty="0">
                <a:solidFill>
                  <a:srgbClr val="629755"/>
                </a:solidFill>
                <a:effectLst/>
              </a:rPr>
              <a:t>between v and v', and we replace the edge (v, u) with (v', u). Furthermore, we add edges from v' to all </a:t>
            </a:r>
            <a:r>
              <a:rPr lang="en-GB" i="1" dirty="0" err="1">
                <a:solidFill>
                  <a:srgbClr val="629755"/>
                </a:solidFill>
                <a:effectLst/>
              </a:rPr>
              <a:t>neighbors</a:t>
            </a:r>
            <a:br>
              <a:rPr lang="en-GB" i="1" dirty="0">
                <a:solidFill>
                  <a:srgbClr val="629755"/>
                </a:solidFill>
                <a:effectLst/>
              </a:rPr>
            </a:br>
            <a:r>
              <a:rPr lang="en-GB" i="1" dirty="0">
                <a:solidFill>
                  <a:srgbClr val="629755"/>
                </a:solidFill>
                <a:effectLst/>
              </a:rPr>
              <a:t>of v (excluding u).</a:t>
            </a:r>
            <a:endParaRPr lang="en-US" dirty="0"/>
          </a:p>
          <a:p>
            <a:endParaRPr lang="en-US" dirty="0"/>
          </a:p>
          <a:p>
            <a:r>
              <a:rPr lang="en-US" dirty="0"/>
              <a:t>Mention backtracking or a Local Greedy TSP that scales in polynomial time (as we do not need the Hamiltonian / true minimal cycle, just a good enough approximation that ideally traverses the edges of the input mesh)</a:t>
            </a:r>
          </a:p>
        </p:txBody>
      </p:sp>
      <p:sp>
        <p:nvSpPr>
          <p:cNvPr id="4" name="Slide Number Placeholder 3">
            <a:extLst>
              <a:ext uri="{FF2B5EF4-FFF2-40B4-BE49-F238E27FC236}">
                <a16:creationId xmlns:a16="http://schemas.microsoft.com/office/drawing/2014/main" id="{A7FB2E19-6F8B-DBA8-53BB-426596971008}"/>
              </a:ext>
            </a:extLst>
          </p:cNvPr>
          <p:cNvSpPr>
            <a:spLocks noGrp="1"/>
          </p:cNvSpPr>
          <p:nvPr>
            <p:ph type="sldNum" sz="quarter" idx="5"/>
          </p:nvPr>
        </p:nvSpPr>
        <p:spPr/>
        <p:txBody>
          <a:bodyPr/>
          <a:lstStyle/>
          <a:p>
            <a:pPr>
              <a:defRPr/>
            </a:pPr>
            <a:fld id="{2B24F439-14CB-B64A-A38E-43868DBA8F9B}" type="slidenum">
              <a:rPr lang="en-US" altLang="x-none" smtClean="0"/>
              <a:pPr>
                <a:defRPr/>
              </a:pPr>
              <a:t>9</a:t>
            </a:fld>
            <a:endParaRPr lang="en-US" altLang="x-none"/>
          </a:p>
        </p:txBody>
      </p:sp>
    </p:spTree>
    <p:extLst>
      <p:ext uri="{BB962C8B-B14F-4D97-AF65-F5344CB8AC3E}">
        <p14:creationId xmlns:p14="http://schemas.microsoft.com/office/powerpoint/2010/main" val="27203723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Rectangle 5"/>
          <p:cNvSpPr>
            <a:spLocks noChangeArrowheads="1"/>
          </p:cNvSpPr>
          <p:nvPr/>
        </p:nvSpPr>
        <p:spPr bwMode="auto">
          <a:xfrm>
            <a:off x="-76200" y="-95250"/>
            <a:ext cx="9296400" cy="5257800"/>
          </a:xfrm>
          <a:prstGeom prst="rect">
            <a:avLst/>
          </a:prstGeom>
          <a:solidFill>
            <a:srgbClr val="BB002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45 Helvetica Light" charset="0"/>
                <a:ea typeface="ＭＳ Ｐゴシック" charset="-128"/>
              </a:defRPr>
            </a:lvl1pPr>
            <a:lvl2pPr marL="742950" indent="-285750">
              <a:defRPr sz="2400">
                <a:solidFill>
                  <a:schemeClr val="tx1"/>
                </a:solidFill>
                <a:latin typeface="45 Helvetica Light" charset="0"/>
                <a:ea typeface="ＭＳ Ｐゴシック" charset="-128"/>
              </a:defRPr>
            </a:lvl2pPr>
            <a:lvl3pPr marL="1143000" indent="-228600">
              <a:defRPr sz="2400">
                <a:solidFill>
                  <a:schemeClr val="tx1"/>
                </a:solidFill>
                <a:latin typeface="45 Helvetica Light" charset="0"/>
                <a:ea typeface="ＭＳ Ｐゴシック" charset="-128"/>
              </a:defRPr>
            </a:lvl3pPr>
            <a:lvl4pPr marL="1600200" indent="-228600">
              <a:defRPr sz="2400">
                <a:solidFill>
                  <a:schemeClr val="tx1"/>
                </a:solidFill>
                <a:latin typeface="45 Helvetica Light" charset="0"/>
                <a:ea typeface="ＭＳ Ｐゴシック" charset="-128"/>
              </a:defRPr>
            </a:lvl4pPr>
            <a:lvl5pPr marL="2057400" indent="-228600">
              <a:defRPr sz="2400">
                <a:solidFill>
                  <a:schemeClr val="tx1"/>
                </a:solidFill>
                <a:latin typeface="45 Helvetica Light" charset="0"/>
                <a:ea typeface="ＭＳ Ｐゴシック" charset="-128"/>
              </a:defRPr>
            </a:lvl5pPr>
            <a:lvl6pPr marL="2514600" indent="-228600" eaLnBrk="0" fontAlgn="base" hangingPunct="0">
              <a:spcBef>
                <a:spcPct val="0"/>
              </a:spcBef>
              <a:spcAft>
                <a:spcPct val="0"/>
              </a:spcAft>
              <a:defRPr sz="2400">
                <a:solidFill>
                  <a:schemeClr val="tx1"/>
                </a:solidFill>
                <a:latin typeface="45 Helvetica Light" charset="0"/>
                <a:ea typeface="ＭＳ Ｐゴシック" charset="-128"/>
              </a:defRPr>
            </a:lvl6pPr>
            <a:lvl7pPr marL="2971800" indent="-228600" eaLnBrk="0" fontAlgn="base" hangingPunct="0">
              <a:spcBef>
                <a:spcPct val="0"/>
              </a:spcBef>
              <a:spcAft>
                <a:spcPct val="0"/>
              </a:spcAft>
              <a:defRPr sz="2400">
                <a:solidFill>
                  <a:schemeClr val="tx1"/>
                </a:solidFill>
                <a:latin typeface="45 Helvetica Light" charset="0"/>
                <a:ea typeface="ＭＳ Ｐゴシック" charset="-128"/>
              </a:defRPr>
            </a:lvl7pPr>
            <a:lvl8pPr marL="3429000" indent="-228600" eaLnBrk="0" fontAlgn="base" hangingPunct="0">
              <a:spcBef>
                <a:spcPct val="0"/>
              </a:spcBef>
              <a:spcAft>
                <a:spcPct val="0"/>
              </a:spcAft>
              <a:defRPr sz="2400">
                <a:solidFill>
                  <a:schemeClr val="tx1"/>
                </a:solidFill>
                <a:latin typeface="45 Helvetica Light" charset="0"/>
                <a:ea typeface="ＭＳ Ｐゴシック" charset="-128"/>
              </a:defRPr>
            </a:lvl8pPr>
            <a:lvl9pPr marL="3886200" indent="-228600" eaLnBrk="0" fontAlgn="base" hangingPunct="0">
              <a:spcBef>
                <a:spcPct val="0"/>
              </a:spcBef>
              <a:spcAft>
                <a:spcPct val="0"/>
              </a:spcAft>
              <a:defRPr sz="2400">
                <a:solidFill>
                  <a:schemeClr val="tx1"/>
                </a:solidFill>
                <a:latin typeface="45 Helvetica Light" charset="0"/>
                <a:ea typeface="ＭＳ Ｐゴシック" charset="-128"/>
              </a:defRPr>
            </a:lvl9pPr>
          </a:lstStyle>
          <a:p>
            <a:pPr>
              <a:defRPr/>
            </a:pPr>
            <a:endParaRPr lang="x-none" altLang="x-none">
              <a:latin typeface="Open Sans Regular" charset="0"/>
            </a:endParaRPr>
          </a:p>
        </p:txBody>
      </p:sp>
      <p:pic>
        <p:nvPicPr>
          <p:cNvPr id="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895350"/>
            <a:ext cx="34290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_Plaid-Digital_FINAL-NEW.png"/>
          <p:cNvPicPr>
            <a:picLocks noChangeAspect="1"/>
          </p:cNvPicPr>
          <p:nvPr/>
        </p:nvPicPr>
        <p:blipFill>
          <a:blip r:embed="rId3">
            <a:extLst>
              <a:ext uri="{28A0092B-C50C-407E-A947-70E740481C1C}">
                <a14:useLocalDpi xmlns:a14="http://schemas.microsoft.com/office/drawing/2010/main" val="0"/>
              </a:ext>
            </a:extLst>
          </a:blip>
          <a:srcRect l="84737" t="23988" r="4771" b="1990"/>
          <a:stretch>
            <a:fillRect/>
          </a:stretch>
        </p:blipFill>
        <p:spPr bwMode="auto">
          <a:xfrm>
            <a:off x="457200" y="0"/>
            <a:ext cx="7905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09800" y="895350"/>
            <a:ext cx="34290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_Plaid-Digital_FINAL-NEW.png"/>
          <p:cNvPicPr>
            <a:picLocks noChangeAspect="1"/>
          </p:cNvPicPr>
          <p:nvPr userDrawn="1"/>
        </p:nvPicPr>
        <p:blipFill>
          <a:blip r:embed="rId3">
            <a:extLst>
              <a:ext uri="{28A0092B-C50C-407E-A947-70E740481C1C}">
                <a14:useLocalDpi xmlns:a14="http://schemas.microsoft.com/office/drawing/2010/main" val="0"/>
              </a:ext>
            </a:extLst>
          </a:blip>
          <a:srcRect l="84737" t="23988" r="4771" b="1990"/>
          <a:stretch>
            <a:fillRect/>
          </a:stretch>
        </p:blipFill>
        <p:spPr bwMode="auto">
          <a:xfrm>
            <a:off x="457200" y="-95250"/>
            <a:ext cx="80521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Text&#10;&#10;Description automatically generated with medium confidence">
            <a:extLst>
              <a:ext uri="{FF2B5EF4-FFF2-40B4-BE49-F238E27FC236}">
                <a16:creationId xmlns:a16="http://schemas.microsoft.com/office/drawing/2014/main" id="{007ED0DB-E3F9-7114-6010-1F45FF6834F1}"/>
              </a:ext>
            </a:extLst>
          </p:cNvPr>
          <p:cNvPicPr>
            <a:picLocks noChangeAspect="1"/>
          </p:cNvPicPr>
          <p:nvPr userDrawn="1"/>
        </p:nvPicPr>
        <p:blipFill>
          <a:blip r:embed="rId4"/>
          <a:stretch>
            <a:fillRect/>
          </a:stretch>
        </p:blipFill>
        <p:spPr>
          <a:xfrm>
            <a:off x="6934200" y="4324350"/>
            <a:ext cx="914169" cy="939800"/>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81913356-4EEA-CA07-3AE2-6F95244357D2}"/>
              </a:ext>
            </a:extLst>
          </p:cNvPr>
          <p:cNvPicPr>
            <a:picLocks noChangeAspect="1"/>
          </p:cNvPicPr>
          <p:nvPr userDrawn="1"/>
        </p:nvPicPr>
        <p:blipFill>
          <a:blip r:embed="rId5"/>
          <a:stretch>
            <a:fillRect/>
          </a:stretch>
        </p:blipFill>
        <p:spPr>
          <a:xfrm>
            <a:off x="7854375" y="4552950"/>
            <a:ext cx="1185917" cy="322421"/>
          </a:xfrm>
          <a:prstGeom prst="rect">
            <a:avLst/>
          </a:prstGeom>
        </p:spPr>
      </p:pic>
    </p:spTree>
    <p:extLst>
      <p:ext uri="{BB962C8B-B14F-4D97-AF65-F5344CB8AC3E}">
        <p14:creationId xmlns:p14="http://schemas.microsoft.com/office/powerpoint/2010/main" val="709314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21613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sz="quarter" idx="10"/>
          </p:nvPr>
        </p:nvSpPr>
        <p:spPr>
          <a:xfrm>
            <a:off x="457200" y="1200150"/>
            <a:ext cx="82296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8111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457200" y="1200150"/>
            <a:ext cx="39624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1"/>
          </p:nvPr>
        </p:nvSpPr>
        <p:spPr>
          <a:xfrm>
            <a:off x="4727448" y="1212300"/>
            <a:ext cx="3959352"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98285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457200" y="1200150"/>
            <a:ext cx="25908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p:cNvSpPr>
            <a:spLocks noGrp="1"/>
          </p:cNvSpPr>
          <p:nvPr>
            <p:ph sz="quarter" idx="11"/>
          </p:nvPr>
        </p:nvSpPr>
        <p:spPr>
          <a:xfrm>
            <a:off x="3276600" y="1200150"/>
            <a:ext cx="25908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quarter" idx="12"/>
          </p:nvPr>
        </p:nvSpPr>
        <p:spPr>
          <a:xfrm>
            <a:off x="6096000" y="1200150"/>
            <a:ext cx="25908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7110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457200" y="1200150"/>
            <a:ext cx="1905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quarter" idx="11"/>
          </p:nvPr>
        </p:nvSpPr>
        <p:spPr>
          <a:xfrm>
            <a:off x="2565400" y="1200150"/>
            <a:ext cx="1905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2"/>
          </p:nvPr>
        </p:nvSpPr>
        <p:spPr>
          <a:xfrm>
            <a:off x="4673600" y="1200150"/>
            <a:ext cx="1905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quarter" idx="13"/>
          </p:nvPr>
        </p:nvSpPr>
        <p:spPr>
          <a:xfrm>
            <a:off x="6781800" y="1200150"/>
            <a:ext cx="1905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9064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338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red arrow on a black background&#10;&#10;Description automatically generated">
            <a:extLst>
              <a:ext uri="{FF2B5EF4-FFF2-40B4-BE49-F238E27FC236}">
                <a16:creationId xmlns:a16="http://schemas.microsoft.com/office/drawing/2014/main" id="{6661C5CA-A1AD-86DA-6D89-702B5F4DE4BA}"/>
              </a:ext>
            </a:extLst>
          </p:cNvPr>
          <p:cNvPicPr>
            <a:picLocks noChangeAspect="1"/>
          </p:cNvPicPr>
          <p:nvPr userDrawn="1"/>
        </p:nvPicPr>
        <p:blipFill>
          <a:blip r:embed="rId9"/>
          <a:stretch>
            <a:fillRect/>
          </a:stretch>
        </p:blipFill>
        <p:spPr>
          <a:xfrm>
            <a:off x="8686799" y="64428"/>
            <a:ext cx="371781" cy="609600"/>
          </a:xfrm>
          <a:prstGeom prst="rect">
            <a:avLst/>
          </a:prstGeom>
        </p:spPr>
      </p:pic>
      <p:pic>
        <p:nvPicPr>
          <p:cNvPr id="1027" name="Picture 3" descr="_Plaid-Digital_FINAL-NEW.png"/>
          <p:cNvPicPr>
            <a:picLocks noChangeAspect="1"/>
          </p:cNvPicPr>
          <p:nvPr/>
        </p:nvPicPr>
        <p:blipFill>
          <a:blip r:embed="rId10">
            <a:extLst>
              <a:ext uri="{28A0092B-C50C-407E-A947-70E740481C1C}">
                <a14:useLocalDpi xmlns:a14="http://schemas.microsoft.com/office/drawing/2010/main" val="0"/>
              </a:ext>
            </a:extLst>
          </a:blip>
          <a:srcRect l="59550" t="20876" r="39888" b="2893"/>
          <a:stretch>
            <a:fillRect/>
          </a:stretch>
        </p:blipFill>
        <p:spPr bwMode="auto">
          <a:xfrm rot="5400000">
            <a:off x="3798887" y="1046163"/>
            <a:ext cx="60325" cy="765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3" descr="_Plaid-Digital_FINAL-NEW.png"/>
          <p:cNvPicPr>
            <a:picLocks noChangeAspect="1"/>
          </p:cNvPicPr>
          <p:nvPr userDrawn="1"/>
        </p:nvPicPr>
        <p:blipFill>
          <a:blip r:embed="rId10">
            <a:extLst>
              <a:ext uri="{28A0092B-C50C-407E-A947-70E740481C1C}">
                <a14:useLocalDpi xmlns:a14="http://schemas.microsoft.com/office/drawing/2010/main" val="0"/>
              </a:ext>
            </a:extLst>
          </a:blip>
          <a:srcRect l="59550" t="20876" r="39888" b="2893"/>
          <a:stretch>
            <a:fillRect/>
          </a:stretch>
        </p:blipFill>
        <p:spPr bwMode="auto">
          <a:xfrm rot="5400000">
            <a:off x="3798887" y="1046163"/>
            <a:ext cx="60325" cy="765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Title Placeholder 1"/>
          <p:cNvSpPr>
            <a:spLocks noGrp="1"/>
          </p:cNvSpPr>
          <p:nvPr>
            <p:ph type="title"/>
          </p:nvPr>
        </p:nvSpPr>
        <p:spPr bwMode="auto">
          <a:xfrm>
            <a:off x="457200" y="36195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x-none"/>
              <a:t>Click to edit Master title style</a:t>
            </a:r>
            <a:endParaRPr lang="en-US" altLang="x-none" dirty="0"/>
          </a:p>
        </p:txBody>
      </p:sp>
      <p:sp>
        <p:nvSpPr>
          <p:cNvPr id="1031" name="Text Placeholder 2"/>
          <p:cNvSpPr>
            <a:spLocks noGrp="1"/>
          </p:cNvSpPr>
          <p:nvPr>
            <p:ph type="body" idx="1"/>
          </p:nvPr>
        </p:nvSpPr>
        <p:spPr bwMode="auto">
          <a:xfrm>
            <a:off x="457200" y="1200150"/>
            <a:ext cx="8229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7" name="Slide Number">
            <a:extLst>
              <a:ext uri="{FF2B5EF4-FFF2-40B4-BE49-F238E27FC236}">
                <a16:creationId xmlns:a16="http://schemas.microsoft.com/office/drawing/2014/main" id="{51D83416-00FF-7E42-B8E5-8A7EE0EDCA91}"/>
              </a:ext>
            </a:extLst>
          </p:cNvPr>
          <p:cNvSpPr txBox="1">
            <a:spLocks noGrp="1"/>
          </p:cNvSpPr>
          <p:nvPr>
            <p:ph type="sldNum" sz="quarter" idx="4"/>
          </p:nvPr>
        </p:nvSpPr>
        <p:spPr>
          <a:xfrm>
            <a:off x="11073918" y="6400413"/>
            <a:ext cx="279883" cy="276999"/>
          </a:xfrm>
          <a:prstGeom prst="rect">
            <a:avLst/>
          </a:prstGeom>
          <a:ln w="12700">
            <a:miter lim="400000"/>
          </a:ln>
        </p:spPr>
        <p:txBody>
          <a:bodyPr wrap="none" lIns="45719" rIns="45719" anchor="ctr">
            <a:spAutoFit/>
          </a:bodyPr>
          <a:lstStyle>
            <a:lvl1pPr algn="r">
              <a:defRPr sz="1200">
                <a:solidFill>
                  <a:srgbClr val="888888"/>
                </a:solidFill>
                <a:latin typeface="Open Sans Light" panose="020B0306030504020204" pitchFamily="34" charset="0"/>
                <a:ea typeface="Open Sans Light" panose="020B0306030504020204" pitchFamily="34" charset="0"/>
                <a:cs typeface="Open Sans Light" panose="020B0306030504020204" pitchFamily="34" charset="0"/>
                <a:sym typeface="Open Sans Regular"/>
              </a:defRPr>
            </a:lvl1pPr>
          </a:lstStyle>
          <a:p>
            <a:fld id="{86CB4B4D-7CA3-9044-876B-883B54F8677D}" type="slidenum">
              <a:rPr lang="en-US" smtClean="0"/>
              <a:pPr/>
              <a:t>‹#›</a:t>
            </a:fld>
            <a:endParaRPr lang="en-US" dirty="0"/>
          </a:p>
        </p:txBody>
      </p:sp>
      <p:sp>
        <p:nvSpPr>
          <p:cNvPr id="8" name="Slide Number">
            <a:extLst>
              <a:ext uri="{FF2B5EF4-FFF2-40B4-BE49-F238E27FC236}">
                <a16:creationId xmlns:a16="http://schemas.microsoft.com/office/drawing/2014/main" id="{ADBF4EFE-C980-B844-B5ED-B8094C71D895}"/>
              </a:ext>
            </a:extLst>
          </p:cNvPr>
          <p:cNvSpPr txBox="1">
            <a:spLocks/>
          </p:cNvSpPr>
          <p:nvPr userDrawn="1"/>
        </p:nvSpPr>
        <p:spPr>
          <a:xfrm>
            <a:off x="11226318" y="6552813"/>
            <a:ext cx="279883" cy="276999"/>
          </a:xfrm>
          <a:prstGeom prst="rect">
            <a:avLst/>
          </a:prstGeom>
          <a:ln w="12700">
            <a:miter lim="400000"/>
          </a:ln>
        </p:spPr>
        <p:txBody>
          <a:bodyPr wrap="none" lIns="45719" rIns="45719" anchor="ctr">
            <a:spAutoFit/>
          </a:bodyPr>
          <a:lstStyle>
            <a:defPPr>
              <a:defRPr lang="en-US"/>
            </a:defPPr>
            <a:lvl1pPr algn="r" rtl="0" eaLnBrk="0" fontAlgn="base" hangingPunct="0">
              <a:spcBef>
                <a:spcPct val="0"/>
              </a:spcBef>
              <a:spcAft>
                <a:spcPct val="0"/>
              </a:spcAft>
              <a:defRPr sz="1200" kern="1200">
                <a:solidFill>
                  <a:srgbClr val="888888"/>
                </a:solidFill>
                <a:latin typeface="Open Sans Light" panose="020B0306030504020204" pitchFamily="34" charset="0"/>
                <a:ea typeface="Open Sans Light" panose="020B0306030504020204" pitchFamily="34" charset="0"/>
                <a:cs typeface="Open Sans Light" panose="020B0306030504020204" pitchFamily="34" charset="0"/>
                <a:sym typeface="Open Sans Regular"/>
              </a:defRPr>
            </a:lvl1pPr>
            <a:lvl2pPr marL="457200" algn="l" rtl="0" eaLnBrk="0" fontAlgn="base" hangingPunct="0">
              <a:spcBef>
                <a:spcPct val="0"/>
              </a:spcBef>
              <a:spcAft>
                <a:spcPct val="0"/>
              </a:spcAft>
              <a:defRPr sz="2400" kern="1200">
                <a:solidFill>
                  <a:schemeClr val="tx1"/>
                </a:solidFill>
                <a:latin typeface="45 Helvetica Light"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45 Helvetica Light"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45 Helvetica Light"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45 Helvetica Light" charset="0"/>
                <a:ea typeface="ＭＳ Ｐゴシック" charset="-128"/>
                <a:cs typeface="+mn-cs"/>
              </a:defRPr>
            </a:lvl5pPr>
            <a:lvl6pPr marL="2286000" algn="l" defTabSz="914400" rtl="0" eaLnBrk="1" latinLnBrk="0" hangingPunct="1">
              <a:defRPr sz="2400" kern="1200">
                <a:solidFill>
                  <a:schemeClr val="tx1"/>
                </a:solidFill>
                <a:latin typeface="45 Helvetica Light" charset="0"/>
                <a:ea typeface="ＭＳ Ｐゴシック" charset="-128"/>
                <a:cs typeface="+mn-cs"/>
              </a:defRPr>
            </a:lvl6pPr>
            <a:lvl7pPr marL="2743200" algn="l" defTabSz="914400" rtl="0" eaLnBrk="1" latinLnBrk="0" hangingPunct="1">
              <a:defRPr sz="2400" kern="1200">
                <a:solidFill>
                  <a:schemeClr val="tx1"/>
                </a:solidFill>
                <a:latin typeface="45 Helvetica Light" charset="0"/>
                <a:ea typeface="ＭＳ Ｐゴシック" charset="-128"/>
                <a:cs typeface="+mn-cs"/>
              </a:defRPr>
            </a:lvl7pPr>
            <a:lvl8pPr marL="3200400" algn="l" defTabSz="914400" rtl="0" eaLnBrk="1" latinLnBrk="0" hangingPunct="1">
              <a:defRPr sz="2400" kern="1200">
                <a:solidFill>
                  <a:schemeClr val="tx1"/>
                </a:solidFill>
                <a:latin typeface="45 Helvetica Light" charset="0"/>
                <a:ea typeface="ＭＳ Ｐゴシック" charset="-128"/>
                <a:cs typeface="+mn-cs"/>
              </a:defRPr>
            </a:lvl8pPr>
            <a:lvl9pPr marL="3657600" algn="l" defTabSz="914400" rtl="0" eaLnBrk="1" latinLnBrk="0" hangingPunct="1">
              <a:defRPr sz="2400" kern="1200">
                <a:solidFill>
                  <a:schemeClr val="tx1"/>
                </a:solidFill>
                <a:latin typeface="45 Helvetica Light" charset="0"/>
                <a:ea typeface="ＭＳ Ｐゴシック" charset="-128"/>
                <a:cs typeface="+mn-cs"/>
              </a:defRPr>
            </a:lvl9pPr>
          </a:lstStyle>
          <a:p>
            <a:fld id="{86CB4B4D-7CA3-9044-876B-883B54F8677D}" type="slidenum">
              <a:rPr lang="en-US" smtClean="0"/>
              <a:pPr/>
              <a:t>‹#›</a:t>
            </a:fld>
            <a:endParaRPr lang="en-US" dirty="0"/>
          </a:p>
        </p:txBody>
      </p:sp>
      <p:sp>
        <p:nvSpPr>
          <p:cNvPr id="9" name="Slide Number">
            <a:extLst>
              <a:ext uri="{FF2B5EF4-FFF2-40B4-BE49-F238E27FC236}">
                <a16:creationId xmlns:a16="http://schemas.microsoft.com/office/drawing/2014/main" id="{7BE7423C-EEE2-3F45-8EF7-78515AA765E4}"/>
              </a:ext>
            </a:extLst>
          </p:cNvPr>
          <p:cNvSpPr txBox="1">
            <a:spLocks/>
          </p:cNvSpPr>
          <p:nvPr userDrawn="1"/>
        </p:nvSpPr>
        <p:spPr>
          <a:xfrm>
            <a:off x="11378718" y="6705213"/>
            <a:ext cx="279883" cy="276999"/>
          </a:xfrm>
          <a:prstGeom prst="rect">
            <a:avLst/>
          </a:prstGeom>
          <a:ln w="12700">
            <a:miter lim="400000"/>
          </a:ln>
        </p:spPr>
        <p:txBody>
          <a:bodyPr wrap="none" lIns="45719" rIns="45719" anchor="ctr">
            <a:spAutoFit/>
          </a:bodyPr>
          <a:lstStyle>
            <a:defPPr>
              <a:defRPr lang="en-US"/>
            </a:defPPr>
            <a:lvl1pPr algn="r" rtl="0" eaLnBrk="0" fontAlgn="base" hangingPunct="0">
              <a:spcBef>
                <a:spcPct val="0"/>
              </a:spcBef>
              <a:spcAft>
                <a:spcPct val="0"/>
              </a:spcAft>
              <a:defRPr sz="1200" kern="1200">
                <a:solidFill>
                  <a:srgbClr val="888888"/>
                </a:solidFill>
                <a:latin typeface="Open Sans Light" panose="020B0306030504020204" pitchFamily="34" charset="0"/>
                <a:ea typeface="Open Sans Light" panose="020B0306030504020204" pitchFamily="34" charset="0"/>
                <a:cs typeface="Open Sans Light" panose="020B0306030504020204" pitchFamily="34" charset="0"/>
                <a:sym typeface="Open Sans Regular"/>
              </a:defRPr>
            </a:lvl1pPr>
            <a:lvl2pPr marL="457200" algn="l" rtl="0" eaLnBrk="0" fontAlgn="base" hangingPunct="0">
              <a:spcBef>
                <a:spcPct val="0"/>
              </a:spcBef>
              <a:spcAft>
                <a:spcPct val="0"/>
              </a:spcAft>
              <a:defRPr sz="2400" kern="1200">
                <a:solidFill>
                  <a:schemeClr val="tx1"/>
                </a:solidFill>
                <a:latin typeface="45 Helvetica Light"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45 Helvetica Light"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45 Helvetica Light"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45 Helvetica Light" charset="0"/>
                <a:ea typeface="ＭＳ Ｐゴシック" charset="-128"/>
                <a:cs typeface="+mn-cs"/>
              </a:defRPr>
            </a:lvl5pPr>
            <a:lvl6pPr marL="2286000" algn="l" defTabSz="914400" rtl="0" eaLnBrk="1" latinLnBrk="0" hangingPunct="1">
              <a:defRPr sz="2400" kern="1200">
                <a:solidFill>
                  <a:schemeClr val="tx1"/>
                </a:solidFill>
                <a:latin typeface="45 Helvetica Light" charset="0"/>
                <a:ea typeface="ＭＳ Ｐゴシック" charset="-128"/>
                <a:cs typeface="+mn-cs"/>
              </a:defRPr>
            </a:lvl6pPr>
            <a:lvl7pPr marL="2743200" algn="l" defTabSz="914400" rtl="0" eaLnBrk="1" latinLnBrk="0" hangingPunct="1">
              <a:defRPr sz="2400" kern="1200">
                <a:solidFill>
                  <a:schemeClr val="tx1"/>
                </a:solidFill>
                <a:latin typeface="45 Helvetica Light" charset="0"/>
                <a:ea typeface="ＭＳ Ｐゴシック" charset="-128"/>
                <a:cs typeface="+mn-cs"/>
              </a:defRPr>
            </a:lvl7pPr>
            <a:lvl8pPr marL="3200400" algn="l" defTabSz="914400" rtl="0" eaLnBrk="1" latinLnBrk="0" hangingPunct="1">
              <a:defRPr sz="2400" kern="1200">
                <a:solidFill>
                  <a:schemeClr val="tx1"/>
                </a:solidFill>
                <a:latin typeface="45 Helvetica Light" charset="0"/>
                <a:ea typeface="ＭＳ Ｐゴシック" charset="-128"/>
                <a:cs typeface="+mn-cs"/>
              </a:defRPr>
            </a:lvl8pPr>
            <a:lvl9pPr marL="3657600" algn="l" defTabSz="914400" rtl="0" eaLnBrk="1" latinLnBrk="0" hangingPunct="1">
              <a:defRPr sz="2400" kern="1200">
                <a:solidFill>
                  <a:schemeClr val="tx1"/>
                </a:solidFill>
                <a:latin typeface="45 Helvetica Light" charset="0"/>
                <a:ea typeface="ＭＳ Ｐゴシック" charset="-128"/>
                <a:cs typeface="+mn-cs"/>
              </a:defRPr>
            </a:lvl9pPr>
          </a:lstStyle>
          <a:p>
            <a:fld id="{86CB4B4D-7CA3-9044-876B-883B54F8677D}" type="slidenum">
              <a:rPr lang="en-US" smtClean="0"/>
              <a:pPr/>
              <a:t>‹#›</a:t>
            </a:fld>
            <a:endParaRPr lang="en-US" dirty="0"/>
          </a:p>
        </p:txBody>
      </p:sp>
      <p:sp>
        <p:nvSpPr>
          <p:cNvPr id="11" name="Slide Number">
            <a:extLst>
              <a:ext uri="{FF2B5EF4-FFF2-40B4-BE49-F238E27FC236}">
                <a16:creationId xmlns:a16="http://schemas.microsoft.com/office/drawing/2014/main" id="{4C78D2C9-EC69-C447-A43E-74428D9672F5}"/>
              </a:ext>
            </a:extLst>
          </p:cNvPr>
          <p:cNvSpPr txBox="1">
            <a:spLocks/>
          </p:cNvSpPr>
          <p:nvPr userDrawn="1"/>
        </p:nvSpPr>
        <p:spPr>
          <a:xfrm>
            <a:off x="11531118" y="6857613"/>
            <a:ext cx="279883" cy="276999"/>
          </a:xfrm>
          <a:prstGeom prst="rect">
            <a:avLst/>
          </a:prstGeom>
          <a:ln w="12700">
            <a:miter lim="400000"/>
          </a:ln>
        </p:spPr>
        <p:txBody>
          <a:bodyPr wrap="none" lIns="45719" rIns="45719" anchor="ctr">
            <a:spAutoFit/>
          </a:bodyPr>
          <a:lstStyle>
            <a:defPPr>
              <a:defRPr lang="en-US"/>
            </a:defPPr>
            <a:lvl1pPr algn="r" rtl="0" eaLnBrk="0" fontAlgn="base" hangingPunct="0">
              <a:spcBef>
                <a:spcPct val="0"/>
              </a:spcBef>
              <a:spcAft>
                <a:spcPct val="0"/>
              </a:spcAft>
              <a:defRPr sz="1200" kern="1200">
                <a:solidFill>
                  <a:srgbClr val="888888"/>
                </a:solidFill>
                <a:latin typeface="Open Sans Light" panose="020B0306030504020204" pitchFamily="34" charset="0"/>
                <a:ea typeface="Open Sans Light" panose="020B0306030504020204" pitchFamily="34" charset="0"/>
                <a:cs typeface="Open Sans Light" panose="020B0306030504020204" pitchFamily="34" charset="0"/>
                <a:sym typeface="Open Sans Regular"/>
              </a:defRPr>
            </a:lvl1pPr>
            <a:lvl2pPr marL="457200" algn="l" rtl="0" eaLnBrk="0" fontAlgn="base" hangingPunct="0">
              <a:spcBef>
                <a:spcPct val="0"/>
              </a:spcBef>
              <a:spcAft>
                <a:spcPct val="0"/>
              </a:spcAft>
              <a:defRPr sz="2400" kern="1200">
                <a:solidFill>
                  <a:schemeClr val="tx1"/>
                </a:solidFill>
                <a:latin typeface="45 Helvetica Light"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45 Helvetica Light"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45 Helvetica Light"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45 Helvetica Light" charset="0"/>
                <a:ea typeface="ＭＳ Ｐゴシック" charset="-128"/>
                <a:cs typeface="+mn-cs"/>
              </a:defRPr>
            </a:lvl5pPr>
            <a:lvl6pPr marL="2286000" algn="l" defTabSz="914400" rtl="0" eaLnBrk="1" latinLnBrk="0" hangingPunct="1">
              <a:defRPr sz="2400" kern="1200">
                <a:solidFill>
                  <a:schemeClr val="tx1"/>
                </a:solidFill>
                <a:latin typeface="45 Helvetica Light" charset="0"/>
                <a:ea typeface="ＭＳ Ｐゴシック" charset="-128"/>
                <a:cs typeface="+mn-cs"/>
              </a:defRPr>
            </a:lvl6pPr>
            <a:lvl7pPr marL="2743200" algn="l" defTabSz="914400" rtl="0" eaLnBrk="1" latinLnBrk="0" hangingPunct="1">
              <a:defRPr sz="2400" kern="1200">
                <a:solidFill>
                  <a:schemeClr val="tx1"/>
                </a:solidFill>
                <a:latin typeface="45 Helvetica Light" charset="0"/>
                <a:ea typeface="ＭＳ Ｐゴシック" charset="-128"/>
                <a:cs typeface="+mn-cs"/>
              </a:defRPr>
            </a:lvl7pPr>
            <a:lvl8pPr marL="3200400" algn="l" defTabSz="914400" rtl="0" eaLnBrk="1" latinLnBrk="0" hangingPunct="1">
              <a:defRPr sz="2400" kern="1200">
                <a:solidFill>
                  <a:schemeClr val="tx1"/>
                </a:solidFill>
                <a:latin typeface="45 Helvetica Light" charset="0"/>
                <a:ea typeface="ＭＳ Ｐゴシック" charset="-128"/>
                <a:cs typeface="+mn-cs"/>
              </a:defRPr>
            </a:lvl8pPr>
            <a:lvl9pPr marL="3657600" algn="l" defTabSz="914400" rtl="0" eaLnBrk="1" latinLnBrk="0" hangingPunct="1">
              <a:defRPr sz="2400" kern="1200">
                <a:solidFill>
                  <a:schemeClr val="tx1"/>
                </a:solidFill>
                <a:latin typeface="45 Helvetica Light" charset="0"/>
                <a:ea typeface="ＭＳ Ｐゴシック" charset="-128"/>
                <a:cs typeface="+mn-cs"/>
              </a:defRPr>
            </a:lvl9pPr>
          </a:lstStyle>
          <a:p>
            <a:fld id="{86CB4B4D-7CA3-9044-876B-883B54F8677D}" type="slidenum">
              <a:rPr lang="en-US" smtClean="0"/>
              <a:pPr/>
              <a:t>‹#›</a:t>
            </a:fld>
            <a:endParaRPr lang="en-US" dirty="0"/>
          </a:p>
        </p:txBody>
      </p:sp>
      <p:sp>
        <p:nvSpPr>
          <p:cNvPr id="3" name="TextBox 2">
            <a:extLst>
              <a:ext uri="{FF2B5EF4-FFF2-40B4-BE49-F238E27FC236}">
                <a16:creationId xmlns:a16="http://schemas.microsoft.com/office/drawing/2014/main" id="{AD71E7F3-AD6C-224E-BD90-D1A35CEDCAE6}"/>
              </a:ext>
            </a:extLst>
          </p:cNvPr>
          <p:cNvSpPr txBox="1"/>
          <p:nvPr userDrawn="1"/>
        </p:nvSpPr>
        <p:spPr>
          <a:xfrm>
            <a:off x="8534400" y="100340"/>
            <a:ext cx="506890" cy="261610"/>
          </a:xfrm>
          <a:prstGeom prst="rect">
            <a:avLst/>
          </a:prstGeom>
          <a:noFill/>
        </p:spPr>
        <p:txBody>
          <a:bodyPr wrap="square" rtlCol="0">
            <a:spAutoFit/>
          </a:bodyPr>
          <a:lstStyle/>
          <a:p>
            <a:pPr algn="r"/>
            <a:fld id="{86CB4B4D-7CA3-9044-876B-883B54F8677D}" type="slidenum">
              <a:rPr lang="en-US" sz="1100" smtClean="0">
                <a:solidFill>
                  <a:schemeClr val="bg1"/>
                </a:solidFill>
              </a:rPr>
              <a:pPr algn="r"/>
              <a:t>‹#›</a:t>
            </a:fld>
            <a:endParaRPr lang="en-US" sz="1100" dirty="0">
              <a:solidFill>
                <a:schemeClr val="bg1"/>
              </a:solidFill>
            </a:endParaRPr>
          </a:p>
        </p:txBody>
      </p:sp>
      <p:pic>
        <p:nvPicPr>
          <p:cNvPr id="4" name="Graphic 3">
            <a:extLst>
              <a:ext uri="{FF2B5EF4-FFF2-40B4-BE49-F238E27FC236}">
                <a16:creationId xmlns:a16="http://schemas.microsoft.com/office/drawing/2014/main" id="{3E8350F2-0076-4777-BB9E-2DCA827A2F8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7696200" y="4826805"/>
            <a:ext cx="1447800" cy="102865"/>
          </a:xfrm>
          <a:prstGeom prst="rect">
            <a:avLst/>
          </a:prstGeom>
        </p:spPr>
      </p:pic>
    </p:spTree>
  </p:cSld>
  <p:clrMap bg1="lt1" tx1="dk1" bg2="lt2" tx2="dk2" accent1="accent1" accent2="accent2" accent3="accent3" accent4="accent4" accent5="accent5" accent6="accent6" hlink="hlink" folHlink="folHlink"/>
  <p:sldLayoutIdLst>
    <p:sldLayoutId id="2147483825" r:id="rId1"/>
    <p:sldLayoutId id="2147483819" r:id="rId2"/>
    <p:sldLayoutId id="2147483820" r:id="rId3"/>
    <p:sldLayoutId id="2147483821" r:id="rId4"/>
    <p:sldLayoutId id="2147483822" r:id="rId5"/>
    <p:sldLayoutId id="2147483823" r:id="rId6"/>
    <p:sldLayoutId id="2147483824" r:id="rId7"/>
  </p:sldLayoutIdLst>
  <p:hf hdr="0" ftr="0" dt="0"/>
  <p:txStyles>
    <p:titleStyle>
      <a:lvl1pPr algn="ctr" rtl="0" eaLnBrk="1" fontAlgn="base" hangingPunct="1">
        <a:spcBef>
          <a:spcPct val="0"/>
        </a:spcBef>
        <a:spcAft>
          <a:spcPct val="0"/>
        </a:spcAft>
        <a:defRPr sz="2000" b="1">
          <a:solidFill>
            <a:schemeClr val="tx1"/>
          </a:solidFill>
          <a:latin typeface="Open Sans" charset="0"/>
          <a:ea typeface="Open Sans" charset="0"/>
          <a:cs typeface="Open Sans" charset="0"/>
        </a:defRPr>
      </a:lvl1pPr>
      <a:lvl2pPr algn="l" rtl="0" eaLnBrk="1" fontAlgn="base" hangingPunct="1">
        <a:spcBef>
          <a:spcPct val="0"/>
        </a:spcBef>
        <a:spcAft>
          <a:spcPct val="0"/>
        </a:spcAft>
        <a:defRPr sz="2400" b="1">
          <a:solidFill>
            <a:schemeClr val="tx1"/>
          </a:solidFill>
          <a:latin typeface="Open Sans" charset="0"/>
          <a:ea typeface="Open Sans" charset="0"/>
          <a:cs typeface="Open Sans" charset="0"/>
        </a:defRPr>
      </a:lvl2pPr>
      <a:lvl3pPr algn="l" rtl="0" eaLnBrk="1" fontAlgn="base" hangingPunct="1">
        <a:spcBef>
          <a:spcPct val="0"/>
        </a:spcBef>
        <a:spcAft>
          <a:spcPct val="0"/>
        </a:spcAft>
        <a:defRPr sz="2400" b="1">
          <a:solidFill>
            <a:schemeClr val="tx1"/>
          </a:solidFill>
          <a:latin typeface="Open Sans" charset="0"/>
          <a:ea typeface="Open Sans" charset="0"/>
          <a:cs typeface="Open Sans" charset="0"/>
        </a:defRPr>
      </a:lvl3pPr>
      <a:lvl4pPr algn="l" rtl="0" eaLnBrk="1" fontAlgn="base" hangingPunct="1">
        <a:spcBef>
          <a:spcPct val="0"/>
        </a:spcBef>
        <a:spcAft>
          <a:spcPct val="0"/>
        </a:spcAft>
        <a:defRPr sz="2400" b="1">
          <a:solidFill>
            <a:schemeClr val="tx1"/>
          </a:solidFill>
          <a:latin typeface="Open Sans" charset="0"/>
          <a:ea typeface="Open Sans" charset="0"/>
          <a:cs typeface="Open Sans" charset="0"/>
        </a:defRPr>
      </a:lvl4pPr>
      <a:lvl5pPr algn="l" rtl="0" eaLnBrk="1" fontAlgn="base" hangingPunct="1">
        <a:spcBef>
          <a:spcPct val="0"/>
        </a:spcBef>
        <a:spcAft>
          <a:spcPct val="0"/>
        </a:spcAft>
        <a:defRPr sz="2400" b="1">
          <a:solidFill>
            <a:schemeClr val="tx1"/>
          </a:solidFill>
          <a:latin typeface="Open Sans" charset="0"/>
          <a:ea typeface="Open Sans" charset="0"/>
          <a:cs typeface="Open Sans" charset="0"/>
        </a:defRPr>
      </a:lvl5pPr>
      <a:lvl6pPr marL="457200" algn="l" rtl="0" eaLnBrk="1" fontAlgn="base" hangingPunct="1">
        <a:spcBef>
          <a:spcPct val="0"/>
        </a:spcBef>
        <a:spcAft>
          <a:spcPct val="0"/>
        </a:spcAft>
        <a:defRPr sz="4200">
          <a:solidFill>
            <a:schemeClr val="tx2"/>
          </a:solidFill>
          <a:latin typeface="Times" pitchFamily="-110" charset="0"/>
          <a:ea typeface="Osaka" pitchFamily="-110" charset="-128"/>
          <a:cs typeface="Osaka" pitchFamily="-110" charset="-128"/>
        </a:defRPr>
      </a:lvl6pPr>
      <a:lvl7pPr marL="914400" algn="l" rtl="0" eaLnBrk="1" fontAlgn="base" hangingPunct="1">
        <a:spcBef>
          <a:spcPct val="0"/>
        </a:spcBef>
        <a:spcAft>
          <a:spcPct val="0"/>
        </a:spcAft>
        <a:defRPr sz="4200">
          <a:solidFill>
            <a:schemeClr val="tx2"/>
          </a:solidFill>
          <a:latin typeface="Times" pitchFamily="-110" charset="0"/>
          <a:ea typeface="Osaka" pitchFamily="-110" charset="-128"/>
          <a:cs typeface="Osaka" pitchFamily="-110" charset="-128"/>
        </a:defRPr>
      </a:lvl7pPr>
      <a:lvl8pPr marL="1371600" algn="l" rtl="0" eaLnBrk="1" fontAlgn="base" hangingPunct="1">
        <a:spcBef>
          <a:spcPct val="0"/>
        </a:spcBef>
        <a:spcAft>
          <a:spcPct val="0"/>
        </a:spcAft>
        <a:defRPr sz="4200">
          <a:solidFill>
            <a:schemeClr val="tx2"/>
          </a:solidFill>
          <a:latin typeface="Times" pitchFamily="-110" charset="0"/>
          <a:ea typeface="Osaka" pitchFamily="-110" charset="-128"/>
          <a:cs typeface="Osaka" pitchFamily="-110" charset="-128"/>
        </a:defRPr>
      </a:lvl8pPr>
      <a:lvl9pPr marL="1828800" algn="l" rtl="0" eaLnBrk="1" fontAlgn="base" hangingPunct="1">
        <a:spcBef>
          <a:spcPct val="0"/>
        </a:spcBef>
        <a:spcAft>
          <a:spcPct val="0"/>
        </a:spcAft>
        <a:defRPr sz="4200">
          <a:solidFill>
            <a:schemeClr val="tx2"/>
          </a:solidFill>
          <a:latin typeface="Times" pitchFamily="-110" charset="0"/>
          <a:ea typeface="Osaka" pitchFamily="-110" charset="-128"/>
          <a:cs typeface="Osaka" pitchFamily="-110" charset="-128"/>
        </a:defRPr>
      </a:lvl9pPr>
    </p:titleStyle>
    <p:bodyStyle>
      <a:lvl1pPr marL="6350" indent="-6350" algn="l" rtl="0" eaLnBrk="1" fontAlgn="base" hangingPunct="1">
        <a:spcBef>
          <a:spcPts val="600"/>
        </a:spcBef>
        <a:spcAft>
          <a:spcPct val="0"/>
        </a:spcAft>
        <a:defRPr sz="1400">
          <a:solidFill>
            <a:schemeClr val="tx1"/>
          </a:solidFill>
          <a:latin typeface="Open Sans" charset="0"/>
          <a:ea typeface="Open Sans" charset="0"/>
          <a:cs typeface="Open Sans" charset="0"/>
        </a:defRPr>
      </a:lvl1pPr>
      <a:lvl2pPr marL="742950" indent="-285750" algn="l" rtl="0" eaLnBrk="1" fontAlgn="base" hangingPunct="1">
        <a:spcBef>
          <a:spcPts val="600"/>
        </a:spcBef>
        <a:spcAft>
          <a:spcPct val="0"/>
        </a:spcAft>
        <a:buSzPct val="110000"/>
        <a:buFont typeface="Arial" charset="0"/>
        <a:buChar char="•"/>
        <a:defRPr sz="1400">
          <a:solidFill>
            <a:schemeClr val="tx1"/>
          </a:solidFill>
          <a:latin typeface="Open Sans" charset="0"/>
          <a:ea typeface="Open Sans" charset="0"/>
          <a:cs typeface="Open Sans" charset="0"/>
        </a:defRPr>
      </a:lvl2pPr>
      <a:lvl3pPr marL="1200150" indent="-285750" algn="l" rtl="0" eaLnBrk="1" fontAlgn="base" hangingPunct="1">
        <a:spcBef>
          <a:spcPts val="600"/>
        </a:spcBef>
        <a:spcAft>
          <a:spcPct val="0"/>
        </a:spcAft>
        <a:buSzPct val="110000"/>
        <a:buFont typeface=".AppleSystemUIFont" charset="-120"/>
        <a:buChar char="–"/>
        <a:defRPr sz="1400" i="1">
          <a:solidFill>
            <a:schemeClr val="tx1"/>
          </a:solidFill>
          <a:latin typeface="Open Sans" charset="0"/>
          <a:ea typeface="Open Sans" charset="0"/>
          <a:cs typeface="Open Sans" charset="0"/>
        </a:defRPr>
      </a:lvl3pPr>
      <a:lvl4pPr marL="1657350" indent="-285750" algn="l" rtl="0" eaLnBrk="1" fontAlgn="base" hangingPunct="1">
        <a:spcBef>
          <a:spcPts val="600"/>
        </a:spcBef>
        <a:spcAft>
          <a:spcPct val="0"/>
        </a:spcAft>
        <a:buSzPct val="110000"/>
        <a:buFont typeface="Arial" charset="0"/>
        <a:buChar char="•"/>
        <a:defRPr sz="1400">
          <a:solidFill>
            <a:schemeClr val="tx1"/>
          </a:solidFill>
          <a:latin typeface="Open Sans" charset="0"/>
          <a:ea typeface="Open Sans" charset="0"/>
          <a:cs typeface="Open Sans" charset="0"/>
        </a:defRPr>
      </a:lvl4pPr>
      <a:lvl5pPr marL="2057400" indent="-228600" algn="l" rtl="0" eaLnBrk="1" fontAlgn="base" hangingPunct="1">
        <a:spcBef>
          <a:spcPts val="600"/>
        </a:spcBef>
        <a:spcAft>
          <a:spcPct val="0"/>
        </a:spcAft>
        <a:buSzPct val="110000"/>
        <a:buFont typeface=".AppleSystemUIFont" charset="-120"/>
        <a:buChar char="–"/>
        <a:defRPr sz="1400" i="1">
          <a:solidFill>
            <a:schemeClr val="tx1"/>
          </a:solidFill>
          <a:latin typeface="Open Sans" charset="0"/>
          <a:ea typeface="Open Sans" charset="0"/>
          <a:cs typeface="Open Sans" charset="0"/>
        </a:defRPr>
      </a:lvl5pPr>
      <a:lvl6pPr marL="2514600" indent="-228600" algn="l" rtl="0" eaLnBrk="1" fontAlgn="base" hangingPunct="1">
        <a:spcBef>
          <a:spcPct val="20000"/>
        </a:spcBef>
        <a:spcAft>
          <a:spcPct val="0"/>
        </a:spcAft>
        <a:buChar char="»"/>
        <a:defRPr sz="2000">
          <a:solidFill>
            <a:schemeClr val="tx1"/>
          </a:solidFill>
          <a:latin typeface="Arial" pitchFamily="-110" charset="0"/>
          <a:ea typeface="+mn-ea"/>
          <a:cs typeface="+mn-cs"/>
        </a:defRPr>
      </a:lvl6pPr>
      <a:lvl7pPr marL="2971800" indent="-228600" algn="l" rtl="0" eaLnBrk="1" fontAlgn="base" hangingPunct="1">
        <a:spcBef>
          <a:spcPct val="20000"/>
        </a:spcBef>
        <a:spcAft>
          <a:spcPct val="0"/>
        </a:spcAft>
        <a:buChar char="»"/>
        <a:defRPr sz="2000">
          <a:solidFill>
            <a:schemeClr val="tx1"/>
          </a:solidFill>
          <a:latin typeface="Arial" pitchFamily="-110" charset="0"/>
          <a:ea typeface="+mn-ea"/>
          <a:cs typeface="+mn-cs"/>
        </a:defRPr>
      </a:lvl7pPr>
      <a:lvl8pPr marL="3429000" indent="-228600" algn="l" rtl="0" eaLnBrk="1" fontAlgn="base" hangingPunct="1">
        <a:spcBef>
          <a:spcPct val="20000"/>
        </a:spcBef>
        <a:spcAft>
          <a:spcPct val="0"/>
        </a:spcAft>
        <a:buChar char="»"/>
        <a:defRPr sz="2000">
          <a:solidFill>
            <a:schemeClr val="tx1"/>
          </a:solidFill>
          <a:latin typeface="Arial" pitchFamily="-110" charset="0"/>
          <a:ea typeface="+mn-ea"/>
          <a:cs typeface="+mn-cs"/>
        </a:defRPr>
      </a:lvl8pPr>
      <a:lvl9pPr marL="3886200" indent="-228600" algn="l" rtl="0" eaLnBrk="1" fontAlgn="base" hangingPunct="1">
        <a:spcBef>
          <a:spcPct val="20000"/>
        </a:spcBef>
        <a:spcAft>
          <a:spcPct val="0"/>
        </a:spcAft>
        <a:buChar char="»"/>
        <a:defRPr sz="2000">
          <a:solidFill>
            <a:schemeClr val="tx1"/>
          </a:solidFill>
          <a:latin typeface="Arial" pitchFamily="-110" charset="0"/>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28.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4.png"/><Relationship Id="rId7"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3.gif"/><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7.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5.png"/><Relationship Id="rId7" Type="http://schemas.openxmlformats.org/officeDocument/2006/relationships/image" Target="../media/image52.png"/><Relationship Id="rId12"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1.png"/><Relationship Id="rId11" Type="http://schemas.openxmlformats.org/officeDocument/2006/relationships/image" Target="../media/image54.png"/><Relationship Id="rId5" Type="http://schemas.openxmlformats.org/officeDocument/2006/relationships/image" Target="../media/image50.png"/><Relationship Id="rId10" Type="http://schemas.openxmlformats.org/officeDocument/2006/relationships/image" Target="../media/image53.png"/><Relationship Id="rId4" Type="http://schemas.openxmlformats.org/officeDocument/2006/relationships/image" Target="../media/image36.pn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6.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3.wdp"/><Relationship Id="rId3" Type="http://schemas.openxmlformats.org/officeDocument/2006/relationships/image" Target="../media/image57.emf"/><Relationship Id="rId7" Type="http://schemas.openxmlformats.org/officeDocument/2006/relationships/image" Target="../media/image59.png"/><Relationship Id="rId12"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8.png"/><Relationship Id="rId11" Type="http://schemas.microsoft.com/office/2007/relationships/hdphoto" Target="../media/hdphoto1.wdp"/><Relationship Id="rId5" Type="http://schemas.openxmlformats.org/officeDocument/2006/relationships/image" Target="../media/image44.png"/><Relationship Id="rId15" Type="http://schemas.microsoft.com/office/2007/relationships/hdphoto" Target="../media/hdphoto5.wdp"/><Relationship Id="rId10" Type="http://schemas.openxmlformats.org/officeDocument/2006/relationships/image" Target="../media/image60.png"/><Relationship Id="rId4" Type="http://schemas.openxmlformats.org/officeDocument/2006/relationships/image" Target="../media/image58.jpg"/><Relationship Id="rId9" Type="http://schemas.openxmlformats.org/officeDocument/2006/relationships/image" Target="../media/image46.png"/><Relationship Id="rId1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1.png"/><Relationship Id="rId7"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2.mp4"/><Relationship Id="rId7" Type="http://schemas.openxmlformats.org/officeDocument/2006/relationships/image" Target="../media/image14.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notesSlide" Target="../notesSlides/notesSlide3.xml"/><Relationship Id="rId5" Type="http://schemas.openxmlformats.org/officeDocument/2006/relationships/slideLayout" Target="../slideLayouts/slideLayout3.xml"/><Relationship Id="rId10" Type="http://schemas.openxmlformats.org/officeDocument/2006/relationships/image" Target="../media/image17.png"/><Relationship Id="rId4" Type="http://schemas.openxmlformats.org/officeDocument/2006/relationships/video" Target="../media/media2.mp4"/><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3.xml"/><Relationship Id="rId7" Type="http://schemas.openxmlformats.org/officeDocument/2006/relationships/image" Target="../media/image2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notesSlide" Target="../notesSlides/notesSlide5.xml"/><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21" name="Straight Connector 11"/>
          <p:cNvCxnSpPr>
            <a:cxnSpLocks noChangeShapeType="1"/>
          </p:cNvCxnSpPr>
          <p:nvPr/>
        </p:nvCxnSpPr>
        <p:spPr bwMode="auto">
          <a:xfrm>
            <a:off x="2209800" y="3486150"/>
            <a:ext cx="5486400" cy="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cxnSp>
      <p:sp>
        <p:nvSpPr>
          <p:cNvPr id="5122" name="Text Placeholder 14"/>
          <p:cNvSpPr txBox="1">
            <a:spLocks/>
          </p:cNvSpPr>
          <p:nvPr/>
        </p:nvSpPr>
        <p:spPr bwMode="auto">
          <a:xfrm>
            <a:off x="2133600" y="1779047"/>
            <a:ext cx="518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75" indent="-3175">
              <a:spcBef>
                <a:spcPts val="600"/>
              </a:spcBef>
              <a:defRPr sz="1400">
                <a:solidFill>
                  <a:schemeClr val="tx1"/>
                </a:solidFill>
                <a:latin typeface="Open Sans" charset="0"/>
                <a:ea typeface="Open Sans" charset="0"/>
                <a:cs typeface="Open Sans" charset="0"/>
              </a:defRPr>
            </a:lvl1pPr>
            <a:lvl2pPr marL="742950" indent="-285750">
              <a:spcBef>
                <a:spcPts val="600"/>
              </a:spcBef>
              <a:buSzPct val="110000"/>
              <a:buFont typeface="Arial" charset="0"/>
              <a:buChar char="•"/>
              <a:defRPr sz="1400">
                <a:solidFill>
                  <a:schemeClr val="tx1"/>
                </a:solidFill>
                <a:latin typeface="Open Sans" charset="0"/>
                <a:ea typeface="Open Sans" charset="0"/>
                <a:cs typeface="Open Sans" charset="0"/>
              </a:defRPr>
            </a:lvl2pPr>
            <a:lvl3pPr marL="1143000" indent="-228600">
              <a:spcBef>
                <a:spcPts val="600"/>
              </a:spcBef>
              <a:buSzPct val="110000"/>
              <a:buFont typeface=".AppleSystemUIFont" charset="-120"/>
              <a:buChar char="–"/>
              <a:defRPr sz="1400" i="1">
                <a:solidFill>
                  <a:schemeClr val="tx1"/>
                </a:solidFill>
                <a:latin typeface="Open Sans" charset="0"/>
                <a:ea typeface="Open Sans" charset="0"/>
                <a:cs typeface="Open Sans" charset="0"/>
              </a:defRPr>
            </a:lvl3pPr>
            <a:lvl4pPr marL="1600200" indent="-228600">
              <a:spcBef>
                <a:spcPts val="600"/>
              </a:spcBef>
              <a:buSzPct val="110000"/>
              <a:buFont typeface="Arial" charset="0"/>
              <a:buChar char="•"/>
              <a:defRPr sz="1400">
                <a:solidFill>
                  <a:schemeClr val="tx1"/>
                </a:solidFill>
                <a:latin typeface="Open Sans" charset="0"/>
                <a:ea typeface="Open Sans" charset="0"/>
                <a:cs typeface="Open Sans" charset="0"/>
              </a:defRPr>
            </a:lvl4pPr>
            <a:lvl5pPr marL="2057400" indent="-228600">
              <a:spcBef>
                <a:spcPts val="600"/>
              </a:spcBef>
              <a:buSzPct val="110000"/>
              <a:buFont typeface=".AppleSystemUIFont" charset="-120"/>
              <a:buChar char="–"/>
              <a:defRPr sz="1400" i="1">
                <a:solidFill>
                  <a:schemeClr val="tx1"/>
                </a:solidFill>
                <a:latin typeface="Open Sans" charset="0"/>
                <a:ea typeface="Open Sans" charset="0"/>
                <a:cs typeface="Open Sans" charset="0"/>
              </a:defRPr>
            </a:lvl5pPr>
            <a:lvl6pPr marL="2514600" indent="-228600" fontAlgn="base">
              <a:spcBef>
                <a:spcPts val="600"/>
              </a:spcBef>
              <a:spcAft>
                <a:spcPct val="0"/>
              </a:spcAft>
              <a:buSzPct val="110000"/>
              <a:buFont typeface=".AppleSystemUIFont" charset="-120"/>
              <a:buChar char="–"/>
              <a:defRPr sz="1400" i="1">
                <a:solidFill>
                  <a:schemeClr val="tx1"/>
                </a:solidFill>
                <a:latin typeface="Open Sans" charset="0"/>
                <a:ea typeface="Open Sans" charset="0"/>
                <a:cs typeface="Open Sans" charset="0"/>
              </a:defRPr>
            </a:lvl6pPr>
            <a:lvl7pPr marL="2971800" indent="-228600" fontAlgn="base">
              <a:spcBef>
                <a:spcPts val="600"/>
              </a:spcBef>
              <a:spcAft>
                <a:spcPct val="0"/>
              </a:spcAft>
              <a:buSzPct val="110000"/>
              <a:buFont typeface=".AppleSystemUIFont" charset="-120"/>
              <a:buChar char="–"/>
              <a:defRPr sz="1400" i="1">
                <a:solidFill>
                  <a:schemeClr val="tx1"/>
                </a:solidFill>
                <a:latin typeface="Open Sans" charset="0"/>
                <a:ea typeface="Open Sans" charset="0"/>
                <a:cs typeface="Open Sans" charset="0"/>
              </a:defRPr>
            </a:lvl7pPr>
            <a:lvl8pPr marL="3429000" indent="-228600" fontAlgn="base">
              <a:spcBef>
                <a:spcPts val="600"/>
              </a:spcBef>
              <a:spcAft>
                <a:spcPct val="0"/>
              </a:spcAft>
              <a:buSzPct val="110000"/>
              <a:buFont typeface=".AppleSystemUIFont" charset="-120"/>
              <a:buChar char="–"/>
              <a:defRPr sz="1400" i="1">
                <a:solidFill>
                  <a:schemeClr val="tx1"/>
                </a:solidFill>
                <a:latin typeface="Open Sans" charset="0"/>
                <a:ea typeface="Open Sans" charset="0"/>
                <a:cs typeface="Open Sans" charset="0"/>
              </a:defRPr>
            </a:lvl8pPr>
            <a:lvl9pPr marL="3886200" indent="-228600" fontAlgn="base">
              <a:spcBef>
                <a:spcPts val="600"/>
              </a:spcBef>
              <a:spcAft>
                <a:spcPct val="0"/>
              </a:spcAft>
              <a:buSzPct val="110000"/>
              <a:buFont typeface=".AppleSystemUIFont" charset="-120"/>
              <a:buChar char="–"/>
              <a:defRPr sz="1400" i="1">
                <a:solidFill>
                  <a:schemeClr val="tx1"/>
                </a:solidFill>
                <a:latin typeface="Open Sans" charset="0"/>
                <a:ea typeface="Open Sans" charset="0"/>
                <a:cs typeface="Open Sans" charset="0"/>
              </a:defRPr>
            </a:lvl9pPr>
          </a:lstStyle>
          <a:p>
            <a:pPr>
              <a:spcBef>
                <a:spcPts val="0"/>
              </a:spcBef>
            </a:pPr>
            <a:r>
              <a:rPr lang="en-US" altLang="x-none" sz="2400" dirty="0">
                <a:solidFill>
                  <a:schemeClr val="bg1"/>
                </a:solidFill>
                <a:ea typeface="ＭＳ Ｐゴシック" charset="-128"/>
              </a:rPr>
              <a:t>Automated design of DNA nanostructures through cycle construction</a:t>
            </a:r>
          </a:p>
        </p:txBody>
      </p:sp>
      <p:sp>
        <p:nvSpPr>
          <p:cNvPr id="5123" name="Text Placeholder 16"/>
          <p:cNvSpPr txBox="1">
            <a:spLocks/>
          </p:cNvSpPr>
          <p:nvPr/>
        </p:nvSpPr>
        <p:spPr bwMode="auto">
          <a:xfrm>
            <a:off x="2133600" y="3638549"/>
            <a:ext cx="6659336" cy="899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75" indent="-3175">
              <a:spcBef>
                <a:spcPts val="600"/>
              </a:spcBef>
              <a:defRPr sz="1400">
                <a:solidFill>
                  <a:schemeClr val="tx1"/>
                </a:solidFill>
                <a:latin typeface="Open Sans" charset="0"/>
                <a:ea typeface="Open Sans" charset="0"/>
                <a:cs typeface="Open Sans" charset="0"/>
              </a:defRPr>
            </a:lvl1pPr>
            <a:lvl2pPr marL="742950" indent="-285750">
              <a:spcBef>
                <a:spcPts val="600"/>
              </a:spcBef>
              <a:buSzPct val="110000"/>
              <a:buFont typeface="Arial" charset="0"/>
              <a:buChar char="•"/>
              <a:defRPr sz="1400">
                <a:solidFill>
                  <a:schemeClr val="tx1"/>
                </a:solidFill>
                <a:latin typeface="Open Sans" charset="0"/>
                <a:ea typeface="Open Sans" charset="0"/>
                <a:cs typeface="Open Sans" charset="0"/>
              </a:defRPr>
            </a:lvl2pPr>
            <a:lvl3pPr marL="1143000" indent="-228600">
              <a:spcBef>
                <a:spcPts val="600"/>
              </a:spcBef>
              <a:buSzPct val="110000"/>
              <a:buFont typeface=".AppleSystemUIFont" charset="-120"/>
              <a:buChar char="–"/>
              <a:defRPr sz="1400" i="1">
                <a:solidFill>
                  <a:schemeClr val="tx1"/>
                </a:solidFill>
                <a:latin typeface="Open Sans" charset="0"/>
                <a:ea typeface="Open Sans" charset="0"/>
                <a:cs typeface="Open Sans" charset="0"/>
              </a:defRPr>
            </a:lvl3pPr>
            <a:lvl4pPr marL="1600200" indent="-228600">
              <a:spcBef>
                <a:spcPts val="600"/>
              </a:spcBef>
              <a:buSzPct val="110000"/>
              <a:buFont typeface="Arial" charset="0"/>
              <a:buChar char="•"/>
              <a:defRPr sz="1400">
                <a:solidFill>
                  <a:schemeClr val="tx1"/>
                </a:solidFill>
                <a:latin typeface="Open Sans" charset="0"/>
                <a:ea typeface="Open Sans" charset="0"/>
                <a:cs typeface="Open Sans" charset="0"/>
              </a:defRPr>
            </a:lvl4pPr>
            <a:lvl5pPr marL="2057400" indent="-228600">
              <a:spcBef>
                <a:spcPts val="600"/>
              </a:spcBef>
              <a:buSzPct val="110000"/>
              <a:buFont typeface=".AppleSystemUIFont" charset="-120"/>
              <a:buChar char="–"/>
              <a:defRPr sz="1400" i="1">
                <a:solidFill>
                  <a:schemeClr val="tx1"/>
                </a:solidFill>
                <a:latin typeface="Open Sans" charset="0"/>
                <a:ea typeface="Open Sans" charset="0"/>
                <a:cs typeface="Open Sans" charset="0"/>
              </a:defRPr>
            </a:lvl5pPr>
            <a:lvl6pPr marL="2514600" indent="-228600" fontAlgn="base">
              <a:spcBef>
                <a:spcPts val="600"/>
              </a:spcBef>
              <a:spcAft>
                <a:spcPct val="0"/>
              </a:spcAft>
              <a:buSzPct val="110000"/>
              <a:buFont typeface=".AppleSystemUIFont" charset="-120"/>
              <a:buChar char="–"/>
              <a:defRPr sz="1400" i="1">
                <a:solidFill>
                  <a:schemeClr val="tx1"/>
                </a:solidFill>
                <a:latin typeface="Open Sans" charset="0"/>
                <a:ea typeface="Open Sans" charset="0"/>
                <a:cs typeface="Open Sans" charset="0"/>
              </a:defRPr>
            </a:lvl6pPr>
            <a:lvl7pPr marL="2971800" indent="-228600" fontAlgn="base">
              <a:spcBef>
                <a:spcPts val="600"/>
              </a:spcBef>
              <a:spcAft>
                <a:spcPct val="0"/>
              </a:spcAft>
              <a:buSzPct val="110000"/>
              <a:buFont typeface=".AppleSystemUIFont" charset="-120"/>
              <a:buChar char="–"/>
              <a:defRPr sz="1400" i="1">
                <a:solidFill>
                  <a:schemeClr val="tx1"/>
                </a:solidFill>
                <a:latin typeface="Open Sans" charset="0"/>
                <a:ea typeface="Open Sans" charset="0"/>
                <a:cs typeface="Open Sans" charset="0"/>
              </a:defRPr>
            </a:lvl7pPr>
            <a:lvl8pPr marL="3429000" indent="-228600" fontAlgn="base">
              <a:spcBef>
                <a:spcPts val="600"/>
              </a:spcBef>
              <a:spcAft>
                <a:spcPct val="0"/>
              </a:spcAft>
              <a:buSzPct val="110000"/>
              <a:buFont typeface=".AppleSystemUIFont" charset="-120"/>
              <a:buChar char="–"/>
              <a:defRPr sz="1400" i="1">
                <a:solidFill>
                  <a:schemeClr val="tx1"/>
                </a:solidFill>
                <a:latin typeface="Open Sans" charset="0"/>
                <a:ea typeface="Open Sans" charset="0"/>
                <a:cs typeface="Open Sans" charset="0"/>
              </a:defRPr>
            </a:lvl8pPr>
            <a:lvl9pPr marL="3886200" indent="-228600" fontAlgn="base">
              <a:spcBef>
                <a:spcPts val="600"/>
              </a:spcBef>
              <a:spcAft>
                <a:spcPct val="0"/>
              </a:spcAft>
              <a:buSzPct val="110000"/>
              <a:buFont typeface=".AppleSystemUIFont" charset="-120"/>
              <a:buChar char="–"/>
              <a:defRPr sz="1400" i="1">
                <a:solidFill>
                  <a:schemeClr val="tx1"/>
                </a:solidFill>
                <a:latin typeface="Open Sans" charset="0"/>
                <a:ea typeface="Open Sans" charset="0"/>
                <a:cs typeface="Open Sans" charset="0"/>
              </a:defRPr>
            </a:lvl9pPr>
          </a:lstStyle>
          <a:p>
            <a:pPr>
              <a:spcBef>
                <a:spcPct val="20000"/>
              </a:spcBef>
            </a:pPr>
            <a:r>
              <a:rPr lang="en-US" altLang="x-none" sz="1600" b="1" dirty="0">
                <a:solidFill>
                  <a:srgbClr val="FFFFFF"/>
                </a:solidFill>
                <a:ea typeface="ＭＳ Ｐゴシック" charset="-128"/>
              </a:rPr>
              <a:t>A.J. Vetturini		</a:t>
            </a:r>
            <a:r>
              <a:rPr lang="en-US" altLang="x-none" sz="1600" b="1" dirty="0" err="1">
                <a:solidFill>
                  <a:srgbClr val="FFFFFF"/>
                </a:solidFill>
                <a:ea typeface="ＭＳ Ｐゴシック" charset="-128"/>
              </a:rPr>
              <a:t>avetturi@andrew.cmu.edu</a:t>
            </a:r>
            <a:endParaRPr lang="en-US" altLang="x-none" sz="1600" b="1" dirty="0">
              <a:solidFill>
                <a:srgbClr val="FFFFFF"/>
              </a:solidFill>
              <a:ea typeface="ＭＳ Ｐゴシック" charset="-128"/>
            </a:endParaRPr>
          </a:p>
          <a:p>
            <a:pPr>
              <a:spcBef>
                <a:spcPct val="20000"/>
              </a:spcBef>
            </a:pPr>
            <a:r>
              <a:rPr lang="en-US" altLang="x-none" sz="1600" i="1" dirty="0">
                <a:solidFill>
                  <a:srgbClr val="FFFFFF"/>
                </a:solidFill>
                <a:ea typeface="ＭＳ Ｐゴシック" charset="-128"/>
              </a:rPr>
              <a:t>Professor Rebecca E. Taylor	</a:t>
            </a:r>
            <a:r>
              <a:rPr lang="en-US" altLang="x-none" sz="1600" i="1" dirty="0" err="1">
                <a:solidFill>
                  <a:srgbClr val="FFFFFF"/>
                </a:solidFill>
                <a:ea typeface="ＭＳ Ｐゴシック" charset="-128"/>
              </a:rPr>
              <a:t>bex@andrew.cmu.edu</a:t>
            </a:r>
            <a:endParaRPr lang="en-US" altLang="x-none" sz="1600" i="1" dirty="0">
              <a:solidFill>
                <a:srgbClr val="FFFFFF"/>
              </a:solidFill>
              <a:ea typeface="ＭＳ Ｐゴシック" charset="-128"/>
            </a:endParaRPr>
          </a:p>
          <a:p>
            <a:pPr>
              <a:spcBef>
                <a:spcPct val="20000"/>
              </a:spcBef>
            </a:pPr>
            <a:r>
              <a:rPr lang="en-US" altLang="x-none" sz="1600" i="1" dirty="0">
                <a:solidFill>
                  <a:srgbClr val="FFFFFF"/>
                </a:solidFill>
                <a:ea typeface="ＭＳ Ｐゴシック" charset="-128"/>
              </a:rPr>
              <a:t>Professor Jonathan Cagan	</a:t>
            </a:r>
            <a:r>
              <a:rPr lang="en-US" altLang="x-none" sz="1600" i="1" dirty="0" err="1">
                <a:solidFill>
                  <a:srgbClr val="FFFFFF"/>
                </a:solidFill>
                <a:ea typeface="ＭＳ Ｐゴシック" charset="-128"/>
              </a:rPr>
              <a:t>cagan@cmu.edu</a:t>
            </a:r>
            <a:endParaRPr lang="en-US" altLang="x-none" sz="1600" i="1" dirty="0">
              <a:solidFill>
                <a:srgbClr val="FFFFFF"/>
              </a:solidFill>
              <a:ea typeface="ＭＳ Ｐゴシック" charset="-128"/>
            </a:endParaRPr>
          </a:p>
          <a:p>
            <a:pPr>
              <a:spcBef>
                <a:spcPct val="20000"/>
              </a:spcBef>
            </a:pPr>
            <a:endParaRPr lang="en-US" altLang="x-none" sz="1600" i="1" dirty="0">
              <a:solidFill>
                <a:srgbClr val="FFFFFF"/>
              </a:solidFill>
              <a:ea typeface="ＭＳ Ｐゴシック" charset="-128"/>
            </a:endParaRPr>
          </a:p>
        </p:txBody>
      </p:sp>
    </p:spTree>
    <p:extLst>
      <p:ext uri="{BB962C8B-B14F-4D97-AF65-F5344CB8AC3E}">
        <p14:creationId xmlns:p14="http://schemas.microsoft.com/office/powerpoint/2010/main" val="178644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ABEA9-A5CB-DBAB-8CBA-425FCA638356}"/>
            </a:ext>
          </a:extLst>
        </p:cNvPr>
        <p:cNvGrpSpPr/>
        <p:nvPr/>
      </p:nvGrpSpPr>
      <p:grpSpPr>
        <a:xfrm>
          <a:off x="0" y="0"/>
          <a:ext cx="0" cy="0"/>
          <a:chOff x="0" y="0"/>
          <a:chExt cx="0" cy="0"/>
        </a:xfrm>
      </p:grpSpPr>
      <p:pic>
        <p:nvPicPr>
          <p:cNvPr id="207" name="Picture 206" descr="A group of colorful objects&#10;&#10;AI-generated content may be incorrect.">
            <a:extLst>
              <a:ext uri="{FF2B5EF4-FFF2-40B4-BE49-F238E27FC236}">
                <a16:creationId xmlns:a16="http://schemas.microsoft.com/office/drawing/2014/main" id="{16430EAA-E682-E62F-D785-D13F63395910}"/>
              </a:ext>
            </a:extLst>
          </p:cNvPr>
          <p:cNvPicPr>
            <a:picLocks noChangeAspect="1"/>
          </p:cNvPicPr>
          <p:nvPr/>
        </p:nvPicPr>
        <p:blipFill>
          <a:blip r:embed="rId3"/>
          <a:srcRect l="36114" t="24109" r="34093" b="16689"/>
          <a:stretch/>
        </p:blipFill>
        <p:spPr>
          <a:xfrm>
            <a:off x="5189999" y="1040758"/>
            <a:ext cx="1946372" cy="1818000"/>
          </a:xfrm>
          <a:prstGeom prst="rect">
            <a:avLst/>
          </a:prstGeom>
        </p:spPr>
      </p:pic>
      <p:pic>
        <p:nvPicPr>
          <p:cNvPr id="205" name="Picture 204" descr="A black and white logo&#10;&#10;AI-generated content may be incorrect.">
            <a:extLst>
              <a:ext uri="{FF2B5EF4-FFF2-40B4-BE49-F238E27FC236}">
                <a16:creationId xmlns:a16="http://schemas.microsoft.com/office/drawing/2014/main" id="{EFD0E2E4-B7E2-53DA-B9AC-3BA64EA29FA3}"/>
              </a:ext>
            </a:extLst>
          </p:cNvPr>
          <p:cNvPicPr>
            <a:picLocks noChangeAspect="1"/>
          </p:cNvPicPr>
          <p:nvPr/>
        </p:nvPicPr>
        <p:blipFill>
          <a:blip r:embed="rId4"/>
          <a:srcRect l="35921" t="24109" r="34093" b="16689"/>
          <a:stretch/>
        </p:blipFill>
        <p:spPr>
          <a:xfrm>
            <a:off x="5178002" y="1057310"/>
            <a:ext cx="1958369" cy="1817450"/>
          </a:xfrm>
          <a:prstGeom prst="rect">
            <a:avLst/>
          </a:prstGeom>
        </p:spPr>
      </p:pic>
      <p:sp>
        <p:nvSpPr>
          <p:cNvPr id="2" name="Title 1">
            <a:extLst>
              <a:ext uri="{FF2B5EF4-FFF2-40B4-BE49-F238E27FC236}">
                <a16:creationId xmlns:a16="http://schemas.microsoft.com/office/drawing/2014/main" id="{090212B9-B922-6638-C359-E87FA52AB203}"/>
              </a:ext>
            </a:extLst>
          </p:cNvPr>
          <p:cNvSpPr>
            <a:spLocks noGrp="1"/>
          </p:cNvSpPr>
          <p:nvPr>
            <p:ph type="title"/>
          </p:nvPr>
        </p:nvSpPr>
        <p:spPr/>
        <p:txBody>
          <a:bodyPr/>
          <a:lstStyle/>
          <a:p>
            <a:pPr algn="l"/>
            <a:r>
              <a:rPr lang="en-US" dirty="0"/>
              <a:t>Next, bundles are rotated in-plane to find an optimal configuration that minimizes total distance </a:t>
            </a:r>
          </a:p>
        </p:txBody>
      </p:sp>
      <p:grpSp>
        <p:nvGrpSpPr>
          <p:cNvPr id="4" name="Group 3">
            <a:extLst>
              <a:ext uri="{FF2B5EF4-FFF2-40B4-BE49-F238E27FC236}">
                <a16:creationId xmlns:a16="http://schemas.microsoft.com/office/drawing/2014/main" id="{E54C26B7-238D-3DCD-2CCC-9DDB4A9487E5}"/>
              </a:ext>
            </a:extLst>
          </p:cNvPr>
          <p:cNvGrpSpPr/>
          <p:nvPr/>
        </p:nvGrpSpPr>
        <p:grpSpPr>
          <a:xfrm>
            <a:off x="457200" y="110044"/>
            <a:ext cx="4692854" cy="193559"/>
            <a:chOff x="740865" y="163384"/>
            <a:chExt cx="4692854" cy="193559"/>
          </a:xfrm>
        </p:grpSpPr>
        <p:sp>
          <p:nvSpPr>
            <p:cNvPr id="5" name="Rectangle 4">
              <a:extLst>
                <a:ext uri="{FF2B5EF4-FFF2-40B4-BE49-F238E27FC236}">
                  <a16:creationId xmlns:a16="http://schemas.microsoft.com/office/drawing/2014/main" id="{46EDA2E8-9D0D-1869-017F-0B34C963CE6D}"/>
                </a:ext>
              </a:extLst>
            </p:cNvPr>
            <p:cNvSpPr/>
            <p:nvPr/>
          </p:nvSpPr>
          <p:spPr bwMode="auto">
            <a:xfrm>
              <a:off x="740865" y="163384"/>
              <a:ext cx="102758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solidFill>
                    <a:schemeClr val="accent6"/>
                  </a:solidFill>
                  <a:effectLst>
                    <a:glow>
                      <a:schemeClr val="accent1">
                        <a:lumMod val="75000"/>
                        <a:alpha val="40000"/>
                      </a:schemeClr>
                    </a:glow>
                  </a:effectLst>
                  <a:latin typeface="45 Helvetica Light" pitchFamily="-110" charset="0"/>
                  <a:ea typeface="Geneva" pitchFamily="-110" charset="-128"/>
                  <a:cs typeface="Geneva" pitchFamily="-110" charset="-128"/>
                </a:rPr>
                <a:t>Introduction</a:t>
              </a:r>
              <a:endParaRPr kumimoji="0" lang="en-US" sz="1100" i="0" u="none" strike="noStrike" cap="none" normalizeH="0" baseline="0" dirty="0">
                <a:ln>
                  <a:noFill/>
                </a:ln>
                <a:solidFill>
                  <a:schemeClr val="accent6"/>
                </a:solidFill>
                <a:effectLst>
                  <a:glow>
                    <a:schemeClr val="accent1">
                      <a:lumMod val="75000"/>
                      <a:alpha val="40000"/>
                    </a:schemeClr>
                  </a:glow>
                </a:effectLst>
                <a:latin typeface="45 Helvetica Light" pitchFamily="-110" charset="0"/>
                <a:ea typeface="Geneva" pitchFamily="-110" charset="-128"/>
                <a:cs typeface="Geneva" pitchFamily="-110" charset="-128"/>
              </a:endParaRPr>
            </a:p>
          </p:txBody>
        </p:sp>
        <p:sp>
          <p:nvSpPr>
            <p:cNvPr id="6" name="Rectangle 5">
              <a:extLst>
                <a:ext uri="{FF2B5EF4-FFF2-40B4-BE49-F238E27FC236}">
                  <a16:creationId xmlns:a16="http://schemas.microsoft.com/office/drawing/2014/main" id="{671D3231-8CB8-55BA-753F-37079269FF11}"/>
                </a:ext>
              </a:extLst>
            </p:cNvPr>
            <p:cNvSpPr/>
            <p:nvPr/>
          </p:nvSpPr>
          <p:spPr bwMode="auto">
            <a:xfrm>
              <a:off x="1720823" y="163384"/>
              <a:ext cx="114526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1200" b="1" dirty="0">
                  <a:solidFill>
                    <a:schemeClr val="accent1"/>
                  </a:solidFill>
                  <a:latin typeface="45 Helvetica Light" pitchFamily="-110" charset="0"/>
                  <a:ea typeface="Geneva" pitchFamily="-110" charset="-128"/>
                  <a:cs typeface="Geneva" pitchFamily="-110" charset="-128"/>
                </a:rPr>
                <a:t>Methodology</a:t>
              </a:r>
              <a:endParaRPr kumimoji="0" lang="en-US" sz="1200" b="1" i="0" u="none" strike="noStrike" cap="none" normalizeH="0" baseline="0" dirty="0">
                <a:ln>
                  <a:noFill/>
                </a:ln>
                <a:solidFill>
                  <a:schemeClr val="accent1"/>
                </a:solidFill>
                <a:effectLst/>
                <a:latin typeface="45 Helvetica Light" pitchFamily="-110" charset="0"/>
                <a:ea typeface="Geneva" pitchFamily="-110" charset="-128"/>
                <a:cs typeface="Geneva" pitchFamily="-110" charset="-128"/>
              </a:endParaRPr>
            </a:p>
          </p:txBody>
        </p:sp>
        <p:sp>
          <p:nvSpPr>
            <p:cNvPr id="7" name="Rectangle 6">
              <a:extLst>
                <a:ext uri="{FF2B5EF4-FFF2-40B4-BE49-F238E27FC236}">
                  <a16:creationId xmlns:a16="http://schemas.microsoft.com/office/drawing/2014/main" id="{85318F9C-778C-AD85-7761-B5A0D820EB1E}"/>
                </a:ext>
              </a:extLst>
            </p:cNvPr>
            <p:cNvSpPr/>
            <p:nvPr/>
          </p:nvSpPr>
          <p:spPr bwMode="auto">
            <a:xfrm>
              <a:off x="275187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Results</a:t>
              </a:r>
            </a:p>
          </p:txBody>
        </p:sp>
        <p:sp>
          <p:nvSpPr>
            <p:cNvPr id="8" name="Rectangle 7">
              <a:extLst>
                <a:ext uri="{FF2B5EF4-FFF2-40B4-BE49-F238E27FC236}">
                  <a16:creationId xmlns:a16="http://schemas.microsoft.com/office/drawing/2014/main" id="{652674DA-2667-5A21-DDCF-7B49EC5E3899}"/>
                </a:ext>
              </a:extLst>
            </p:cNvPr>
            <p:cNvSpPr/>
            <p:nvPr/>
          </p:nvSpPr>
          <p:spPr bwMode="auto">
            <a:xfrm>
              <a:off x="3456902"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Conclusions</a:t>
              </a:r>
            </a:p>
          </p:txBody>
        </p:sp>
        <p:sp>
          <p:nvSpPr>
            <p:cNvPr id="9" name="Rectangle 8">
              <a:extLst>
                <a:ext uri="{FF2B5EF4-FFF2-40B4-BE49-F238E27FC236}">
                  <a16:creationId xmlns:a16="http://schemas.microsoft.com/office/drawing/2014/main" id="{9E778DAE-B87E-5BBC-0E63-F4D029B5190F}"/>
                </a:ext>
              </a:extLst>
            </p:cNvPr>
            <p:cNvSpPr/>
            <p:nvPr/>
          </p:nvSpPr>
          <p:spPr bwMode="auto">
            <a:xfrm>
              <a:off x="440959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Q&amp;A</a:t>
              </a:r>
            </a:p>
          </p:txBody>
        </p:sp>
      </p:grpSp>
      <p:sp>
        <p:nvSpPr>
          <p:cNvPr id="35" name="Rectangle 34">
            <a:extLst>
              <a:ext uri="{FF2B5EF4-FFF2-40B4-BE49-F238E27FC236}">
                <a16:creationId xmlns:a16="http://schemas.microsoft.com/office/drawing/2014/main" id="{0A783EE2-6FE9-ED17-40D9-541C89EB8C75}"/>
              </a:ext>
            </a:extLst>
          </p:cNvPr>
          <p:cNvSpPr/>
          <p:nvPr/>
        </p:nvSpPr>
        <p:spPr bwMode="auto">
          <a:xfrm>
            <a:off x="2465225" y="2570840"/>
            <a:ext cx="341644" cy="36366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48" name="Rectangle 47">
            <a:extLst>
              <a:ext uri="{FF2B5EF4-FFF2-40B4-BE49-F238E27FC236}">
                <a16:creationId xmlns:a16="http://schemas.microsoft.com/office/drawing/2014/main" id="{D22D1C76-0DB2-4A9E-9450-8EF3B5E4B842}"/>
              </a:ext>
            </a:extLst>
          </p:cNvPr>
          <p:cNvSpPr/>
          <p:nvPr/>
        </p:nvSpPr>
        <p:spPr bwMode="auto">
          <a:xfrm>
            <a:off x="2465225" y="2570840"/>
            <a:ext cx="170822" cy="18183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1" name="TextBox 10">
            <a:extLst>
              <a:ext uri="{FF2B5EF4-FFF2-40B4-BE49-F238E27FC236}">
                <a16:creationId xmlns:a16="http://schemas.microsoft.com/office/drawing/2014/main" id="{56A62FC9-22AF-72CA-DC1B-0083A58609BD}"/>
              </a:ext>
            </a:extLst>
          </p:cNvPr>
          <p:cNvSpPr txBox="1"/>
          <p:nvPr/>
        </p:nvSpPr>
        <p:spPr>
          <a:xfrm>
            <a:off x="239247" y="1210630"/>
            <a:ext cx="4343147" cy="1261884"/>
          </a:xfrm>
          <a:prstGeom prst="rect">
            <a:avLst/>
          </a:prstGeom>
          <a:noFill/>
        </p:spPr>
        <p:txBody>
          <a:bodyPr wrap="square" rtlCol="0">
            <a:spAutoFit/>
          </a:bodyPr>
          <a:lstStyle/>
          <a:p>
            <a:r>
              <a:rPr lang="en-MO" sz="1600" dirty="0"/>
              <a:t>At this point we have a</a:t>
            </a:r>
          </a:p>
          <a:p>
            <a:pPr marL="457200" indent="-457200">
              <a:buAutoNum type="arabicParenR"/>
            </a:pPr>
            <a:r>
              <a:rPr lang="en-MO" sz="1400" dirty="0">
                <a:solidFill>
                  <a:srgbClr val="D991FF"/>
                </a:solidFill>
              </a:rPr>
              <a:t>Cycle: </a:t>
            </a:r>
            <a:r>
              <a:rPr lang="en-MO" sz="1400" dirty="0"/>
              <a:t>Accounts for circular scaffold</a:t>
            </a:r>
            <a:endParaRPr lang="en-MO" sz="1400" dirty="0">
              <a:solidFill>
                <a:srgbClr val="D991FF"/>
              </a:solidFill>
            </a:endParaRPr>
          </a:p>
          <a:p>
            <a:pPr marL="457200" indent="-457200">
              <a:buAutoNum type="arabicParenR"/>
            </a:pPr>
            <a:r>
              <a:rPr lang="en-MO" sz="1400" dirty="0">
                <a:solidFill>
                  <a:srgbClr val="FF921A"/>
                </a:solidFill>
              </a:rPr>
              <a:t>Cross-section</a:t>
            </a:r>
            <a:r>
              <a:rPr lang="en-MO" sz="1400" dirty="0"/>
              <a:t>: Accounts for mechanical properties</a:t>
            </a:r>
            <a:endParaRPr lang="en-MO" sz="1400" dirty="0">
              <a:solidFill>
                <a:srgbClr val="FF921A"/>
              </a:solidFill>
            </a:endParaRPr>
          </a:p>
          <a:p>
            <a:r>
              <a:rPr lang="en-MO" sz="1600" dirty="0"/>
              <a:t>But these then need to be combined for a scaffold routing that is </a:t>
            </a:r>
            <a:r>
              <a:rPr lang="en-MO" sz="1600" b="1" i="1" dirty="0"/>
              <a:t>not</a:t>
            </a:r>
            <a:r>
              <a:rPr lang="en-MO" sz="1600" dirty="0"/>
              <a:t> </a:t>
            </a:r>
            <a:r>
              <a:rPr lang="en-MO" sz="1600" b="1" i="1" dirty="0">
                <a:solidFill>
                  <a:schemeClr val="accent1"/>
                </a:solidFill>
              </a:rPr>
              <a:t>knotted</a:t>
            </a:r>
          </a:p>
        </p:txBody>
      </p:sp>
      <p:sp>
        <p:nvSpPr>
          <p:cNvPr id="13" name="Oval 12">
            <a:extLst>
              <a:ext uri="{FF2B5EF4-FFF2-40B4-BE49-F238E27FC236}">
                <a16:creationId xmlns:a16="http://schemas.microsoft.com/office/drawing/2014/main" id="{571BFA2F-0620-3AFF-9CA5-32A4F9AEDDBB}"/>
              </a:ext>
            </a:extLst>
          </p:cNvPr>
          <p:cNvSpPr/>
          <p:nvPr/>
        </p:nvSpPr>
        <p:spPr bwMode="auto">
          <a:xfrm>
            <a:off x="1535029" y="2803871"/>
            <a:ext cx="391885" cy="261257"/>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4" name="TextBox 13">
            <a:extLst>
              <a:ext uri="{FF2B5EF4-FFF2-40B4-BE49-F238E27FC236}">
                <a16:creationId xmlns:a16="http://schemas.microsoft.com/office/drawing/2014/main" id="{CC6BDD6A-7407-8A81-B268-B7CE868BDAC4}"/>
              </a:ext>
            </a:extLst>
          </p:cNvPr>
          <p:cNvSpPr txBox="1"/>
          <p:nvPr/>
        </p:nvSpPr>
        <p:spPr>
          <a:xfrm>
            <a:off x="1540912" y="4233153"/>
            <a:ext cx="1236926" cy="276999"/>
          </a:xfrm>
          <a:prstGeom prst="rect">
            <a:avLst/>
          </a:prstGeom>
          <a:noFill/>
        </p:spPr>
        <p:txBody>
          <a:bodyPr wrap="square" rtlCol="0">
            <a:spAutoFit/>
          </a:bodyPr>
          <a:lstStyle/>
          <a:p>
            <a:pPr algn="ctr"/>
            <a:r>
              <a:rPr lang="en-MO" sz="1200" dirty="0">
                <a:solidFill>
                  <a:srgbClr val="D991FF"/>
                </a:solidFill>
              </a:rPr>
              <a:t>Cycle</a:t>
            </a:r>
          </a:p>
        </p:txBody>
      </p:sp>
      <p:grpSp>
        <p:nvGrpSpPr>
          <p:cNvPr id="56" name="Group 55">
            <a:extLst>
              <a:ext uri="{FF2B5EF4-FFF2-40B4-BE49-F238E27FC236}">
                <a16:creationId xmlns:a16="http://schemas.microsoft.com/office/drawing/2014/main" id="{7BBF4A20-3273-E819-E961-19CC3F0C4406}"/>
              </a:ext>
            </a:extLst>
          </p:cNvPr>
          <p:cNvGrpSpPr/>
          <p:nvPr/>
        </p:nvGrpSpPr>
        <p:grpSpPr>
          <a:xfrm>
            <a:off x="1753662" y="2996661"/>
            <a:ext cx="1146665" cy="1197964"/>
            <a:chOff x="1753662" y="2758959"/>
            <a:chExt cx="1146665" cy="1197964"/>
          </a:xfrm>
        </p:grpSpPr>
        <p:sp>
          <p:nvSpPr>
            <p:cNvPr id="16" name="Oval 15">
              <a:extLst>
                <a:ext uri="{FF2B5EF4-FFF2-40B4-BE49-F238E27FC236}">
                  <a16:creationId xmlns:a16="http://schemas.microsoft.com/office/drawing/2014/main" id="{E42C79C3-27F4-4900-D513-041850FE43FF}"/>
                </a:ext>
              </a:extLst>
            </p:cNvPr>
            <p:cNvSpPr>
              <a:spLocks noChangeAspect="1"/>
            </p:cNvSpPr>
            <p:nvPr/>
          </p:nvSpPr>
          <p:spPr bwMode="auto">
            <a:xfrm>
              <a:off x="1753662" y="2939088"/>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cxnSp>
          <p:nvCxnSpPr>
            <p:cNvPr id="17" name="Straight Connector 16">
              <a:extLst>
                <a:ext uri="{FF2B5EF4-FFF2-40B4-BE49-F238E27FC236}">
                  <a16:creationId xmlns:a16="http://schemas.microsoft.com/office/drawing/2014/main" id="{A7052FE7-318A-191A-EEDF-63408835136A}"/>
                </a:ext>
              </a:extLst>
            </p:cNvPr>
            <p:cNvCxnSpPr>
              <a:cxnSpLocks/>
            </p:cNvCxnSpPr>
            <p:nvPr/>
          </p:nvCxnSpPr>
          <p:spPr bwMode="auto">
            <a:xfrm>
              <a:off x="2187588" y="2876912"/>
              <a:ext cx="76199" cy="375112"/>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278B793A-4D6F-1E1F-6545-F585AE4CD7E4}"/>
                </a:ext>
              </a:extLst>
            </p:cNvPr>
            <p:cNvCxnSpPr>
              <a:cxnSpLocks/>
            </p:cNvCxnSpPr>
            <p:nvPr/>
          </p:nvCxnSpPr>
          <p:spPr bwMode="auto">
            <a:xfrm flipV="1">
              <a:off x="2263787" y="3180312"/>
              <a:ext cx="514051" cy="71712"/>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83AD902E-2BB5-3168-E6AD-CBF18CB504AE}"/>
                </a:ext>
              </a:extLst>
            </p:cNvPr>
            <p:cNvCxnSpPr>
              <a:cxnSpLocks/>
            </p:cNvCxnSpPr>
            <p:nvPr/>
          </p:nvCxnSpPr>
          <p:spPr bwMode="auto">
            <a:xfrm flipV="1">
              <a:off x="2130004" y="3252024"/>
              <a:ext cx="133783" cy="601283"/>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22429694-F7B9-8C01-973D-2F7BDBDDE028}"/>
                </a:ext>
              </a:extLst>
            </p:cNvPr>
            <p:cNvCxnSpPr>
              <a:cxnSpLocks/>
            </p:cNvCxnSpPr>
            <p:nvPr/>
          </p:nvCxnSpPr>
          <p:spPr bwMode="auto">
            <a:xfrm>
              <a:off x="1868916" y="3031370"/>
              <a:ext cx="394871" cy="220654"/>
            </a:xfrm>
            <a:prstGeom prst="line">
              <a:avLst/>
            </a:prstGeom>
            <a:solidFill>
              <a:schemeClr val="accent1"/>
            </a:solidFill>
            <a:ln w="19050" cap="flat" cmpd="sng" algn="ctr">
              <a:solidFill>
                <a:srgbClr val="D991FF"/>
              </a:solidFill>
              <a:prstDash val="solid"/>
              <a:round/>
              <a:headEnd type="none" w="med" len="med"/>
              <a:tailEnd type="none" w="med" len="med"/>
            </a:ln>
            <a:effectLst/>
          </p:spPr>
        </p:cxnSp>
        <p:sp>
          <p:nvSpPr>
            <p:cNvPr id="21" name="Oval 20">
              <a:extLst>
                <a:ext uri="{FF2B5EF4-FFF2-40B4-BE49-F238E27FC236}">
                  <a16:creationId xmlns:a16="http://schemas.microsoft.com/office/drawing/2014/main" id="{C9AAE137-7886-F7AD-AEA6-E71B0AF2C5F1}"/>
                </a:ext>
              </a:extLst>
            </p:cNvPr>
            <p:cNvSpPr>
              <a:spLocks noChangeAspect="1"/>
            </p:cNvSpPr>
            <p:nvPr/>
          </p:nvSpPr>
          <p:spPr bwMode="auto">
            <a:xfrm>
              <a:off x="2126343" y="2758959"/>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2" name="Oval 21">
              <a:extLst>
                <a:ext uri="{FF2B5EF4-FFF2-40B4-BE49-F238E27FC236}">
                  <a16:creationId xmlns:a16="http://schemas.microsoft.com/office/drawing/2014/main" id="{2B34571B-4D92-5B3E-9D9A-BAACF41A2B30}"/>
                </a:ext>
              </a:extLst>
            </p:cNvPr>
            <p:cNvSpPr>
              <a:spLocks noChangeAspect="1"/>
            </p:cNvSpPr>
            <p:nvPr/>
          </p:nvSpPr>
          <p:spPr bwMode="auto">
            <a:xfrm>
              <a:off x="2777838" y="3095503"/>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3" name="Oval 22">
              <a:extLst>
                <a:ext uri="{FF2B5EF4-FFF2-40B4-BE49-F238E27FC236}">
                  <a16:creationId xmlns:a16="http://schemas.microsoft.com/office/drawing/2014/main" id="{2F972B52-95D7-315C-EF10-70C7C5FC4EEA}"/>
                </a:ext>
              </a:extLst>
            </p:cNvPr>
            <p:cNvSpPr>
              <a:spLocks noChangeAspect="1"/>
            </p:cNvSpPr>
            <p:nvPr/>
          </p:nvSpPr>
          <p:spPr bwMode="auto">
            <a:xfrm>
              <a:off x="2065099" y="3834434"/>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4" name="Oval 23">
              <a:extLst>
                <a:ext uri="{FF2B5EF4-FFF2-40B4-BE49-F238E27FC236}">
                  <a16:creationId xmlns:a16="http://schemas.microsoft.com/office/drawing/2014/main" id="{2EACBC20-047F-792E-0F94-F30CF6533032}"/>
                </a:ext>
              </a:extLst>
            </p:cNvPr>
            <p:cNvSpPr>
              <a:spLocks noChangeAspect="1"/>
            </p:cNvSpPr>
            <p:nvPr/>
          </p:nvSpPr>
          <p:spPr bwMode="auto">
            <a:xfrm>
              <a:off x="2196895" y="3201247"/>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5" name="Oval 24">
              <a:extLst>
                <a:ext uri="{FF2B5EF4-FFF2-40B4-BE49-F238E27FC236}">
                  <a16:creationId xmlns:a16="http://schemas.microsoft.com/office/drawing/2014/main" id="{66DCAB3B-3689-D088-36A2-D3E1F20E9514}"/>
                </a:ext>
              </a:extLst>
            </p:cNvPr>
            <p:cNvSpPr>
              <a:spLocks noChangeAspect="1"/>
            </p:cNvSpPr>
            <p:nvPr/>
          </p:nvSpPr>
          <p:spPr bwMode="auto">
            <a:xfrm>
              <a:off x="2306682" y="3061577"/>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6" name="Oval 25">
              <a:extLst>
                <a:ext uri="{FF2B5EF4-FFF2-40B4-BE49-F238E27FC236}">
                  <a16:creationId xmlns:a16="http://schemas.microsoft.com/office/drawing/2014/main" id="{8F6B8135-6530-991C-8741-9CDE49550D60}"/>
                </a:ext>
              </a:extLst>
            </p:cNvPr>
            <p:cNvSpPr>
              <a:spLocks noChangeAspect="1"/>
            </p:cNvSpPr>
            <p:nvPr/>
          </p:nvSpPr>
          <p:spPr bwMode="auto">
            <a:xfrm>
              <a:off x="2410821" y="2949061"/>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7" name="Oval 26">
              <a:extLst>
                <a:ext uri="{FF2B5EF4-FFF2-40B4-BE49-F238E27FC236}">
                  <a16:creationId xmlns:a16="http://schemas.microsoft.com/office/drawing/2014/main" id="{8FD18EC2-39AF-79E5-C851-39B167AE372C}"/>
                </a:ext>
              </a:extLst>
            </p:cNvPr>
            <p:cNvSpPr>
              <a:spLocks noChangeAspect="1"/>
            </p:cNvSpPr>
            <p:nvPr/>
          </p:nvSpPr>
          <p:spPr bwMode="auto">
            <a:xfrm>
              <a:off x="2074407" y="3314300"/>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cxnSp>
          <p:nvCxnSpPr>
            <p:cNvPr id="28" name="Straight Connector 27">
              <a:extLst>
                <a:ext uri="{FF2B5EF4-FFF2-40B4-BE49-F238E27FC236}">
                  <a16:creationId xmlns:a16="http://schemas.microsoft.com/office/drawing/2014/main" id="{D1C90481-13D6-77E6-EB74-A9F8CF4C6449}"/>
                </a:ext>
              </a:extLst>
            </p:cNvPr>
            <p:cNvCxnSpPr>
              <a:stCxn id="16" idx="5"/>
              <a:endCxn id="27" idx="1"/>
            </p:cNvCxnSpPr>
            <p:nvPr/>
          </p:nvCxnSpPr>
          <p:spPr bwMode="auto">
            <a:xfrm>
              <a:off x="1858213" y="3043639"/>
              <a:ext cx="234132" cy="288599"/>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033D0761-AC08-D506-65DD-018AE6053987}"/>
                </a:ext>
              </a:extLst>
            </p:cNvPr>
            <p:cNvCxnSpPr>
              <a:cxnSpLocks/>
              <a:stCxn id="27" idx="4"/>
              <a:endCxn id="23" idx="0"/>
            </p:cNvCxnSpPr>
            <p:nvPr/>
          </p:nvCxnSpPr>
          <p:spPr bwMode="auto">
            <a:xfrm flipH="1">
              <a:off x="2126344" y="3436789"/>
              <a:ext cx="9308" cy="397645"/>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FC795ABF-FF5E-891B-E281-FB0478BBA520}"/>
                </a:ext>
              </a:extLst>
            </p:cNvPr>
            <p:cNvCxnSpPr>
              <a:cxnSpLocks/>
              <a:stCxn id="27" idx="6"/>
              <a:endCxn id="22" idx="3"/>
            </p:cNvCxnSpPr>
            <p:nvPr/>
          </p:nvCxnSpPr>
          <p:spPr bwMode="auto">
            <a:xfrm flipV="1">
              <a:off x="2196896" y="3200054"/>
              <a:ext cx="598880" cy="175491"/>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25CCA147-70B6-6596-094A-C5E8F166A6DD}"/>
                </a:ext>
              </a:extLst>
            </p:cNvPr>
            <p:cNvCxnSpPr>
              <a:cxnSpLocks/>
              <a:stCxn id="27" idx="0"/>
              <a:endCxn id="21" idx="3"/>
            </p:cNvCxnSpPr>
            <p:nvPr/>
          </p:nvCxnSpPr>
          <p:spPr bwMode="auto">
            <a:xfrm flipV="1">
              <a:off x="2135652" y="2863510"/>
              <a:ext cx="8629" cy="45079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D497EE08-B2C8-94CF-C225-8BF254AF9A09}"/>
                </a:ext>
              </a:extLst>
            </p:cNvPr>
            <p:cNvCxnSpPr>
              <a:cxnSpLocks/>
              <a:stCxn id="16" idx="6"/>
              <a:endCxn id="25" idx="2"/>
            </p:cNvCxnSpPr>
            <p:nvPr/>
          </p:nvCxnSpPr>
          <p:spPr bwMode="auto">
            <a:xfrm>
              <a:off x="1876151" y="3000333"/>
              <a:ext cx="430531" cy="122489"/>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04AF6521-22CB-46CF-51E1-0AE709FB7FF7}"/>
                </a:ext>
              </a:extLst>
            </p:cNvPr>
            <p:cNvCxnSpPr>
              <a:cxnSpLocks/>
              <a:endCxn id="22" idx="2"/>
            </p:cNvCxnSpPr>
            <p:nvPr/>
          </p:nvCxnSpPr>
          <p:spPr bwMode="auto">
            <a:xfrm>
              <a:off x="2429171" y="3140721"/>
              <a:ext cx="348667" cy="16027"/>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AA655C30-C307-5D51-FF36-34F55D0F8232}"/>
                </a:ext>
              </a:extLst>
            </p:cNvPr>
            <p:cNvCxnSpPr>
              <a:cxnSpLocks/>
              <a:stCxn id="25" idx="4"/>
              <a:endCxn id="23" idx="0"/>
            </p:cNvCxnSpPr>
            <p:nvPr/>
          </p:nvCxnSpPr>
          <p:spPr bwMode="auto">
            <a:xfrm flipH="1">
              <a:off x="2126344" y="3184066"/>
              <a:ext cx="241583" cy="650368"/>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DF129285-C94F-E995-E400-DBB5353CCC86}"/>
                </a:ext>
              </a:extLst>
            </p:cNvPr>
            <p:cNvCxnSpPr>
              <a:cxnSpLocks/>
              <a:stCxn id="26" idx="4"/>
              <a:endCxn id="23" idx="0"/>
            </p:cNvCxnSpPr>
            <p:nvPr/>
          </p:nvCxnSpPr>
          <p:spPr bwMode="auto">
            <a:xfrm flipH="1">
              <a:off x="2126344" y="3071550"/>
              <a:ext cx="345722" cy="762884"/>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A033BD0C-8E7B-38A3-2E94-F77DBDFFBEEF}"/>
                </a:ext>
              </a:extLst>
            </p:cNvPr>
            <p:cNvCxnSpPr>
              <a:cxnSpLocks/>
              <a:stCxn id="26" idx="5"/>
              <a:endCxn id="22" idx="2"/>
            </p:cNvCxnSpPr>
            <p:nvPr/>
          </p:nvCxnSpPr>
          <p:spPr bwMode="auto">
            <a:xfrm>
              <a:off x="2515372" y="3053612"/>
              <a:ext cx="262466" cy="103136"/>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3DC2D3FD-55B2-D37D-135B-3927C9A3A4DA}"/>
                </a:ext>
              </a:extLst>
            </p:cNvPr>
            <p:cNvCxnSpPr>
              <a:cxnSpLocks/>
              <a:stCxn id="16" idx="6"/>
              <a:endCxn id="26" idx="2"/>
            </p:cNvCxnSpPr>
            <p:nvPr/>
          </p:nvCxnSpPr>
          <p:spPr bwMode="auto">
            <a:xfrm>
              <a:off x="1876151" y="3000333"/>
              <a:ext cx="534670" cy="9973"/>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B7127381-A168-B4CF-CF7C-B34B4E3D785E}"/>
                </a:ext>
              </a:extLst>
            </p:cNvPr>
            <p:cNvCxnSpPr>
              <a:cxnSpLocks/>
              <a:stCxn id="25" idx="0"/>
              <a:endCxn id="21" idx="5"/>
            </p:cNvCxnSpPr>
            <p:nvPr/>
          </p:nvCxnSpPr>
          <p:spPr bwMode="auto">
            <a:xfrm flipH="1" flipV="1">
              <a:off x="2230894" y="2863510"/>
              <a:ext cx="137033" cy="198067"/>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62D883AF-154A-09C8-67C2-D2EED2743CB5}"/>
                </a:ext>
              </a:extLst>
            </p:cNvPr>
            <p:cNvCxnSpPr>
              <a:cxnSpLocks/>
              <a:stCxn id="26" idx="1"/>
              <a:endCxn id="21" idx="5"/>
            </p:cNvCxnSpPr>
            <p:nvPr/>
          </p:nvCxnSpPr>
          <p:spPr bwMode="auto">
            <a:xfrm flipH="1" flipV="1">
              <a:off x="2230894" y="2863510"/>
              <a:ext cx="197865" cy="103489"/>
            </a:xfrm>
            <a:prstGeom prst="line">
              <a:avLst/>
            </a:prstGeom>
            <a:solidFill>
              <a:schemeClr val="accent1"/>
            </a:solidFill>
            <a:ln w="19050" cap="flat" cmpd="sng" algn="ctr">
              <a:solidFill>
                <a:srgbClr val="D991FF"/>
              </a:solidFill>
              <a:prstDash val="solid"/>
              <a:round/>
              <a:headEnd type="none" w="med" len="med"/>
              <a:tailEnd type="none" w="med" len="med"/>
            </a:ln>
            <a:effectLst/>
          </p:spPr>
        </p:cxnSp>
      </p:grpSp>
      <p:sp>
        <p:nvSpPr>
          <p:cNvPr id="43" name="TextBox 42">
            <a:extLst>
              <a:ext uri="{FF2B5EF4-FFF2-40B4-BE49-F238E27FC236}">
                <a16:creationId xmlns:a16="http://schemas.microsoft.com/office/drawing/2014/main" id="{3C959259-6493-0B49-52DC-0A713D8613EA}"/>
              </a:ext>
            </a:extLst>
          </p:cNvPr>
          <p:cNvSpPr txBox="1"/>
          <p:nvPr/>
        </p:nvSpPr>
        <p:spPr>
          <a:xfrm>
            <a:off x="201975" y="4217764"/>
            <a:ext cx="1132939" cy="307777"/>
          </a:xfrm>
          <a:prstGeom prst="rect">
            <a:avLst/>
          </a:prstGeom>
          <a:noFill/>
        </p:spPr>
        <p:txBody>
          <a:bodyPr wrap="none" rtlCol="0">
            <a:spAutoFit/>
          </a:bodyPr>
          <a:lstStyle/>
          <a:p>
            <a:pPr algn="ctr"/>
            <a:r>
              <a:rPr lang="en-MO" sz="1400" dirty="0"/>
              <a:t>Specify N=18</a:t>
            </a:r>
          </a:p>
        </p:txBody>
      </p:sp>
      <p:grpSp>
        <p:nvGrpSpPr>
          <p:cNvPr id="57" name="Group 56">
            <a:extLst>
              <a:ext uri="{FF2B5EF4-FFF2-40B4-BE49-F238E27FC236}">
                <a16:creationId xmlns:a16="http://schemas.microsoft.com/office/drawing/2014/main" id="{DE807309-567F-D6F1-0191-A918C9615575}"/>
              </a:ext>
            </a:extLst>
          </p:cNvPr>
          <p:cNvGrpSpPr/>
          <p:nvPr/>
        </p:nvGrpSpPr>
        <p:grpSpPr>
          <a:xfrm>
            <a:off x="436039" y="3086405"/>
            <a:ext cx="948095" cy="1018476"/>
            <a:chOff x="436039" y="2868819"/>
            <a:chExt cx="948095" cy="1018476"/>
          </a:xfrm>
        </p:grpSpPr>
        <p:cxnSp>
          <p:nvCxnSpPr>
            <p:cNvPr id="44" name="Straight Connector 43">
              <a:extLst>
                <a:ext uri="{FF2B5EF4-FFF2-40B4-BE49-F238E27FC236}">
                  <a16:creationId xmlns:a16="http://schemas.microsoft.com/office/drawing/2014/main" id="{329372CB-2D70-44DF-D7B9-CB5C971D5050}"/>
                </a:ext>
              </a:extLst>
            </p:cNvPr>
            <p:cNvCxnSpPr>
              <a:cxnSpLocks/>
            </p:cNvCxnSpPr>
            <p:nvPr/>
          </p:nvCxnSpPr>
          <p:spPr bwMode="auto">
            <a:xfrm>
              <a:off x="768445" y="2868819"/>
              <a:ext cx="79483" cy="391279"/>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69527A9D-BED8-A654-10CD-D8BDFDC14696}"/>
                </a:ext>
              </a:extLst>
            </p:cNvPr>
            <p:cNvCxnSpPr>
              <a:cxnSpLocks/>
            </p:cNvCxnSpPr>
            <p:nvPr/>
          </p:nvCxnSpPr>
          <p:spPr bwMode="auto">
            <a:xfrm flipV="1">
              <a:off x="847929" y="3185295"/>
              <a:ext cx="536205" cy="74803"/>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7BFA9177-7986-F8EC-C859-9AD365453163}"/>
                </a:ext>
              </a:extLst>
            </p:cNvPr>
            <p:cNvCxnSpPr>
              <a:cxnSpLocks/>
            </p:cNvCxnSpPr>
            <p:nvPr/>
          </p:nvCxnSpPr>
          <p:spPr bwMode="auto">
            <a:xfrm flipV="1">
              <a:off x="708380" y="3260098"/>
              <a:ext cx="139549" cy="627197"/>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790642D7-C526-1C6D-E2BF-91903C6ECAB2}"/>
                </a:ext>
              </a:extLst>
            </p:cNvPr>
            <p:cNvCxnSpPr>
              <a:cxnSpLocks/>
            </p:cNvCxnSpPr>
            <p:nvPr/>
          </p:nvCxnSpPr>
          <p:spPr bwMode="auto">
            <a:xfrm>
              <a:off x="436039" y="3029934"/>
              <a:ext cx="411889" cy="230164"/>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49" name="TextBox 48">
              <a:extLst>
                <a:ext uri="{FF2B5EF4-FFF2-40B4-BE49-F238E27FC236}">
                  <a16:creationId xmlns:a16="http://schemas.microsoft.com/office/drawing/2014/main" id="{58653FF2-4D5E-A079-164D-4F3384C6878A}"/>
                </a:ext>
              </a:extLst>
            </p:cNvPr>
            <p:cNvSpPr txBox="1"/>
            <p:nvPr/>
          </p:nvSpPr>
          <p:spPr>
            <a:xfrm rot="16947483">
              <a:off x="366950" y="3420292"/>
              <a:ext cx="515162" cy="245776"/>
            </a:xfrm>
            <a:prstGeom prst="rect">
              <a:avLst/>
            </a:prstGeom>
            <a:noFill/>
          </p:spPr>
          <p:txBody>
            <a:bodyPr wrap="none" rtlCol="0">
              <a:spAutoFit/>
            </a:bodyPr>
            <a:lstStyle/>
            <a:p>
              <a:r>
                <a:rPr lang="en-MO" sz="1200" dirty="0"/>
                <a:t>35 nm</a:t>
              </a:r>
            </a:p>
          </p:txBody>
        </p:sp>
      </p:grpSp>
      <p:sp>
        <p:nvSpPr>
          <p:cNvPr id="51" name="TextBox 50">
            <a:extLst>
              <a:ext uri="{FF2B5EF4-FFF2-40B4-BE49-F238E27FC236}">
                <a16:creationId xmlns:a16="http://schemas.microsoft.com/office/drawing/2014/main" id="{C9B99FC1-86FF-E630-7394-F082BAB6C71D}"/>
              </a:ext>
            </a:extLst>
          </p:cNvPr>
          <p:cNvSpPr txBox="1"/>
          <p:nvPr/>
        </p:nvSpPr>
        <p:spPr>
          <a:xfrm>
            <a:off x="427768" y="2606407"/>
            <a:ext cx="641522" cy="338554"/>
          </a:xfrm>
          <a:prstGeom prst="rect">
            <a:avLst/>
          </a:prstGeom>
          <a:noFill/>
        </p:spPr>
        <p:txBody>
          <a:bodyPr wrap="none" rtlCol="0">
            <a:spAutoFit/>
          </a:bodyPr>
          <a:lstStyle/>
          <a:p>
            <a:r>
              <a:rPr lang="en-MO" sz="1600" b="1" dirty="0"/>
              <a:t>Input</a:t>
            </a:r>
          </a:p>
        </p:txBody>
      </p:sp>
      <p:sp>
        <p:nvSpPr>
          <p:cNvPr id="52" name="Triangle 51">
            <a:extLst>
              <a:ext uri="{FF2B5EF4-FFF2-40B4-BE49-F238E27FC236}">
                <a16:creationId xmlns:a16="http://schemas.microsoft.com/office/drawing/2014/main" id="{218335C1-8994-F4A3-61F8-1B608B0840CD}"/>
              </a:ext>
            </a:extLst>
          </p:cNvPr>
          <p:cNvSpPr/>
          <p:nvPr/>
        </p:nvSpPr>
        <p:spPr bwMode="auto">
          <a:xfrm rot="5400000">
            <a:off x="855749" y="3491793"/>
            <a:ext cx="1493443" cy="157833"/>
          </a:xfrm>
          <a:prstGeom prst="triangle">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endParaRPr>
          </a:p>
        </p:txBody>
      </p:sp>
      <p:pic>
        <p:nvPicPr>
          <p:cNvPr id="53" name="Picture 52" descr="A diagram of a diagram of a diagram&#10;&#10;AI-generated content may be incorrect.">
            <a:extLst>
              <a:ext uri="{FF2B5EF4-FFF2-40B4-BE49-F238E27FC236}">
                <a16:creationId xmlns:a16="http://schemas.microsoft.com/office/drawing/2014/main" id="{8D1B566D-2502-5B4B-35AC-F29AC9049B6C}"/>
              </a:ext>
            </a:extLst>
          </p:cNvPr>
          <p:cNvPicPr>
            <a:picLocks noChangeAspect="1"/>
          </p:cNvPicPr>
          <p:nvPr/>
        </p:nvPicPr>
        <p:blipFill>
          <a:blip r:embed="rId5"/>
          <a:srcRect l="73320" t="54563"/>
          <a:stretch/>
        </p:blipFill>
        <p:spPr>
          <a:xfrm>
            <a:off x="3292019" y="3151547"/>
            <a:ext cx="824576" cy="888193"/>
          </a:xfrm>
          <a:prstGeom prst="rect">
            <a:avLst/>
          </a:prstGeom>
        </p:spPr>
      </p:pic>
      <p:sp>
        <p:nvSpPr>
          <p:cNvPr id="54" name="TextBox 53">
            <a:extLst>
              <a:ext uri="{FF2B5EF4-FFF2-40B4-BE49-F238E27FC236}">
                <a16:creationId xmlns:a16="http://schemas.microsoft.com/office/drawing/2014/main" id="{5259631F-5D12-30AD-08CD-572EE5A61101}"/>
              </a:ext>
            </a:extLst>
          </p:cNvPr>
          <p:cNvSpPr txBox="1"/>
          <p:nvPr/>
        </p:nvSpPr>
        <p:spPr>
          <a:xfrm>
            <a:off x="2908816" y="3364811"/>
            <a:ext cx="338554" cy="461665"/>
          </a:xfrm>
          <a:prstGeom prst="rect">
            <a:avLst/>
          </a:prstGeom>
          <a:noFill/>
        </p:spPr>
        <p:txBody>
          <a:bodyPr wrap="none" rtlCol="0">
            <a:spAutoFit/>
          </a:bodyPr>
          <a:lstStyle/>
          <a:p>
            <a:r>
              <a:rPr lang="en-MO" dirty="0"/>
              <a:t>+</a:t>
            </a:r>
          </a:p>
        </p:txBody>
      </p:sp>
      <p:sp>
        <p:nvSpPr>
          <p:cNvPr id="55" name="TextBox 54">
            <a:extLst>
              <a:ext uri="{FF2B5EF4-FFF2-40B4-BE49-F238E27FC236}">
                <a16:creationId xmlns:a16="http://schemas.microsoft.com/office/drawing/2014/main" id="{5CD229BB-EBF8-D579-5A70-1C52E14944FE}"/>
              </a:ext>
            </a:extLst>
          </p:cNvPr>
          <p:cNvSpPr txBox="1"/>
          <p:nvPr/>
        </p:nvSpPr>
        <p:spPr>
          <a:xfrm>
            <a:off x="3266296" y="4233153"/>
            <a:ext cx="1007712" cy="276999"/>
          </a:xfrm>
          <a:prstGeom prst="rect">
            <a:avLst/>
          </a:prstGeom>
          <a:noFill/>
        </p:spPr>
        <p:txBody>
          <a:bodyPr wrap="none" rtlCol="0">
            <a:spAutoFit/>
          </a:bodyPr>
          <a:lstStyle/>
          <a:p>
            <a:r>
              <a:rPr lang="en-MO" sz="1200" dirty="0">
                <a:solidFill>
                  <a:srgbClr val="FF921A"/>
                </a:solidFill>
              </a:rPr>
              <a:t>Cross section</a:t>
            </a:r>
          </a:p>
        </p:txBody>
      </p:sp>
      <p:sp>
        <p:nvSpPr>
          <p:cNvPr id="58" name="TextBox 57">
            <a:extLst>
              <a:ext uri="{FF2B5EF4-FFF2-40B4-BE49-F238E27FC236}">
                <a16:creationId xmlns:a16="http://schemas.microsoft.com/office/drawing/2014/main" id="{1D0DFB4F-85D0-ABBA-A80D-8ABF77FDD1F0}"/>
              </a:ext>
            </a:extLst>
          </p:cNvPr>
          <p:cNvSpPr txBox="1"/>
          <p:nvPr/>
        </p:nvSpPr>
        <p:spPr>
          <a:xfrm>
            <a:off x="2253782" y="2601641"/>
            <a:ext cx="2105576" cy="338554"/>
          </a:xfrm>
          <a:prstGeom prst="rect">
            <a:avLst/>
          </a:prstGeom>
          <a:noFill/>
        </p:spPr>
        <p:txBody>
          <a:bodyPr wrap="none" rtlCol="0">
            <a:spAutoFit/>
          </a:bodyPr>
          <a:lstStyle/>
          <a:p>
            <a:r>
              <a:rPr lang="en-MO" sz="1600" b="1" dirty="0"/>
              <a:t>Automation Algorithm</a:t>
            </a:r>
          </a:p>
        </p:txBody>
      </p:sp>
      <p:sp>
        <p:nvSpPr>
          <p:cNvPr id="66" name="Right Bracket 65">
            <a:extLst>
              <a:ext uri="{FF2B5EF4-FFF2-40B4-BE49-F238E27FC236}">
                <a16:creationId xmlns:a16="http://schemas.microsoft.com/office/drawing/2014/main" id="{11C57375-46FE-E9AE-C4D4-CBB3187696A3}"/>
              </a:ext>
            </a:extLst>
          </p:cNvPr>
          <p:cNvSpPr/>
          <p:nvPr/>
        </p:nvSpPr>
        <p:spPr bwMode="auto">
          <a:xfrm>
            <a:off x="4296409" y="3089777"/>
            <a:ext cx="161993" cy="1270440"/>
          </a:xfrm>
          <a:prstGeom prst="rightBracke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cxnSp>
        <p:nvCxnSpPr>
          <p:cNvPr id="68" name="Elbow Connector 67">
            <a:extLst>
              <a:ext uri="{FF2B5EF4-FFF2-40B4-BE49-F238E27FC236}">
                <a16:creationId xmlns:a16="http://schemas.microsoft.com/office/drawing/2014/main" id="{2C83043B-BDD2-BA6E-EEDD-15AC5CC59F07}"/>
              </a:ext>
            </a:extLst>
          </p:cNvPr>
          <p:cNvCxnSpPr>
            <a:cxnSpLocks/>
            <a:stCxn id="66" idx="2"/>
          </p:cNvCxnSpPr>
          <p:nvPr/>
        </p:nvCxnSpPr>
        <p:spPr bwMode="auto">
          <a:xfrm rot="10800000" flipH="1">
            <a:off x="4458401" y="2036875"/>
            <a:ext cx="664143" cy="1688123"/>
          </a:xfrm>
          <a:prstGeom prst="bentConnector3">
            <a:avLst>
              <a:gd name="adj1" fmla="val 38648"/>
            </a:avLst>
          </a:prstGeom>
          <a:solidFill>
            <a:schemeClr val="accent1"/>
          </a:solidFill>
          <a:ln w="19050" cap="flat" cmpd="sng" algn="ctr">
            <a:solidFill>
              <a:schemeClr val="tx1"/>
            </a:solidFill>
            <a:prstDash val="solid"/>
            <a:round/>
            <a:headEnd type="none" w="med" len="med"/>
            <a:tailEnd type="triangle"/>
          </a:ln>
          <a:effectLst/>
        </p:spPr>
      </p:cxnSp>
      <p:pic>
        <p:nvPicPr>
          <p:cNvPr id="71" name="Picture 70" descr="A group of colorful dots&#10;&#10;AI-generated content may be incorrect.">
            <a:extLst>
              <a:ext uri="{FF2B5EF4-FFF2-40B4-BE49-F238E27FC236}">
                <a16:creationId xmlns:a16="http://schemas.microsoft.com/office/drawing/2014/main" id="{E4BEB865-6DA1-405C-CD4D-529AF864AE53}"/>
              </a:ext>
            </a:extLst>
          </p:cNvPr>
          <p:cNvPicPr>
            <a:picLocks noChangeAspect="1"/>
          </p:cNvPicPr>
          <p:nvPr/>
        </p:nvPicPr>
        <p:blipFill>
          <a:blip r:embed="rId6"/>
          <a:srcRect l="35950" t="20245" r="36024" b="17978"/>
          <a:stretch/>
        </p:blipFill>
        <p:spPr>
          <a:xfrm rot="20446574">
            <a:off x="7207281" y="851707"/>
            <a:ext cx="1838655" cy="1905162"/>
          </a:xfrm>
          <a:prstGeom prst="rect">
            <a:avLst/>
          </a:prstGeom>
        </p:spPr>
      </p:pic>
      <p:sp>
        <p:nvSpPr>
          <p:cNvPr id="72" name="Oval 71">
            <a:extLst>
              <a:ext uri="{FF2B5EF4-FFF2-40B4-BE49-F238E27FC236}">
                <a16:creationId xmlns:a16="http://schemas.microsoft.com/office/drawing/2014/main" id="{092D69C6-FE01-5594-0EE6-2C7BB5FD378A}"/>
              </a:ext>
            </a:extLst>
          </p:cNvPr>
          <p:cNvSpPr/>
          <p:nvPr/>
        </p:nvSpPr>
        <p:spPr bwMode="auto">
          <a:xfrm>
            <a:off x="5727227" y="1424278"/>
            <a:ext cx="739093" cy="750014"/>
          </a:xfrm>
          <a:prstGeom prst="ellipse">
            <a:avLst/>
          </a:prstGeom>
          <a:noFill/>
          <a:ln w="190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cxnSp>
        <p:nvCxnSpPr>
          <p:cNvPr id="74" name="Straight Arrow Connector 73">
            <a:extLst>
              <a:ext uri="{FF2B5EF4-FFF2-40B4-BE49-F238E27FC236}">
                <a16:creationId xmlns:a16="http://schemas.microsoft.com/office/drawing/2014/main" id="{4092C096-AB83-5BF4-DEFD-97033ABC9586}"/>
              </a:ext>
            </a:extLst>
          </p:cNvPr>
          <p:cNvCxnSpPr/>
          <p:nvPr/>
        </p:nvCxnSpPr>
        <p:spPr bwMode="auto">
          <a:xfrm>
            <a:off x="6575350" y="1794148"/>
            <a:ext cx="626834"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grpSp>
        <p:nvGrpSpPr>
          <p:cNvPr id="208" name="Group 207">
            <a:extLst>
              <a:ext uri="{FF2B5EF4-FFF2-40B4-BE49-F238E27FC236}">
                <a16:creationId xmlns:a16="http://schemas.microsoft.com/office/drawing/2014/main" id="{E23E949A-6219-1858-62DD-91D2BC978A22}"/>
              </a:ext>
            </a:extLst>
          </p:cNvPr>
          <p:cNvGrpSpPr/>
          <p:nvPr/>
        </p:nvGrpSpPr>
        <p:grpSpPr>
          <a:xfrm>
            <a:off x="4436513" y="2873241"/>
            <a:ext cx="5099547" cy="1960076"/>
            <a:chOff x="4436513" y="2873241"/>
            <a:chExt cx="5099547" cy="1960076"/>
          </a:xfrm>
        </p:grpSpPr>
        <p:sp>
          <p:nvSpPr>
            <p:cNvPr id="81" name="TextBox 80">
              <a:extLst>
                <a:ext uri="{FF2B5EF4-FFF2-40B4-BE49-F238E27FC236}">
                  <a16:creationId xmlns:a16="http://schemas.microsoft.com/office/drawing/2014/main" id="{695B59C3-2371-082F-243A-1929D6C9C596}"/>
                </a:ext>
              </a:extLst>
            </p:cNvPr>
            <p:cNvSpPr txBox="1"/>
            <p:nvPr/>
          </p:nvSpPr>
          <p:spPr>
            <a:xfrm>
              <a:off x="4436513" y="4371652"/>
              <a:ext cx="3491978" cy="461665"/>
            </a:xfrm>
            <a:prstGeom prst="rect">
              <a:avLst/>
            </a:prstGeom>
            <a:noFill/>
          </p:spPr>
          <p:txBody>
            <a:bodyPr wrap="square" rtlCol="0">
              <a:spAutoFit/>
            </a:bodyPr>
            <a:lstStyle/>
            <a:p>
              <a:pPr algn="ctr"/>
              <a:r>
                <a:rPr lang="en-MO" sz="1200" dirty="0"/>
                <a:t>Each vertex form a </a:t>
              </a:r>
              <a:r>
                <a:rPr lang="en-MO" sz="1200" i="1" dirty="0"/>
                <a:t>linear assignment problem </a:t>
              </a:r>
              <a:r>
                <a:rPr lang="en-MO" sz="1200" dirty="0"/>
                <a:t>leveraging the </a:t>
              </a:r>
              <a:r>
                <a:rPr lang="en-MO" sz="1200" b="1" dirty="0">
                  <a:solidFill>
                    <a:srgbClr val="FF00FF"/>
                  </a:solidFill>
                </a:rPr>
                <a:t>directionality</a:t>
              </a:r>
              <a:r>
                <a:rPr lang="en-MO" sz="1200" dirty="0"/>
                <a:t> of DNA</a:t>
              </a:r>
            </a:p>
          </p:txBody>
        </p:sp>
        <p:sp>
          <p:nvSpPr>
            <p:cNvPr id="83" name="TextBox 82">
              <a:extLst>
                <a:ext uri="{FF2B5EF4-FFF2-40B4-BE49-F238E27FC236}">
                  <a16:creationId xmlns:a16="http://schemas.microsoft.com/office/drawing/2014/main" id="{D6841148-F6B9-C981-26D3-597B2B336288}"/>
                </a:ext>
              </a:extLst>
            </p:cNvPr>
            <p:cNvSpPr txBox="1"/>
            <p:nvPr/>
          </p:nvSpPr>
          <p:spPr>
            <a:xfrm>
              <a:off x="6845145" y="3270299"/>
              <a:ext cx="2690915" cy="769441"/>
            </a:xfrm>
            <a:prstGeom prst="rect">
              <a:avLst/>
            </a:prstGeom>
            <a:noFill/>
          </p:spPr>
          <p:txBody>
            <a:bodyPr wrap="square" rtlCol="0">
              <a:spAutoFit/>
            </a:bodyPr>
            <a:lstStyle/>
            <a:p>
              <a:pPr algn="ctr"/>
              <a:r>
                <a:rPr lang="en-MO" sz="1600" b="1" dirty="0">
                  <a:solidFill>
                    <a:schemeClr val="accent3"/>
                  </a:solidFill>
                </a:rPr>
                <a:t>Goal</a:t>
              </a:r>
            </a:p>
            <a:p>
              <a:pPr algn="ctr"/>
              <a:r>
                <a:rPr lang="en-MO" sz="1400" dirty="0"/>
                <a:t>Find a configuration that minimizes total distance</a:t>
              </a:r>
            </a:p>
          </p:txBody>
        </p:sp>
        <p:grpSp>
          <p:nvGrpSpPr>
            <p:cNvPr id="203" name="Group 202">
              <a:extLst>
                <a:ext uri="{FF2B5EF4-FFF2-40B4-BE49-F238E27FC236}">
                  <a16:creationId xmlns:a16="http://schemas.microsoft.com/office/drawing/2014/main" id="{48288868-8DFB-AA9F-8FF7-FFF8698B0116}"/>
                </a:ext>
              </a:extLst>
            </p:cNvPr>
            <p:cNvGrpSpPr/>
            <p:nvPr/>
          </p:nvGrpSpPr>
          <p:grpSpPr>
            <a:xfrm>
              <a:off x="5172575" y="2873241"/>
              <a:ext cx="2019854" cy="1497993"/>
              <a:chOff x="5241037" y="2873241"/>
              <a:chExt cx="2019854" cy="1497993"/>
            </a:xfrm>
          </p:grpSpPr>
          <p:sp>
            <p:nvSpPr>
              <p:cNvPr id="80" name="Right Bracket 79">
                <a:extLst>
                  <a:ext uri="{FF2B5EF4-FFF2-40B4-BE49-F238E27FC236}">
                    <a16:creationId xmlns:a16="http://schemas.microsoft.com/office/drawing/2014/main" id="{78A5C4A9-73AF-D498-673B-1AB4009056ED}"/>
                  </a:ext>
                </a:extLst>
              </p:cNvPr>
              <p:cNvSpPr/>
              <p:nvPr/>
            </p:nvSpPr>
            <p:spPr bwMode="auto">
              <a:xfrm rot="10800000">
                <a:off x="5528717" y="3167816"/>
                <a:ext cx="148995" cy="1191178"/>
              </a:xfrm>
              <a:prstGeom prst="rightBracke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88" name="TextBox 87">
                <a:extLst>
                  <a:ext uri="{FF2B5EF4-FFF2-40B4-BE49-F238E27FC236}">
                    <a16:creationId xmlns:a16="http://schemas.microsoft.com/office/drawing/2014/main" id="{59DB14D5-6400-BFAA-A2D2-E31975BEC5ED}"/>
                  </a:ext>
                </a:extLst>
              </p:cNvPr>
              <p:cNvSpPr txBox="1"/>
              <p:nvPr/>
            </p:nvSpPr>
            <p:spPr>
              <a:xfrm>
                <a:off x="5245570" y="3518553"/>
                <a:ext cx="260470" cy="248395"/>
              </a:xfrm>
              <a:prstGeom prst="rect">
                <a:avLst/>
              </a:prstGeom>
              <a:noFill/>
            </p:spPr>
            <p:txBody>
              <a:bodyPr wrap="none" rtlCol="0">
                <a:spAutoFit/>
              </a:bodyPr>
              <a:lstStyle/>
              <a:p>
                <a:r>
                  <a:rPr lang="en-MO" sz="1200" dirty="0"/>
                  <a:t>…</a:t>
                </a:r>
              </a:p>
            </p:txBody>
          </p:sp>
          <p:sp>
            <p:nvSpPr>
              <p:cNvPr id="89" name="TextBox 88">
                <a:extLst>
                  <a:ext uri="{FF2B5EF4-FFF2-40B4-BE49-F238E27FC236}">
                    <a16:creationId xmlns:a16="http://schemas.microsoft.com/office/drawing/2014/main" id="{C1AE9138-8CB6-77B2-678A-59A0F73A0D6F}"/>
                  </a:ext>
                </a:extLst>
              </p:cNvPr>
              <p:cNvSpPr txBox="1"/>
              <p:nvPr/>
            </p:nvSpPr>
            <p:spPr>
              <a:xfrm>
                <a:off x="5241037" y="3832771"/>
                <a:ext cx="260470" cy="248395"/>
              </a:xfrm>
              <a:prstGeom prst="rect">
                <a:avLst/>
              </a:prstGeom>
              <a:noFill/>
            </p:spPr>
            <p:txBody>
              <a:bodyPr wrap="none" rtlCol="0">
                <a:spAutoFit/>
              </a:bodyPr>
              <a:lstStyle/>
              <a:p>
                <a:r>
                  <a:rPr lang="en-MO" sz="1200" dirty="0"/>
                  <a:t>…</a:t>
                </a:r>
              </a:p>
            </p:txBody>
          </p:sp>
          <p:sp>
            <p:nvSpPr>
              <p:cNvPr id="91" name="TextBox 90">
                <a:extLst>
                  <a:ext uri="{FF2B5EF4-FFF2-40B4-BE49-F238E27FC236}">
                    <a16:creationId xmlns:a16="http://schemas.microsoft.com/office/drawing/2014/main" id="{EF8D2BBA-8430-B4E3-379D-83E0ABE9F546}"/>
                  </a:ext>
                </a:extLst>
              </p:cNvPr>
              <p:cNvSpPr txBox="1"/>
              <p:nvPr/>
            </p:nvSpPr>
            <p:spPr>
              <a:xfrm>
                <a:off x="5243025" y="4122839"/>
                <a:ext cx="260470" cy="248395"/>
              </a:xfrm>
              <a:prstGeom prst="rect">
                <a:avLst/>
              </a:prstGeom>
              <a:noFill/>
            </p:spPr>
            <p:txBody>
              <a:bodyPr wrap="none" rtlCol="0">
                <a:spAutoFit/>
              </a:bodyPr>
              <a:lstStyle/>
              <a:p>
                <a:r>
                  <a:rPr lang="en-MO" sz="1200" dirty="0"/>
                  <a:t>…</a:t>
                </a:r>
              </a:p>
            </p:txBody>
          </p:sp>
          <p:sp>
            <p:nvSpPr>
              <p:cNvPr id="92" name="Right Bracket 91">
                <a:extLst>
                  <a:ext uri="{FF2B5EF4-FFF2-40B4-BE49-F238E27FC236}">
                    <a16:creationId xmlns:a16="http://schemas.microsoft.com/office/drawing/2014/main" id="{052C07BC-C1D3-204B-78D5-334052A3A6C7}"/>
                  </a:ext>
                </a:extLst>
              </p:cNvPr>
              <p:cNvSpPr/>
              <p:nvPr/>
            </p:nvSpPr>
            <p:spPr bwMode="auto">
              <a:xfrm>
                <a:off x="7107021" y="3167816"/>
                <a:ext cx="148995" cy="1191178"/>
              </a:xfrm>
              <a:prstGeom prst="rightBracke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93" name="TextBox 92">
                <a:extLst>
                  <a:ext uri="{FF2B5EF4-FFF2-40B4-BE49-F238E27FC236}">
                    <a16:creationId xmlns:a16="http://schemas.microsoft.com/office/drawing/2014/main" id="{15B868CC-16DB-55AB-C701-B83F8AEC66BD}"/>
                  </a:ext>
                </a:extLst>
              </p:cNvPr>
              <p:cNvSpPr txBox="1"/>
              <p:nvPr/>
            </p:nvSpPr>
            <p:spPr>
              <a:xfrm>
                <a:off x="7000421" y="2889016"/>
                <a:ext cx="260470" cy="248395"/>
              </a:xfrm>
              <a:prstGeom prst="rect">
                <a:avLst/>
              </a:prstGeom>
              <a:noFill/>
            </p:spPr>
            <p:txBody>
              <a:bodyPr wrap="none" rtlCol="0">
                <a:spAutoFit/>
              </a:bodyPr>
              <a:lstStyle/>
              <a:p>
                <a:r>
                  <a:rPr lang="en-MO" sz="1200" dirty="0"/>
                  <a:t>…</a:t>
                </a:r>
              </a:p>
            </p:txBody>
          </p:sp>
          <p:sp>
            <p:nvSpPr>
              <p:cNvPr id="94" name="Rectangle 93">
                <a:extLst>
                  <a:ext uri="{FF2B5EF4-FFF2-40B4-BE49-F238E27FC236}">
                    <a16:creationId xmlns:a16="http://schemas.microsoft.com/office/drawing/2014/main" id="{0502B767-C79F-E812-C520-9AFAF5051753}"/>
                  </a:ext>
                </a:extLst>
              </p:cNvPr>
              <p:cNvSpPr>
                <a:spLocks noChangeAspect="1"/>
              </p:cNvSpPr>
              <p:nvPr/>
            </p:nvSpPr>
            <p:spPr bwMode="auto">
              <a:xfrm>
                <a:off x="5682266" y="2962888"/>
                <a:ext cx="161412" cy="161412"/>
              </a:xfrm>
              <a:prstGeom prst="rect">
                <a:avLst/>
              </a:prstGeom>
              <a:solidFill>
                <a:srgbClr val="FF00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MO" sz="8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rPr>
                  <a:t>1</a:t>
                </a:r>
              </a:p>
            </p:txBody>
          </p:sp>
          <p:sp>
            <p:nvSpPr>
              <p:cNvPr id="95" name="Rectangle 94">
                <a:extLst>
                  <a:ext uri="{FF2B5EF4-FFF2-40B4-BE49-F238E27FC236}">
                    <a16:creationId xmlns:a16="http://schemas.microsoft.com/office/drawing/2014/main" id="{74E70DF9-DE6A-A28E-5BC3-598D05282231}"/>
                  </a:ext>
                </a:extLst>
              </p:cNvPr>
              <p:cNvSpPr>
                <a:spLocks noChangeAspect="1"/>
              </p:cNvSpPr>
              <p:nvPr/>
            </p:nvSpPr>
            <p:spPr bwMode="auto">
              <a:xfrm>
                <a:off x="6005715" y="2960223"/>
                <a:ext cx="161412" cy="161412"/>
              </a:xfrm>
              <a:prstGeom prst="rect">
                <a:avLst/>
              </a:prstGeom>
              <a:solidFill>
                <a:srgbClr val="FF00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MO" sz="8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rPr>
                  <a:t>2</a:t>
                </a:r>
              </a:p>
            </p:txBody>
          </p:sp>
          <p:sp>
            <p:nvSpPr>
              <p:cNvPr id="96" name="Rectangle 95">
                <a:extLst>
                  <a:ext uri="{FF2B5EF4-FFF2-40B4-BE49-F238E27FC236}">
                    <a16:creationId xmlns:a16="http://schemas.microsoft.com/office/drawing/2014/main" id="{AF93BD6D-E12B-EDE2-85C0-7CE66E66F853}"/>
                  </a:ext>
                </a:extLst>
              </p:cNvPr>
              <p:cNvSpPr>
                <a:spLocks noChangeAspect="1"/>
              </p:cNvSpPr>
              <p:nvPr/>
            </p:nvSpPr>
            <p:spPr bwMode="auto">
              <a:xfrm>
                <a:off x="6420639" y="2961066"/>
                <a:ext cx="161412" cy="161412"/>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MO" sz="8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rPr>
                  <a:t>1</a:t>
                </a:r>
              </a:p>
            </p:txBody>
          </p:sp>
          <p:sp>
            <p:nvSpPr>
              <p:cNvPr id="97" name="TextBox 96">
                <a:extLst>
                  <a:ext uri="{FF2B5EF4-FFF2-40B4-BE49-F238E27FC236}">
                    <a16:creationId xmlns:a16="http://schemas.microsoft.com/office/drawing/2014/main" id="{0728DA57-34F6-4DE5-E62B-F0CCCBB2124D}"/>
                  </a:ext>
                </a:extLst>
              </p:cNvPr>
              <p:cNvSpPr txBox="1"/>
              <p:nvPr/>
            </p:nvSpPr>
            <p:spPr>
              <a:xfrm>
                <a:off x="6550895" y="2888168"/>
                <a:ext cx="260470" cy="248395"/>
              </a:xfrm>
              <a:prstGeom prst="rect">
                <a:avLst/>
              </a:prstGeom>
              <a:noFill/>
            </p:spPr>
            <p:txBody>
              <a:bodyPr wrap="none" rtlCol="0">
                <a:spAutoFit/>
              </a:bodyPr>
              <a:lstStyle/>
              <a:p>
                <a:r>
                  <a:rPr lang="en-MO" sz="1200" dirty="0"/>
                  <a:t>…</a:t>
                </a:r>
              </a:p>
            </p:txBody>
          </p:sp>
          <p:sp>
            <p:nvSpPr>
              <p:cNvPr id="98" name="TextBox 97">
                <a:extLst>
                  <a:ext uri="{FF2B5EF4-FFF2-40B4-BE49-F238E27FC236}">
                    <a16:creationId xmlns:a16="http://schemas.microsoft.com/office/drawing/2014/main" id="{BDC2DF0B-F9C8-42B6-A09C-6343E191904D}"/>
                  </a:ext>
                </a:extLst>
              </p:cNvPr>
              <p:cNvSpPr txBox="1"/>
              <p:nvPr/>
            </p:nvSpPr>
            <p:spPr>
              <a:xfrm>
                <a:off x="6167899" y="2873241"/>
                <a:ext cx="260470" cy="248395"/>
              </a:xfrm>
              <a:prstGeom prst="rect">
                <a:avLst/>
              </a:prstGeom>
              <a:noFill/>
            </p:spPr>
            <p:txBody>
              <a:bodyPr wrap="none" rtlCol="0">
                <a:spAutoFit/>
              </a:bodyPr>
              <a:lstStyle/>
              <a:p>
                <a:r>
                  <a:rPr lang="en-MO" sz="1200" dirty="0"/>
                  <a:t>…</a:t>
                </a:r>
              </a:p>
            </p:txBody>
          </p:sp>
          <p:grpSp>
            <p:nvGrpSpPr>
              <p:cNvPr id="151" name="Group 150">
                <a:extLst>
                  <a:ext uri="{FF2B5EF4-FFF2-40B4-BE49-F238E27FC236}">
                    <a16:creationId xmlns:a16="http://schemas.microsoft.com/office/drawing/2014/main" id="{ADA62205-0C7A-C1C9-9109-02315F693C09}"/>
                  </a:ext>
                </a:extLst>
              </p:cNvPr>
              <p:cNvGrpSpPr/>
              <p:nvPr/>
            </p:nvGrpSpPr>
            <p:grpSpPr>
              <a:xfrm>
                <a:off x="5272656" y="3177039"/>
                <a:ext cx="211596" cy="193196"/>
                <a:chOff x="5272656" y="3177039"/>
                <a:chExt cx="211596" cy="193196"/>
              </a:xfrm>
            </p:grpSpPr>
            <p:sp>
              <p:nvSpPr>
                <p:cNvPr id="84" name="Oval 83">
                  <a:extLst>
                    <a:ext uri="{FF2B5EF4-FFF2-40B4-BE49-F238E27FC236}">
                      <a16:creationId xmlns:a16="http://schemas.microsoft.com/office/drawing/2014/main" id="{1944E2A4-CA96-C69F-2D71-702378E7520D}"/>
                    </a:ext>
                  </a:extLst>
                </p:cNvPr>
                <p:cNvSpPr>
                  <a:spLocks noChangeAspect="1"/>
                </p:cNvSpPr>
                <p:nvPr/>
              </p:nvSpPr>
              <p:spPr bwMode="auto">
                <a:xfrm>
                  <a:off x="5294303" y="3192931"/>
                  <a:ext cx="161412" cy="161412"/>
                </a:xfrm>
                <a:prstGeom prst="ellipse">
                  <a:avLst/>
                </a:prstGeom>
                <a:solidFill>
                  <a:srgbClr val="FF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99" name="TextBox 98">
                  <a:extLst>
                    <a:ext uri="{FF2B5EF4-FFF2-40B4-BE49-F238E27FC236}">
                      <a16:creationId xmlns:a16="http://schemas.microsoft.com/office/drawing/2014/main" id="{32ED9FF4-875D-DF2E-599A-0868182141C1}"/>
                    </a:ext>
                  </a:extLst>
                </p:cNvPr>
                <p:cNvSpPr txBox="1"/>
                <p:nvPr/>
              </p:nvSpPr>
              <p:spPr>
                <a:xfrm>
                  <a:off x="5272656" y="3177039"/>
                  <a:ext cx="211596" cy="193196"/>
                </a:xfrm>
                <a:prstGeom prst="rect">
                  <a:avLst/>
                </a:prstGeom>
                <a:noFill/>
              </p:spPr>
              <p:txBody>
                <a:bodyPr wrap="none" rtlCol="0">
                  <a:spAutoFit/>
                </a:bodyPr>
                <a:lstStyle/>
                <a:p>
                  <a:r>
                    <a:rPr lang="en-MO" sz="800" dirty="0"/>
                    <a:t>1</a:t>
                  </a:r>
                </a:p>
              </p:txBody>
            </p:sp>
          </p:grpSp>
          <p:grpSp>
            <p:nvGrpSpPr>
              <p:cNvPr id="152" name="Group 151">
                <a:extLst>
                  <a:ext uri="{FF2B5EF4-FFF2-40B4-BE49-F238E27FC236}">
                    <a16:creationId xmlns:a16="http://schemas.microsoft.com/office/drawing/2014/main" id="{AA635DE3-8482-F4E9-6B7F-39D328B93A9C}"/>
                  </a:ext>
                </a:extLst>
              </p:cNvPr>
              <p:cNvGrpSpPr/>
              <p:nvPr/>
            </p:nvGrpSpPr>
            <p:grpSpPr>
              <a:xfrm>
                <a:off x="5272656" y="3409506"/>
                <a:ext cx="211596" cy="193196"/>
                <a:chOff x="5272656" y="3409506"/>
                <a:chExt cx="211596" cy="193196"/>
              </a:xfrm>
            </p:grpSpPr>
            <p:sp>
              <p:nvSpPr>
                <p:cNvPr id="85" name="Oval 84">
                  <a:extLst>
                    <a:ext uri="{FF2B5EF4-FFF2-40B4-BE49-F238E27FC236}">
                      <a16:creationId xmlns:a16="http://schemas.microsoft.com/office/drawing/2014/main" id="{BA5C30FB-34B7-CD65-E5B5-00158DE8BABE}"/>
                    </a:ext>
                  </a:extLst>
                </p:cNvPr>
                <p:cNvSpPr>
                  <a:spLocks noChangeAspect="1"/>
                </p:cNvSpPr>
                <p:nvPr/>
              </p:nvSpPr>
              <p:spPr bwMode="auto">
                <a:xfrm>
                  <a:off x="5294303" y="3425398"/>
                  <a:ext cx="161412" cy="161412"/>
                </a:xfrm>
                <a:prstGeom prst="ellipse">
                  <a:avLst/>
                </a:prstGeom>
                <a:solidFill>
                  <a:srgbClr val="FF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01" name="TextBox 100">
                  <a:extLst>
                    <a:ext uri="{FF2B5EF4-FFF2-40B4-BE49-F238E27FC236}">
                      <a16:creationId xmlns:a16="http://schemas.microsoft.com/office/drawing/2014/main" id="{4C2B6EE5-E19C-569C-C249-D410357DDD42}"/>
                    </a:ext>
                  </a:extLst>
                </p:cNvPr>
                <p:cNvSpPr txBox="1"/>
                <p:nvPr/>
              </p:nvSpPr>
              <p:spPr>
                <a:xfrm>
                  <a:off x="5272656" y="3409506"/>
                  <a:ext cx="211596" cy="193196"/>
                </a:xfrm>
                <a:prstGeom prst="rect">
                  <a:avLst/>
                </a:prstGeom>
                <a:noFill/>
              </p:spPr>
              <p:txBody>
                <a:bodyPr wrap="none" rtlCol="0">
                  <a:spAutoFit/>
                </a:bodyPr>
                <a:lstStyle/>
                <a:p>
                  <a:r>
                    <a:rPr lang="en-MO" sz="800" dirty="0"/>
                    <a:t>2</a:t>
                  </a:r>
                </a:p>
              </p:txBody>
            </p:sp>
          </p:grpSp>
          <p:grpSp>
            <p:nvGrpSpPr>
              <p:cNvPr id="153" name="Group 152">
                <a:extLst>
                  <a:ext uri="{FF2B5EF4-FFF2-40B4-BE49-F238E27FC236}">
                    <a16:creationId xmlns:a16="http://schemas.microsoft.com/office/drawing/2014/main" id="{16946D85-8879-3D1F-25A1-75B2712E376F}"/>
                  </a:ext>
                </a:extLst>
              </p:cNvPr>
              <p:cNvGrpSpPr/>
              <p:nvPr/>
            </p:nvGrpSpPr>
            <p:grpSpPr>
              <a:xfrm>
                <a:off x="5272656" y="3721884"/>
                <a:ext cx="211596" cy="193196"/>
                <a:chOff x="5272656" y="3721884"/>
                <a:chExt cx="211596" cy="193196"/>
              </a:xfrm>
            </p:grpSpPr>
            <p:sp>
              <p:nvSpPr>
                <p:cNvPr id="86" name="Oval 85">
                  <a:extLst>
                    <a:ext uri="{FF2B5EF4-FFF2-40B4-BE49-F238E27FC236}">
                      <a16:creationId xmlns:a16="http://schemas.microsoft.com/office/drawing/2014/main" id="{19A0149F-9167-BCFC-36E2-F380B40BB96C}"/>
                    </a:ext>
                  </a:extLst>
                </p:cNvPr>
                <p:cNvSpPr>
                  <a:spLocks noChangeAspect="1"/>
                </p:cNvSpPr>
                <p:nvPr/>
              </p:nvSpPr>
              <p:spPr bwMode="auto">
                <a:xfrm>
                  <a:off x="5294303" y="3737776"/>
                  <a:ext cx="161412" cy="161412"/>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02" name="TextBox 101">
                  <a:extLst>
                    <a:ext uri="{FF2B5EF4-FFF2-40B4-BE49-F238E27FC236}">
                      <a16:creationId xmlns:a16="http://schemas.microsoft.com/office/drawing/2014/main" id="{48E4BB79-9902-9041-57D8-A2F764A6CDCE}"/>
                    </a:ext>
                  </a:extLst>
                </p:cNvPr>
                <p:cNvSpPr txBox="1"/>
                <p:nvPr/>
              </p:nvSpPr>
              <p:spPr>
                <a:xfrm>
                  <a:off x="5272656" y="3721884"/>
                  <a:ext cx="211596" cy="193196"/>
                </a:xfrm>
                <a:prstGeom prst="rect">
                  <a:avLst/>
                </a:prstGeom>
                <a:noFill/>
              </p:spPr>
              <p:txBody>
                <a:bodyPr wrap="none" rtlCol="0">
                  <a:spAutoFit/>
                </a:bodyPr>
                <a:lstStyle/>
                <a:p>
                  <a:r>
                    <a:rPr lang="en-MO" sz="800" dirty="0"/>
                    <a:t>1</a:t>
                  </a:r>
                </a:p>
              </p:txBody>
            </p:sp>
          </p:grpSp>
          <p:grpSp>
            <p:nvGrpSpPr>
              <p:cNvPr id="154" name="Group 153">
                <a:extLst>
                  <a:ext uri="{FF2B5EF4-FFF2-40B4-BE49-F238E27FC236}">
                    <a16:creationId xmlns:a16="http://schemas.microsoft.com/office/drawing/2014/main" id="{2DD792D7-4288-F0A8-66D1-7776113B7660}"/>
                  </a:ext>
                </a:extLst>
              </p:cNvPr>
              <p:cNvGrpSpPr/>
              <p:nvPr/>
            </p:nvGrpSpPr>
            <p:grpSpPr>
              <a:xfrm>
                <a:off x="5272656" y="4038329"/>
                <a:ext cx="211596" cy="193196"/>
                <a:chOff x="5272656" y="4038329"/>
                <a:chExt cx="211596" cy="193196"/>
              </a:xfrm>
            </p:grpSpPr>
            <p:sp>
              <p:nvSpPr>
                <p:cNvPr id="87" name="Oval 86">
                  <a:extLst>
                    <a:ext uri="{FF2B5EF4-FFF2-40B4-BE49-F238E27FC236}">
                      <a16:creationId xmlns:a16="http://schemas.microsoft.com/office/drawing/2014/main" id="{38DE67C0-5036-3AB1-F096-0167CB4A062D}"/>
                    </a:ext>
                  </a:extLst>
                </p:cNvPr>
                <p:cNvSpPr>
                  <a:spLocks noChangeAspect="1"/>
                </p:cNvSpPr>
                <p:nvPr/>
              </p:nvSpPr>
              <p:spPr bwMode="auto">
                <a:xfrm>
                  <a:off x="5294303" y="4054221"/>
                  <a:ext cx="161412" cy="161412"/>
                </a:xfrm>
                <a:prstGeom prst="ellipse">
                  <a:avLst/>
                </a:prstGeom>
                <a:solidFill>
                  <a:srgbClr val="02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03" name="TextBox 102">
                  <a:extLst>
                    <a:ext uri="{FF2B5EF4-FFF2-40B4-BE49-F238E27FC236}">
                      <a16:creationId xmlns:a16="http://schemas.microsoft.com/office/drawing/2014/main" id="{BF26D57A-D58F-AF36-955D-4AD2226A87A7}"/>
                    </a:ext>
                  </a:extLst>
                </p:cNvPr>
                <p:cNvSpPr txBox="1"/>
                <p:nvPr/>
              </p:nvSpPr>
              <p:spPr>
                <a:xfrm>
                  <a:off x="5272656" y="4038329"/>
                  <a:ext cx="211596" cy="193196"/>
                </a:xfrm>
                <a:prstGeom prst="rect">
                  <a:avLst/>
                </a:prstGeom>
                <a:noFill/>
              </p:spPr>
              <p:txBody>
                <a:bodyPr wrap="none" rtlCol="0">
                  <a:spAutoFit/>
                </a:bodyPr>
                <a:lstStyle/>
                <a:p>
                  <a:r>
                    <a:rPr lang="en-MO" sz="800" dirty="0"/>
                    <a:t>1</a:t>
                  </a:r>
                </a:p>
              </p:txBody>
            </p:sp>
          </p:grpSp>
          <p:sp>
            <p:nvSpPr>
              <p:cNvPr id="90" name="Rectangle 89">
                <a:extLst>
                  <a:ext uri="{FF2B5EF4-FFF2-40B4-BE49-F238E27FC236}">
                    <a16:creationId xmlns:a16="http://schemas.microsoft.com/office/drawing/2014/main" id="{F6D2BA5A-581D-436F-E887-F0B8DD4EA3F3}"/>
                  </a:ext>
                </a:extLst>
              </p:cNvPr>
              <p:cNvSpPr>
                <a:spLocks noChangeAspect="1"/>
              </p:cNvSpPr>
              <p:nvPr/>
            </p:nvSpPr>
            <p:spPr bwMode="auto">
              <a:xfrm>
                <a:off x="6813319" y="2966955"/>
                <a:ext cx="161412" cy="161412"/>
              </a:xfrm>
              <a:prstGeom prst="rect">
                <a:avLst/>
              </a:prstGeom>
              <a:solidFill>
                <a:srgbClr val="02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07" name="TextBox 106">
                <a:extLst>
                  <a:ext uri="{FF2B5EF4-FFF2-40B4-BE49-F238E27FC236}">
                    <a16:creationId xmlns:a16="http://schemas.microsoft.com/office/drawing/2014/main" id="{7CED4CB3-ECD4-03D2-D8B9-ABEC5708437A}"/>
                  </a:ext>
                </a:extLst>
              </p:cNvPr>
              <p:cNvSpPr txBox="1"/>
              <p:nvPr/>
            </p:nvSpPr>
            <p:spPr>
              <a:xfrm>
                <a:off x="6781578" y="2949051"/>
                <a:ext cx="211596" cy="193695"/>
              </a:xfrm>
              <a:prstGeom prst="rect">
                <a:avLst/>
              </a:prstGeom>
              <a:noFill/>
            </p:spPr>
            <p:txBody>
              <a:bodyPr wrap="none" rtlCol="0">
                <a:spAutoFit/>
              </a:bodyPr>
              <a:lstStyle/>
              <a:p>
                <a:r>
                  <a:rPr lang="en-MO" sz="800" dirty="0"/>
                  <a:t>1</a:t>
                </a:r>
              </a:p>
            </p:txBody>
          </p:sp>
          <p:sp>
            <p:nvSpPr>
              <p:cNvPr id="109" name="TextBox 108">
                <a:extLst>
                  <a:ext uri="{FF2B5EF4-FFF2-40B4-BE49-F238E27FC236}">
                    <a16:creationId xmlns:a16="http://schemas.microsoft.com/office/drawing/2014/main" id="{8BD48FC5-83EB-D640-3E6A-86519EEC2399}"/>
                  </a:ext>
                </a:extLst>
              </p:cNvPr>
              <p:cNvSpPr txBox="1"/>
              <p:nvPr/>
            </p:nvSpPr>
            <p:spPr>
              <a:xfrm>
                <a:off x="5621237" y="3149440"/>
                <a:ext cx="283469" cy="248395"/>
              </a:xfrm>
              <a:prstGeom prst="rect">
                <a:avLst/>
              </a:prstGeom>
              <a:noFill/>
            </p:spPr>
            <p:txBody>
              <a:bodyPr wrap="none" rtlCol="0">
                <a:spAutoFit/>
              </a:bodyPr>
              <a:lstStyle/>
              <a:p>
                <a:r>
                  <a:rPr lang="en-MO" sz="1200" dirty="0"/>
                  <a:t>∞</a:t>
                </a:r>
              </a:p>
            </p:txBody>
          </p:sp>
          <p:sp>
            <p:nvSpPr>
              <p:cNvPr id="110" name="TextBox 109">
                <a:extLst>
                  <a:ext uri="{FF2B5EF4-FFF2-40B4-BE49-F238E27FC236}">
                    <a16:creationId xmlns:a16="http://schemas.microsoft.com/office/drawing/2014/main" id="{98832321-4F32-BAEC-CFF7-A8F460EB2632}"/>
                  </a:ext>
                </a:extLst>
              </p:cNvPr>
              <p:cNvSpPr txBox="1"/>
              <p:nvPr/>
            </p:nvSpPr>
            <p:spPr>
              <a:xfrm>
                <a:off x="5944686" y="3149440"/>
                <a:ext cx="283469" cy="248395"/>
              </a:xfrm>
              <a:prstGeom prst="rect">
                <a:avLst/>
              </a:prstGeom>
              <a:noFill/>
            </p:spPr>
            <p:txBody>
              <a:bodyPr wrap="none" rtlCol="0">
                <a:spAutoFit/>
              </a:bodyPr>
              <a:lstStyle/>
              <a:p>
                <a:r>
                  <a:rPr lang="en-MO" sz="1200" dirty="0"/>
                  <a:t>∞</a:t>
                </a:r>
              </a:p>
            </p:txBody>
          </p:sp>
          <p:sp>
            <p:nvSpPr>
              <p:cNvPr id="111" name="TextBox 110">
                <a:extLst>
                  <a:ext uri="{FF2B5EF4-FFF2-40B4-BE49-F238E27FC236}">
                    <a16:creationId xmlns:a16="http://schemas.microsoft.com/office/drawing/2014/main" id="{13A95189-4F53-3430-DA75-BF75C89623E3}"/>
                  </a:ext>
                </a:extLst>
              </p:cNvPr>
              <p:cNvSpPr txBox="1"/>
              <p:nvPr/>
            </p:nvSpPr>
            <p:spPr>
              <a:xfrm>
                <a:off x="5621237" y="3381907"/>
                <a:ext cx="283469" cy="248395"/>
              </a:xfrm>
              <a:prstGeom prst="rect">
                <a:avLst/>
              </a:prstGeom>
              <a:noFill/>
            </p:spPr>
            <p:txBody>
              <a:bodyPr wrap="none" rtlCol="0">
                <a:spAutoFit/>
              </a:bodyPr>
              <a:lstStyle/>
              <a:p>
                <a:r>
                  <a:rPr lang="en-MO" sz="1200" dirty="0"/>
                  <a:t>∞</a:t>
                </a:r>
              </a:p>
            </p:txBody>
          </p:sp>
          <p:sp>
            <p:nvSpPr>
              <p:cNvPr id="112" name="TextBox 111">
                <a:extLst>
                  <a:ext uri="{FF2B5EF4-FFF2-40B4-BE49-F238E27FC236}">
                    <a16:creationId xmlns:a16="http://schemas.microsoft.com/office/drawing/2014/main" id="{D76A0A1A-4B14-BEB4-3305-F29033C1D50C}"/>
                  </a:ext>
                </a:extLst>
              </p:cNvPr>
              <p:cNvSpPr txBox="1"/>
              <p:nvPr/>
            </p:nvSpPr>
            <p:spPr>
              <a:xfrm>
                <a:off x="5944686" y="3381907"/>
                <a:ext cx="283469" cy="248395"/>
              </a:xfrm>
              <a:prstGeom prst="rect">
                <a:avLst/>
              </a:prstGeom>
              <a:noFill/>
            </p:spPr>
            <p:txBody>
              <a:bodyPr wrap="none" rtlCol="0">
                <a:spAutoFit/>
              </a:bodyPr>
              <a:lstStyle/>
              <a:p>
                <a:r>
                  <a:rPr lang="en-MO" sz="1200" dirty="0"/>
                  <a:t>∞</a:t>
                </a:r>
              </a:p>
            </p:txBody>
          </p:sp>
          <p:sp>
            <p:nvSpPr>
              <p:cNvPr id="113" name="TextBox 112">
                <a:extLst>
                  <a:ext uri="{FF2B5EF4-FFF2-40B4-BE49-F238E27FC236}">
                    <a16:creationId xmlns:a16="http://schemas.microsoft.com/office/drawing/2014/main" id="{9E817320-7D21-67DD-4823-246921BB658D}"/>
                  </a:ext>
                </a:extLst>
              </p:cNvPr>
              <p:cNvSpPr txBox="1"/>
              <p:nvPr/>
            </p:nvSpPr>
            <p:spPr>
              <a:xfrm>
                <a:off x="6359610" y="3694285"/>
                <a:ext cx="283469" cy="248395"/>
              </a:xfrm>
              <a:prstGeom prst="rect">
                <a:avLst/>
              </a:prstGeom>
              <a:noFill/>
            </p:spPr>
            <p:txBody>
              <a:bodyPr wrap="none" rtlCol="0">
                <a:spAutoFit/>
              </a:bodyPr>
              <a:lstStyle/>
              <a:p>
                <a:r>
                  <a:rPr lang="en-MO" sz="1200" dirty="0"/>
                  <a:t>∞</a:t>
                </a:r>
              </a:p>
            </p:txBody>
          </p:sp>
          <p:sp>
            <p:nvSpPr>
              <p:cNvPr id="114" name="TextBox 113">
                <a:extLst>
                  <a:ext uri="{FF2B5EF4-FFF2-40B4-BE49-F238E27FC236}">
                    <a16:creationId xmlns:a16="http://schemas.microsoft.com/office/drawing/2014/main" id="{1FAB3A92-01C2-D8F3-1E7D-E47C27B38BEA}"/>
                  </a:ext>
                </a:extLst>
              </p:cNvPr>
              <p:cNvSpPr txBox="1"/>
              <p:nvPr/>
            </p:nvSpPr>
            <p:spPr>
              <a:xfrm>
                <a:off x="6752291" y="4010730"/>
                <a:ext cx="283469" cy="248395"/>
              </a:xfrm>
              <a:prstGeom prst="rect">
                <a:avLst/>
              </a:prstGeom>
              <a:noFill/>
            </p:spPr>
            <p:txBody>
              <a:bodyPr wrap="none" rtlCol="0">
                <a:spAutoFit/>
              </a:bodyPr>
              <a:lstStyle/>
              <a:p>
                <a:r>
                  <a:rPr lang="en-MO" sz="1200" dirty="0"/>
                  <a:t>∞</a:t>
                </a:r>
              </a:p>
            </p:txBody>
          </p:sp>
          <p:sp>
            <p:nvSpPr>
              <p:cNvPr id="115" name="TextBox 114">
                <a:extLst>
                  <a:ext uri="{FF2B5EF4-FFF2-40B4-BE49-F238E27FC236}">
                    <a16:creationId xmlns:a16="http://schemas.microsoft.com/office/drawing/2014/main" id="{5E667F7F-C61C-6EF4-7216-2612A2C944EE}"/>
                  </a:ext>
                </a:extLst>
              </p:cNvPr>
              <p:cNvSpPr txBox="1"/>
              <p:nvPr/>
            </p:nvSpPr>
            <p:spPr>
              <a:xfrm>
                <a:off x="6167899" y="3149440"/>
                <a:ext cx="260470" cy="248395"/>
              </a:xfrm>
              <a:prstGeom prst="rect">
                <a:avLst/>
              </a:prstGeom>
              <a:noFill/>
            </p:spPr>
            <p:txBody>
              <a:bodyPr wrap="none" rtlCol="0">
                <a:spAutoFit/>
              </a:bodyPr>
              <a:lstStyle/>
              <a:p>
                <a:r>
                  <a:rPr lang="en-MO" sz="1200" dirty="0"/>
                  <a:t>…</a:t>
                </a:r>
              </a:p>
            </p:txBody>
          </p:sp>
          <p:sp>
            <p:nvSpPr>
              <p:cNvPr id="116" name="TextBox 115">
                <a:extLst>
                  <a:ext uri="{FF2B5EF4-FFF2-40B4-BE49-F238E27FC236}">
                    <a16:creationId xmlns:a16="http://schemas.microsoft.com/office/drawing/2014/main" id="{A5CE9093-D5A5-CE91-E75B-926DA34C08A8}"/>
                  </a:ext>
                </a:extLst>
              </p:cNvPr>
              <p:cNvSpPr txBox="1"/>
              <p:nvPr/>
            </p:nvSpPr>
            <p:spPr>
              <a:xfrm>
                <a:off x="6167899" y="3381907"/>
                <a:ext cx="260470" cy="248395"/>
              </a:xfrm>
              <a:prstGeom prst="rect">
                <a:avLst/>
              </a:prstGeom>
              <a:noFill/>
            </p:spPr>
            <p:txBody>
              <a:bodyPr wrap="none" rtlCol="0">
                <a:spAutoFit/>
              </a:bodyPr>
              <a:lstStyle/>
              <a:p>
                <a:r>
                  <a:rPr lang="en-MO" sz="1200" dirty="0"/>
                  <a:t>…</a:t>
                </a:r>
              </a:p>
            </p:txBody>
          </p:sp>
          <p:sp>
            <p:nvSpPr>
              <p:cNvPr id="124" name="TextBox 123">
                <a:extLst>
                  <a:ext uri="{FF2B5EF4-FFF2-40B4-BE49-F238E27FC236}">
                    <a16:creationId xmlns:a16="http://schemas.microsoft.com/office/drawing/2014/main" id="{22AD0079-4CEA-DB35-78A1-EF8775F4E591}"/>
                  </a:ext>
                </a:extLst>
              </p:cNvPr>
              <p:cNvSpPr txBox="1"/>
              <p:nvPr/>
            </p:nvSpPr>
            <p:spPr>
              <a:xfrm>
                <a:off x="6382610" y="3149440"/>
                <a:ext cx="237470" cy="248395"/>
              </a:xfrm>
              <a:prstGeom prst="rect">
                <a:avLst/>
              </a:prstGeom>
              <a:noFill/>
            </p:spPr>
            <p:txBody>
              <a:bodyPr wrap="none" rtlCol="0">
                <a:spAutoFit/>
              </a:bodyPr>
              <a:lstStyle/>
              <a:p>
                <a:r>
                  <a:rPr lang="en-MO" sz="1200" i="1" dirty="0"/>
                  <a:t>d</a:t>
                </a:r>
              </a:p>
            </p:txBody>
          </p:sp>
          <p:sp>
            <p:nvSpPr>
              <p:cNvPr id="125" name="TextBox 124">
                <a:extLst>
                  <a:ext uri="{FF2B5EF4-FFF2-40B4-BE49-F238E27FC236}">
                    <a16:creationId xmlns:a16="http://schemas.microsoft.com/office/drawing/2014/main" id="{62BBD3C7-37A6-A6DD-FD23-A71485CFAA9D}"/>
                  </a:ext>
                </a:extLst>
              </p:cNvPr>
              <p:cNvSpPr txBox="1"/>
              <p:nvPr/>
            </p:nvSpPr>
            <p:spPr>
              <a:xfrm>
                <a:off x="6768641" y="3149440"/>
                <a:ext cx="237470" cy="248395"/>
              </a:xfrm>
              <a:prstGeom prst="rect">
                <a:avLst/>
              </a:prstGeom>
              <a:noFill/>
            </p:spPr>
            <p:txBody>
              <a:bodyPr wrap="none" rtlCol="0">
                <a:spAutoFit/>
              </a:bodyPr>
              <a:lstStyle/>
              <a:p>
                <a:r>
                  <a:rPr lang="en-MO" sz="1200" i="1" dirty="0"/>
                  <a:t>d</a:t>
                </a:r>
              </a:p>
            </p:txBody>
          </p:sp>
          <p:sp>
            <p:nvSpPr>
              <p:cNvPr id="126" name="TextBox 125">
                <a:extLst>
                  <a:ext uri="{FF2B5EF4-FFF2-40B4-BE49-F238E27FC236}">
                    <a16:creationId xmlns:a16="http://schemas.microsoft.com/office/drawing/2014/main" id="{03B2B7B2-62DB-78B1-21DC-0398DFA8FD22}"/>
                  </a:ext>
                </a:extLst>
              </p:cNvPr>
              <p:cNvSpPr txBox="1"/>
              <p:nvPr/>
            </p:nvSpPr>
            <p:spPr>
              <a:xfrm>
                <a:off x="6382610" y="3381907"/>
                <a:ext cx="237470" cy="248395"/>
              </a:xfrm>
              <a:prstGeom prst="rect">
                <a:avLst/>
              </a:prstGeom>
              <a:noFill/>
            </p:spPr>
            <p:txBody>
              <a:bodyPr wrap="none" rtlCol="0">
                <a:spAutoFit/>
              </a:bodyPr>
              <a:lstStyle/>
              <a:p>
                <a:r>
                  <a:rPr lang="en-MO" sz="1200" i="1" dirty="0"/>
                  <a:t>d</a:t>
                </a:r>
              </a:p>
            </p:txBody>
          </p:sp>
          <p:sp>
            <p:nvSpPr>
              <p:cNvPr id="127" name="TextBox 126">
                <a:extLst>
                  <a:ext uri="{FF2B5EF4-FFF2-40B4-BE49-F238E27FC236}">
                    <a16:creationId xmlns:a16="http://schemas.microsoft.com/office/drawing/2014/main" id="{525D3C2E-6C86-935F-BD4A-78A6B44F443F}"/>
                  </a:ext>
                </a:extLst>
              </p:cNvPr>
              <p:cNvSpPr txBox="1"/>
              <p:nvPr/>
            </p:nvSpPr>
            <p:spPr>
              <a:xfrm>
                <a:off x="6768641" y="3381907"/>
                <a:ext cx="237470" cy="248395"/>
              </a:xfrm>
              <a:prstGeom prst="rect">
                <a:avLst/>
              </a:prstGeom>
              <a:noFill/>
            </p:spPr>
            <p:txBody>
              <a:bodyPr wrap="none" rtlCol="0">
                <a:spAutoFit/>
              </a:bodyPr>
              <a:lstStyle/>
              <a:p>
                <a:r>
                  <a:rPr lang="en-MO" sz="1200" i="1" dirty="0"/>
                  <a:t>d</a:t>
                </a:r>
              </a:p>
            </p:txBody>
          </p:sp>
          <p:sp>
            <p:nvSpPr>
              <p:cNvPr id="128" name="TextBox 127">
                <a:extLst>
                  <a:ext uri="{FF2B5EF4-FFF2-40B4-BE49-F238E27FC236}">
                    <a16:creationId xmlns:a16="http://schemas.microsoft.com/office/drawing/2014/main" id="{567CB64D-E7A7-2F88-849B-95EDC9F31485}"/>
                  </a:ext>
                </a:extLst>
              </p:cNvPr>
              <p:cNvSpPr txBox="1"/>
              <p:nvPr/>
            </p:nvSpPr>
            <p:spPr>
              <a:xfrm>
                <a:off x="5610987" y="3694285"/>
                <a:ext cx="237470" cy="248395"/>
              </a:xfrm>
              <a:prstGeom prst="rect">
                <a:avLst/>
              </a:prstGeom>
              <a:noFill/>
            </p:spPr>
            <p:txBody>
              <a:bodyPr wrap="none" rtlCol="0">
                <a:spAutoFit/>
              </a:bodyPr>
              <a:lstStyle/>
              <a:p>
                <a:r>
                  <a:rPr lang="en-MO" sz="1200" i="1" dirty="0"/>
                  <a:t>d</a:t>
                </a:r>
              </a:p>
            </p:txBody>
          </p:sp>
          <p:sp>
            <p:nvSpPr>
              <p:cNvPr id="129" name="TextBox 128">
                <a:extLst>
                  <a:ext uri="{FF2B5EF4-FFF2-40B4-BE49-F238E27FC236}">
                    <a16:creationId xmlns:a16="http://schemas.microsoft.com/office/drawing/2014/main" id="{D6C2A7F5-DD59-736A-3182-096F6AF087C1}"/>
                  </a:ext>
                </a:extLst>
              </p:cNvPr>
              <p:cNvSpPr txBox="1"/>
              <p:nvPr/>
            </p:nvSpPr>
            <p:spPr>
              <a:xfrm>
                <a:off x="5914486" y="3694285"/>
                <a:ext cx="237470" cy="248395"/>
              </a:xfrm>
              <a:prstGeom prst="rect">
                <a:avLst/>
              </a:prstGeom>
              <a:noFill/>
            </p:spPr>
            <p:txBody>
              <a:bodyPr wrap="none" rtlCol="0">
                <a:spAutoFit/>
              </a:bodyPr>
              <a:lstStyle/>
              <a:p>
                <a:r>
                  <a:rPr lang="en-MO" sz="1200" i="1" dirty="0"/>
                  <a:t>d</a:t>
                </a:r>
              </a:p>
            </p:txBody>
          </p:sp>
          <p:sp>
            <p:nvSpPr>
              <p:cNvPr id="130" name="TextBox 129">
                <a:extLst>
                  <a:ext uri="{FF2B5EF4-FFF2-40B4-BE49-F238E27FC236}">
                    <a16:creationId xmlns:a16="http://schemas.microsoft.com/office/drawing/2014/main" id="{076520DF-2D25-DBBE-AE9E-711FDF150F16}"/>
                  </a:ext>
                </a:extLst>
              </p:cNvPr>
              <p:cNvSpPr txBox="1"/>
              <p:nvPr/>
            </p:nvSpPr>
            <p:spPr>
              <a:xfrm>
                <a:off x="5610987" y="4010730"/>
                <a:ext cx="237470" cy="248395"/>
              </a:xfrm>
              <a:prstGeom prst="rect">
                <a:avLst/>
              </a:prstGeom>
              <a:noFill/>
            </p:spPr>
            <p:txBody>
              <a:bodyPr wrap="none" rtlCol="0">
                <a:spAutoFit/>
              </a:bodyPr>
              <a:lstStyle/>
              <a:p>
                <a:r>
                  <a:rPr lang="en-MO" sz="1200" i="1" dirty="0"/>
                  <a:t>d</a:t>
                </a:r>
              </a:p>
            </p:txBody>
          </p:sp>
          <p:sp>
            <p:nvSpPr>
              <p:cNvPr id="131" name="TextBox 130">
                <a:extLst>
                  <a:ext uri="{FF2B5EF4-FFF2-40B4-BE49-F238E27FC236}">
                    <a16:creationId xmlns:a16="http://schemas.microsoft.com/office/drawing/2014/main" id="{13E25597-DFFA-4500-6517-A71EBBACD3EC}"/>
                  </a:ext>
                </a:extLst>
              </p:cNvPr>
              <p:cNvSpPr txBox="1"/>
              <p:nvPr/>
            </p:nvSpPr>
            <p:spPr>
              <a:xfrm>
                <a:off x="5914486" y="4010730"/>
                <a:ext cx="237470" cy="248395"/>
              </a:xfrm>
              <a:prstGeom prst="rect">
                <a:avLst/>
              </a:prstGeom>
              <a:noFill/>
            </p:spPr>
            <p:txBody>
              <a:bodyPr wrap="none" rtlCol="0">
                <a:spAutoFit/>
              </a:bodyPr>
              <a:lstStyle/>
              <a:p>
                <a:r>
                  <a:rPr lang="en-MO" sz="1200" i="1" dirty="0"/>
                  <a:t>d</a:t>
                </a:r>
              </a:p>
            </p:txBody>
          </p:sp>
          <p:sp>
            <p:nvSpPr>
              <p:cNvPr id="132" name="TextBox 131">
                <a:extLst>
                  <a:ext uri="{FF2B5EF4-FFF2-40B4-BE49-F238E27FC236}">
                    <a16:creationId xmlns:a16="http://schemas.microsoft.com/office/drawing/2014/main" id="{5FDFDA2A-0CCE-75B5-1882-023F380B910C}"/>
                  </a:ext>
                </a:extLst>
              </p:cNvPr>
              <p:cNvSpPr txBox="1"/>
              <p:nvPr/>
            </p:nvSpPr>
            <p:spPr>
              <a:xfrm>
                <a:off x="6775291" y="3694285"/>
                <a:ext cx="237470" cy="248395"/>
              </a:xfrm>
              <a:prstGeom prst="rect">
                <a:avLst/>
              </a:prstGeom>
              <a:noFill/>
            </p:spPr>
            <p:txBody>
              <a:bodyPr wrap="none" rtlCol="0">
                <a:spAutoFit/>
              </a:bodyPr>
              <a:lstStyle/>
              <a:p>
                <a:r>
                  <a:rPr lang="en-MO" sz="1200" i="1" dirty="0"/>
                  <a:t>d</a:t>
                </a:r>
              </a:p>
            </p:txBody>
          </p:sp>
          <p:sp>
            <p:nvSpPr>
              <p:cNvPr id="133" name="TextBox 132">
                <a:extLst>
                  <a:ext uri="{FF2B5EF4-FFF2-40B4-BE49-F238E27FC236}">
                    <a16:creationId xmlns:a16="http://schemas.microsoft.com/office/drawing/2014/main" id="{43A732C1-A4D9-1E70-9B3B-A7427D33799A}"/>
                  </a:ext>
                </a:extLst>
              </p:cNvPr>
              <p:cNvSpPr txBox="1"/>
              <p:nvPr/>
            </p:nvSpPr>
            <p:spPr>
              <a:xfrm>
                <a:off x="6382610" y="4010730"/>
                <a:ext cx="237470" cy="248395"/>
              </a:xfrm>
              <a:prstGeom prst="rect">
                <a:avLst/>
              </a:prstGeom>
              <a:noFill/>
            </p:spPr>
            <p:txBody>
              <a:bodyPr wrap="none" rtlCol="0">
                <a:spAutoFit/>
              </a:bodyPr>
              <a:lstStyle/>
              <a:p>
                <a:r>
                  <a:rPr lang="en-MO" sz="1200" i="1" dirty="0"/>
                  <a:t>d</a:t>
                </a:r>
              </a:p>
            </p:txBody>
          </p:sp>
          <p:sp>
            <p:nvSpPr>
              <p:cNvPr id="134" name="TextBox 133">
                <a:extLst>
                  <a:ext uri="{FF2B5EF4-FFF2-40B4-BE49-F238E27FC236}">
                    <a16:creationId xmlns:a16="http://schemas.microsoft.com/office/drawing/2014/main" id="{C1D0E0B1-B525-984D-1B34-FEBB29704798}"/>
                  </a:ext>
                </a:extLst>
              </p:cNvPr>
              <p:cNvSpPr txBox="1"/>
              <p:nvPr/>
            </p:nvSpPr>
            <p:spPr>
              <a:xfrm>
                <a:off x="6167899" y="3694285"/>
                <a:ext cx="260470" cy="248395"/>
              </a:xfrm>
              <a:prstGeom prst="rect">
                <a:avLst/>
              </a:prstGeom>
              <a:noFill/>
            </p:spPr>
            <p:txBody>
              <a:bodyPr wrap="none" rtlCol="0">
                <a:spAutoFit/>
              </a:bodyPr>
              <a:lstStyle/>
              <a:p>
                <a:r>
                  <a:rPr lang="en-MO" sz="1200" dirty="0"/>
                  <a:t>…</a:t>
                </a:r>
              </a:p>
            </p:txBody>
          </p:sp>
          <p:sp>
            <p:nvSpPr>
              <p:cNvPr id="138" name="TextBox 137">
                <a:extLst>
                  <a:ext uri="{FF2B5EF4-FFF2-40B4-BE49-F238E27FC236}">
                    <a16:creationId xmlns:a16="http://schemas.microsoft.com/office/drawing/2014/main" id="{C95DA796-DD14-88A6-1B46-E90E3BD1172F}"/>
                  </a:ext>
                </a:extLst>
              </p:cNvPr>
              <p:cNvSpPr txBox="1"/>
              <p:nvPr/>
            </p:nvSpPr>
            <p:spPr>
              <a:xfrm>
                <a:off x="7000421" y="3149440"/>
                <a:ext cx="260470" cy="248395"/>
              </a:xfrm>
              <a:prstGeom prst="rect">
                <a:avLst/>
              </a:prstGeom>
              <a:noFill/>
            </p:spPr>
            <p:txBody>
              <a:bodyPr wrap="none" rtlCol="0">
                <a:spAutoFit/>
              </a:bodyPr>
              <a:lstStyle/>
              <a:p>
                <a:r>
                  <a:rPr lang="en-MO" sz="1200" dirty="0"/>
                  <a:t>…</a:t>
                </a:r>
              </a:p>
            </p:txBody>
          </p:sp>
          <p:sp>
            <p:nvSpPr>
              <p:cNvPr id="139" name="TextBox 138">
                <a:extLst>
                  <a:ext uri="{FF2B5EF4-FFF2-40B4-BE49-F238E27FC236}">
                    <a16:creationId xmlns:a16="http://schemas.microsoft.com/office/drawing/2014/main" id="{7B1D93A0-098B-18C0-C234-5E5E6AA558D9}"/>
                  </a:ext>
                </a:extLst>
              </p:cNvPr>
              <p:cNvSpPr txBox="1"/>
              <p:nvPr/>
            </p:nvSpPr>
            <p:spPr>
              <a:xfrm>
                <a:off x="7000421" y="3381907"/>
                <a:ext cx="260470" cy="248395"/>
              </a:xfrm>
              <a:prstGeom prst="rect">
                <a:avLst/>
              </a:prstGeom>
              <a:noFill/>
            </p:spPr>
            <p:txBody>
              <a:bodyPr wrap="none" rtlCol="0">
                <a:spAutoFit/>
              </a:bodyPr>
              <a:lstStyle/>
              <a:p>
                <a:r>
                  <a:rPr lang="en-MO" sz="1200" dirty="0"/>
                  <a:t>…</a:t>
                </a:r>
              </a:p>
            </p:txBody>
          </p:sp>
          <p:sp>
            <p:nvSpPr>
              <p:cNvPr id="140" name="TextBox 139">
                <a:extLst>
                  <a:ext uri="{FF2B5EF4-FFF2-40B4-BE49-F238E27FC236}">
                    <a16:creationId xmlns:a16="http://schemas.microsoft.com/office/drawing/2014/main" id="{87BD9716-AAF8-8DC2-CBC8-07AD230C6FFA}"/>
                  </a:ext>
                </a:extLst>
              </p:cNvPr>
              <p:cNvSpPr txBox="1"/>
              <p:nvPr/>
            </p:nvSpPr>
            <p:spPr>
              <a:xfrm>
                <a:off x="7000421" y="3694285"/>
                <a:ext cx="260470" cy="248395"/>
              </a:xfrm>
              <a:prstGeom prst="rect">
                <a:avLst/>
              </a:prstGeom>
              <a:noFill/>
            </p:spPr>
            <p:txBody>
              <a:bodyPr wrap="none" rtlCol="0">
                <a:spAutoFit/>
              </a:bodyPr>
              <a:lstStyle/>
              <a:p>
                <a:r>
                  <a:rPr lang="en-MO" sz="1200" dirty="0"/>
                  <a:t>…</a:t>
                </a:r>
              </a:p>
            </p:txBody>
          </p:sp>
          <p:sp>
            <p:nvSpPr>
              <p:cNvPr id="141" name="TextBox 140">
                <a:extLst>
                  <a:ext uri="{FF2B5EF4-FFF2-40B4-BE49-F238E27FC236}">
                    <a16:creationId xmlns:a16="http://schemas.microsoft.com/office/drawing/2014/main" id="{6F02AA70-0BAD-5FB2-9266-CAC23DB5182C}"/>
                  </a:ext>
                </a:extLst>
              </p:cNvPr>
              <p:cNvSpPr txBox="1"/>
              <p:nvPr/>
            </p:nvSpPr>
            <p:spPr>
              <a:xfrm>
                <a:off x="7000421" y="4010730"/>
                <a:ext cx="260470" cy="248395"/>
              </a:xfrm>
              <a:prstGeom prst="rect">
                <a:avLst/>
              </a:prstGeom>
              <a:noFill/>
            </p:spPr>
            <p:txBody>
              <a:bodyPr wrap="none" rtlCol="0">
                <a:spAutoFit/>
              </a:bodyPr>
              <a:lstStyle/>
              <a:p>
                <a:r>
                  <a:rPr lang="en-MO" sz="1200" dirty="0"/>
                  <a:t>…</a:t>
                </a:r>
              </a:p>
            </p:txBody>
          </p:sp>
          <p:sp>
            <p:nvSpPr>
              <p:cNvPr id="142" name="TextBox 141">
                <a:extLst>
                  <a:ext uri="{FF2B5EF4-FFF2-40B4-BE49-F238E27FC236}">
                    <a16:creationId xmlns:a16="http://schemas.microsoft.com/office/drawing/2014/main" id="{3A3EAE4E-F4A6-CE99-B2C4-99F3A7497309}"/>
                  </a:ext>
                </a:extLst>
              </p:cNvPr>
              <p:cNvSpPr txBox="1"/>
              <p:nvPr/>
            </p:nvSpPr>
            <p:spPr>
              <a:xfrm>
                <a:off x="6167899" y="4010730"/>
                <a:ext cx="260470" cy="248395"/>
              </a:xfrm>
              <a:prstGeom prst="rect">
                <a:avLst/>
              </a:prstGeom>
              <a:noFill/>
            </p:spPr>
            <p:txBody>
              <a:bodyPr wrap="none" rtlCol="0">
                <a:spAutoFit/>
              </a:bodyPr>
              <a:lstStyle/>
              <a:p>
                <a:r>
                  <a:rPr lang="en-MO" sz="1200" dirty="0"/>
                  <a:t>…</a:t>
                </a:r>
              </a:p>
            </p:txBody>
          </p:sp>
          <p:grpSp>
            <p:nvGrpSpPr>
              <p:cNvPr id="155" name="Group 154">
                <a:extLst>
                  <a:ext uri="{FF2B5EF4-FFF2-40B4-BE49-F238E27FC236}">
                    <a16:creationId xmlns:a16="http://schemas.microsoft.com/office/drawing/2014/main" id="{19EB7051-FC65-056C-95B0-59A856BDAC76}"/>
                  </a:ext>
                </a:extLst>
              </p:cNvPr>
              <p:cNvGrpSpPr>
                <a:grpSpLocks noChangeAspect="1"/>
              </p:cNvGrpSpPr>
              <p:nvPr/>
            </p:nvGrpSpPr>
            <p:grpSpPr>
              <a:xfrm>
                <a:off x="6465056" y="3254998"/>
                <a:ext cx="223138" cy="180001"/>
                <a:chOff x="5179785" y="3112251"/>
                <a:chExt cx="327883" cy="264494"/>
              </a:xfrm>
            </p:grpSpPr>
            <p:sp>
              <p:nvSpPr>
                <p:cNvPr id="156" name="Oval 155">
                  <a:extLst>
                    <a:ext uri="{FF2B5EF4-FFF2-40B4-BE49-F238E27FC236}">
                      <a16:creationId xmlns:a16="http://schemas.microsoft.com/office/drawing/2014/main" id="{3444380F-8614-6E95-3BDA-6F4933D4C7C7}"/>
                    </a:ext>
                  </a:extLst>
                </p:cNvPr>
                <p:cNvSpPr>
                  <a:spLocks noChangeAspect="1"/>
                </p:cNvSpPr>
                <p:nvPr/>
              </p:nvSpPr>
              <p:spPr bwMode="auto">
                <a:xfrm>
                  <a:off x="5294304" y="3192930"/>
                  <a:ext cx="105797" cy="105797"/>
                </a:xfrm>
                <a:prstGeom prst="ellipse">
                  <a:avLst/>
                </a:prstGeom>
                <a:solidFill>
                  <a:srgbClr val="FF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57" name="TextBox 156">
                  <a:extLst>
                    <a:ext uri="{FF2B5EF4-FFF2-40B4-BE49-F238E27FC236}">
                      <a16:creationId xmlns:a16="http://schemas.microsoft.com/office/drawing/2014/main" id="{71AB0ECE-43E7-E6E5-3C38-65633D2006F3}"/>
                    </a:ext>
                  </a:extLst>
                </p:cNvPr>
                <p:cNvSpPr txBox="1"/>
                <p:nvPr/>
              </p:nvSpPr>
              <p:spPr>
                <a:xfrm>
                  <a:off x="5179785" y="3112251"/>
                  <a:ext cx="327883" cy="264494"/>
                </a:xfrm>
                <a:prstGeom prst="rect">
                  <a:avLst/>
                </a:prstGeom>
                <a:noFill/>
              </p:spPr>
              <p:txBody>
                <a:bodyPr wrap="none" rtlCol="0">
                  <a:spAutoFit/>
                </a:bodyPr>
                <a:lstStyle/>
                <a:p>
                  <a:r>
                    <a:rPr lang="en-MO" sz="600" dirty="0"/>
                    <a:t>1</a:t>
                  </a:r>
                </a:p>
              </p:txBody>
            </p:sp>
          </p:grpSp>
          <p:sp>
            <p:nvSpPr>
              <p:cNvPr id="158" name="Rectangle 157">
                <a:extLst>
                  <a:ext uri="{FF2B5EF4-FFF2-40B4-BE49-F238E27FC236}">
                    <a16:creationId xmlns:a16="http://schemas.microsoft.com/office/drawing/2014/main" id="{5D8251AB-5084-244A-026B-8B0D8C444FC1}"/>
                  </a:ext>
                </a:extLst>
              </p:cNvPr>
              <p:cNvSpPr>
                <a:spLocks noChangeAspect="1"/>
              </p:cNvSpPr>
              <p:nvPr/>
            </p:nvSpPr>
            <p:spPr bwMode="auto">
              <a:xfrm>
                <a:off x="6619105" y="3312535"/>
                <a:ext cx="72000" cy="720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MO" sz="6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rPr>
                  <a:t>1</a:t>
                </a:r>
              </a:p>
            </p:txBody>
          </p:sp>
          <p:grpSp>
            <p:nvGrpSpPr>
              <p:cNvPr id="159" name="Group 158">
                <a:extLst>
                  <a:ext uri="{FF2B5EF4-FFF2-40B4-BE49-F238E27FC236}">
                    <a16:creationId xmlns:a16="http://schemas.microsoft.com/office/drawing/2014/main" id="{A78404BB-253A-2B93-1066-4DBF2C1FC8C8}"/>
                  </a:ext>
                </a:extLst>
              </p:cNvPr>
              <p:cNvGrpSpPr>
                <a:grpSpLocks noChangeAspect="1"/>
              </p:cNvGrpSpPr>
              <p:nvPr/>
            </p:nvGrpSpPr>
            <p:grpSpPr>
              <a:xfrm>
                <a:off x="6846230" y="3276975"/>
                <a:ext cx="223138" cy="180001"/>
                <a:chOff x="5179785" y="3112251"/>
                <a:chExt cx="327883" cy="264494"/>
              </a:xfrm>
            </p:grpSpPr>
            <p:sp>
              <p:nvSpPr>
                <p:cNvPr id="160" name="Oval 159">
                  <a:extLst>
                    <a:ext uri="{FF2B5EF4-FFF2-40B4-BE49-F238E27FC236}">
                      <a16:creationId xmlns:a16="http://schemas.microsoft.com/office/drawing/2014/main" id="{A2FA47D3-865E-26E0-1939-D4D487233AAE}"/>
                    </a:ext>
                  </a:extLst>
                </p:cNvPr>
                <p:cNvSpPr>
                  <a:spLocks noChangeAspect="1"/>
                </p:cNvSpPr>
                <p:nvPr/>
              </p:nvSpPr>
              <p:spPr bwMode="auto">
                <a:xfrm>
                  <a:off x="5294304" y="3192930"/>
                  <a:ext cx="105797" cy="105797"/>
                </a:xfrm>
                <a:prstGeom prst="ellipse">
                  <a:avLst/>
                </a:prstGeom>
                <a:solidFill>
                  <a:srgbClr val="FF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61" name="TextBox 160">
                  <a:extLst>
                    <a:ext uri="{FF2B5EF4-FFF2-40B4-BE49-F238E27FC236}">
                      <a16:creationId xmlns:a16="http://schemas.microsoft.com/office/drawing/2014/main" id="{A15820FE-0E32-091B-B3A2-2499CE75CE66}"/>
                    </a:ext>
                  </a:extLst>
                </p:cNvPr>
                <p:cNvSpPr txBox="1"/>
                <p:nvPr/>
              </p:nvSpPr>
              <p:spPr>
                <a:xfrm>
                  <a:off x="5179785" y="3112251"/>
                  <a:ext cx="327883" cy="264494"/>
                </a:xfrm>
                <a:prstGeom prst="rect">
                  <a:avLst/>
                </a:prstGeom>
                <a:noFill/>
              </p:spPr>
              <p:txBody>
                <a:bodyPr wrap="none" rtlCol="0">
                  <a:spAutoFit/>
                </a:bodyPr>
                <a:lstStyle/>
                <a:p>
                  <a:r>
                    <a:rPr lang="en-MO" sz="600" dirty="0"/>
                    <a:t>1</a:t>
                  </a:r>
                </a:p>
              </p:txBody>
            </p:sp>
          </p:grpSp>
          <p:sp>
            <p:nvSpPr>
              <p:cNvPr id="162" name="Rectangle 161">
                <a:extLst>
                  <a:ext uri="{FF2B5EF4-FFF2-40B4-BE49-F238E27FC236}">
                    <a16:creationId xmlns:a16="http://schemas.microsoft.com/office/drawing/2014/main" id="{530A7AE7-8F51-4956-F1B7-3F88A67B3DA8}"/>
                  </a:ext>
                </a:extLst>
              </p:cNvPr>
              <p:cNvSpPr>
                <a:spLocks noChangeAspect="1"/>
              </p:cNvSpPr>
              <p:nvPr/>
            </p:nvSpPr>
            <p:spPr bwMode="auto">
              <a:xfrm>
                <a:off x="7000279" y="3334512"/>
                <a:ext cx="72000" cy="72000"/>
              </a:xfrm>
              <a:prstGeom prst="rect">
                <a:avLst/>
              </a:prstGeom>
              <a:solidFill>
                <a:srgbClr val="02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MO" sz="6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rPr>
                  <a:t>1</a:t>
                </a:r>
              </a:p>
            </p:txBody>
          </p:sp>
          <p:grpSp>
            <p:nvGrpSpPr>
              <p:cNvPr id="163" name="Group 162">
                <a:extLst>
                  <a:ext uri="{FF2B5EF4-FFF2-40B4-BE49-F238E27FC236}">
                    <a16:creationId xmlns:a16="http://schemas.microsoft.com/office/drawing/2014/main" id="{A585A443-0B09-C186-363C-0BCF4449658F}"/>
                  </a:ext>
                </a:extLst>
              </p:cNvPr>
              <p:cNvGrpSpPr>
                <a:grpSpLocks noChangeAspect="1"/>
              </p:cNvGrpSpPr>
              <p:nvPr/>
            </p:nvGrpSpPr>
            <p:grpSpPr>
              <a:xfrm>
                <a:off x="6470389" y="3483105"/>
                <a:ext cx="223138" cy="184666"/>
                <a:chOff x="5179785" y="3112251"/>
                <a:chExt cx="327883" cy="271349"/>
              </a:xfrm>
            </p:grpSpPr>
            <p:sp>
              <p:nvSpPr>
                <p:cNvPr id="164" name="Oval 163">
                  <a:extLst>
                    <a:ext uri="{FF2B5EF4-FFF2-40B4-BE49-F238E27FC236}">
                      <a16:creationId xmlns:a16="http://schemas.microsoft.com/office/drawing/2014/main" id="{B94FBC98-4A54-0196-4E27-7EE730EE0716}"/>
                    </a:ext>
                  </a:extLst>
                </p:cNvPr>
                <p:cNvSpPr>
                  <a:spLocks noChangeAspect="1"/>
                </p:cNvSpPr>
                <p:nvPr/>
              </p:nvSpPr>
              <p:spPr bwMode="auto">
                <a:xfrm>
                  <a:off x="5294304" y="3192930"/>
                  <a:ext cx="105797" cy="105797"/>
                </a:xfrm>
                <a:prstGeom prst="ellipse">
                  <a:avLst/>
                </a:prstGeom>
                <a:solidFill>
                  <a:srgbClr val="FF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65" name="TextBox 164">
                  <a:extLst>
                    <a:ext uri="{FF2B5EF4-FFF2-40B4-BE49-F238E27FC236}">
                      <a16:creationId xmlns:a16="http://schemas.microsoft.com/office/drawing/2014/main" id="{FEE8F63E-C11B-800D-8AE0-3536DDC137B0}"/>
                    </a:ext>
                  </a:extLst>
                </p:cNvPr>
                <p:cNvSpPr txBox="1"/>
                <p:nvPr/>
              </p:nvSpPr>
              <p:spPr>
                <a:xfrm>
                  <a:off x="5179785" y="3112251"/>
                  <a:ext cx="327883" cy="271349"/>
                </a:xfrm>
                <a:prstGeom prst="rect">
                  <a:avLst/>
                </a:prstGeom>
                <a:noFill/>
              </p:spPr>
              <p:txBody>
                <a:bodyPr wrap="none" rtlCol="0">
                  <a:spAutoFit/>
                </a:bodyPr>
                <a:lstStyle/>
                <a:p>
                  <a:r>
                    <a:rPr lang="en-MO" sz="600" dirty="0"/>
                    <a:t>2</a:t>
                  </a:r>
                </a:p>
              </p:txBody>
            </p:sp>
          </p:grpSp>
          <p:sp>
            <p:nvSpPr>
              <p:cNvPr id="166" name="Rectangle 165">
                <a:extLst>
                  <a:ext uri="{FF2B5EF4-FFF2-40B4-BE49-F238E27FC236}">
                    <a16:creationId xmlns:a16="http://schemas.microsoft.com/office/drawing/2014/main" id="{ACB2E21E-A4C1-A3AC-0691-329E49BD6B8B}"/>
                  </a:ext>
                </a:extLst>
              </p:cNvPr>
              <p:cNvSpPr>
                <a:spLocks noChangeAspect="1"/>
              </p:cNvSpPr>
              <p:nvPr/>
            </p:nvSpPr>
            <p:spPr bwMode="auto">
              <a:xfrm>
                <a:off x="6624438" y="3540644"/>
                <a:ext cx="72000" cy="720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MO" sz="6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rPr>
                  <a:t>1</a:t>
                </a:r>
              </a:p>
            </p:txBody>
          </p:sp>
          <p:grpSp>
            <p:nvGrpSpPr>
              <p:cNvPr id="167" name="Group 166">
                <a:extLst>
                  <a:ext uri="{FF2B5EF4-FFF2-40B4-BE49-F238E27FC236}">
                    <a16:creationId xmlns:a16="http://schemas.microsoft.com/office/drawing/2014/main" id="{A491A970-833D-958A-ADF2-391CC09AA1BE}"/>
                  </a:ext>
                </a:extLst>
              </p:cNvPr>
              <p:cNvGrpSpPr>
                <a:grpSpLocks noChangeAspect="1"/>
              </p:cNvGrpSpPr>
              <p:nvPr/>
            </p:nvGrpSpPr>
            <p:grpSpPr>
              <a:xfrm>
                <a:off x="6851903" y="3491080"/>
                <a:ext cx="223138" cy="184666"/>
                <a:chOff x="5179785" y="3112251"/>
                <a:chExt cx="327883" cy="271349"/>
              </a:xfrm>
            </p:grpSpPr>
            <p:sp>
              <p:nvSpPr>
                <p:cNvPr id="168" name="Oval 167">
                  <a:extLst>
                    <a:ext uri="{FF2B5EF4-FFF2-40B4-BE49-F238E27FC236}">
                      <a16:creationId xmlns:a16="http://schemas.microsoft.com/office/drawing/2014/main" id="{81CE528B-90B2-3B88-EAE2-5FE749917E2D}"/>
                    </a:ext>
                  </a:extLst>
                </p:cNvPr>
                <p:cNvSpPr>
                  <a:spLocks noChangeAspect="1"/>
                </p:cNvSpPr>
                <p:nvPr/>
              </p:nvSpPr>
              <p:spPr bwMode="auto">
                <a:xfrm>
                  <a:off x="5294304" y="3192930"/>
                  <a:ext cx="105797" cy="105797"/>
                </a:xfrm>
                <a:prstGeom prst="ellipse">
                  <a:avLst/>
                </a:prstGeom>
                <a:solidFill>
                  <a:srgbClr val="FF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69" name="TextBox 168">
                  <a:extLst>
                    <a:ext uri="{FF2B5EF4-FFF2-40B4-BE49-F238E27FC236}">
                      <a16:creationId xmlns:a16="http://schemas.microsoft.com/office/drawing/2014/main" id="{AE849267-CFB6-A26C-1A5C-BF67B0813B85}"/>
                    </a:ext>
                  </a:extLst>
                </p:cNvPr>
                <p:cNvSpPr txBox="1"/>
                <p:nvPr/>
              </p:nvSpPr>
              <p:spPr>
                <a:xfrm>
                  <a:off x="5179785" y="3112251"/>
                  <a:ext cx="327883" cy="271349"/>
                </a:xfrm>
                <a:prstGeom prst="rect">
                  <a:avLst/>
                </a:prstGeom>
                <a:noFill/>
              </p:spPr>
              <p:txBody>
                <a:bodyPr wrap="none" rtlCol="0">
                  <a:spAutoFit/>
                </a:bodyPr>
                <a:lstStyle/>
                <a:p>
                  <a:r>
                    <a:rPr lang="en-MO" sz="600" dirty="0"/>
                    <a:t>2</a:t>
                  </a:r>
                </a:p>
              </p:txBody>
            </p:sp>
          </p:grpSp>
          <p:sp>
            <p:nvSpPr>
              <p:cNvPr id="170" name="Rectangle 169">
                <a:extLst>
                  <a:ext uri="{FF2B5EF4-FFF2-40B4-BE49-F238E27FC236}">
                    <a16:creationId xmlns:a16="http://schemas.microsoft.com/office/drawing/2014/main" id="{A56CE7DA-4DB6-A550-9A5B-EC80D61E033E}"/>
                  </a:ext>
                </a:extLst>
              </p:cNvPr>
              <p:cNvSpPr>
                <a:spLocks noChangeAspect="1"/>
              </p:cNvSpPr>
              <p:nvPr/>
            </p:nvSpPr>
            <p:spPr bwMode="auto">
              <a:xfrm>
                <a:off x="7005952" y="3548619"/>
                <a:ext cx="72000" cy="72000"/>
              </a:xfrm>
              <a:prstGeom prst="rect">
                <a:avLst/>
              </a:prstGeom>
              <a:solidFill>
                <a:srgbClr val="02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MO" sz="6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rPr>
                  <a:t>1</a:t>
                </a:r>
              </a:p>
            </p:txBody>
          </p:sp>
          <p:sp>
            <p:nvSpPr>
              <p:cNvPr id="174" name="Rectangle 173">
                <a:extLst>
                  <a:ext uri="{FF2B5EF4-FFF2-40B4-BE49-F238E27FC236}">
                    <a16:creationId xmlns:a16="http://schemas.microsoft.com/office/drawing/2014/main" id="{47099750-E45D-1EEE-FD1B-25C650781736}"/>
                  </a:ext>
                </a:extLst>
              </p:cNvPr>
              <p:cNvSpPr>
                <a:spLocks noChangeAspect="1"/>
              </p:cNvSpPr>
              <p:nvPr/>
            </p:nvSpPr>
            <p:spPr bwMode="auto">
              <a:xfrm>
                <a:off x="6622016" y="4171810"/>
                <a:ext cx="72000" cy="720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MO" sz="6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rPr>
                  <a:t>1</a:t>
                </a:r>
              </a:p>
            </p:txBody>
          </p:sp>
          <p:sp>
            <p:nvSpPr>
              <p:cNvPr id="176" name="Oval 175">
                <a:extLst>
                  <a:ext uri="{FF2B5EF4-FFF2-40B4-BE49-F238E27FC236}">
                    <a16:creationId xmlns:a16="http://schemas.microsoft.com/office/drawing/2014/main" id="{7E2F1949-A6B1-1AF3-3CCD-CE589DE486FD}"/>
                  </a:ext>
                </a:extLst>
              </p:cNvPr>
              <p:cNvSpPr>
                <a:spLocks noChangeAspect="1"/>
              </p:cNvSpPr>
              <p:nvPr/>
            </p:nvSpPr>
            <p:spPr bwMode="auto">
              <a:xfrm>
                <a:off x="6070077" y="4176129"/>
                <a:ext cx="71999" cy="72000"/>
              </a:xfrm>
              <a:prstGeom prst="ellipse">
                <a:avLst/>
              </a:prstGeom>
              <a:solidFill>
                <a:srgbClr val="02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78" name="Rectangle 177">
                <a:extLst>
                  <a:ext uri="{FF2B5EF4-FFF2-40B4-BE49-F238E27FC236}">
                    <a16:creationId xmlns:a16="http://schemas.microsoft.com/office/drawing/2014/main" id="{B36FCEB4-0B76-F54C-B5CD-CA7CD2945045}"/>
                  </a:ext>
                </a:extLst>
              </p:cNvPr>
              <p:cNvSpPr>
                <a:spLocks noChangeAspect="1"/>
              </p:cNvSpPr>
              <p:nvPr/>
            </p:nvSpPr>
            <p:spPr bwMode="auto">
              <a:xfrm>
                <a:off x="6146191" y="4178760"/>
                <a:ext cx="72000" cy="72000"/>
              </a:xfrm>
              <a:prstGeom prst="rect">
                <a:avLst/>
              </a:prstGeom>
              <a:solidFill>
                <a:srgbClr val="FF00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MO" sz="600" dirty="0">
                    <a:latin typeface="45 Helvetica Light" pitchFamily="-110" charset="0"/>
                    <a:ea typeface="Geneva" pitchFamily="-110" charset="-128"/>
                    <a:cs typeface="Geneva" pitchFamily="-110" charset="-128"/>
                  </a:rPr>
                  <a:t>2</a:t>
                </a:r>
                <a:endParaRPr kumimoji="0" lang="en-MO" sz="6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endParaRPr>
              </a:p>
            </p:txBody>
          </p:sp>
          <p:sp>
            <p:nvSpPr>
              <p:cNvPr id="180" name="Oval 179">
                <a:extLst>
                  <a:ext uri="{FF2B5EF4-FFF2-40B4-BE49-F238E27FC236}">
                    <a16:creationId xmlns:a16="http://schemas.microsoft.com/office/drawing/2014/main" id="{A3D5B280-07AB-15DF-99C1-D88B13C75B5F}"/>
                  </a:ext>
                </a:extLst>
              </p:cNvPr>
              <p:cNvSpPr>
                <a:spLocks noChangeAspect="1"/>
              </p:cNvSpPr>
              <p:nvPr/>
            </p:nvSpPr>
            <p:spPr bwMode="auto">
              <a:xfrm>
                <a:off x="6066687" y="3858721"/>
                <a:ext cx="71999" cy="72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82" name="Rectangle 181">
                <a:extLst>
                  <a:ext uri="{FF2B5EF4-FFF2-40B4-BE49-F238E27FC236}">
                    <a16:creationId xmlns:a16="http://schemas.microsoft.com/office/drawing/2014/main" id="{16E54B3D-D2C6-2129-F726-A19459E1EADA}"/>
                  </a:ext>
                </a:extLst>
              </p:cNvPr>
              <p:cNvSpPr>
                <a:spLocks noChangeAspect="1"/>
              </p:cNvSpPr>
              <p:nvPr/>
            </p:nvSpPr>
            <p:spPr bwMode="auto">
              <a:xfrm>
                <a:off x="6142801" y="3861352"/>
                <a:ext cx="72000" cy="72000"/>
              </a:xfrm>
              <a:prstGeom prst="rect">
                <a:avLst/>
              </a:prstGeom>
              <a:solidFill>
                <a:srgbClr val="FF00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MO" sz="600" dirty="0">
                    <a:latin typeface="45 Helvetica Light" pitchFamily="-110" charset="0"/>
                    <a:ea typeface="Geneva" pitchFamily="-110" charset="-128"/>
                    <a:cs typeface="Geneva" pitchFamily="-110" charset="-128"/>
                  </a:rPr>
                  <a:t>2</a:t>
                </a:r>
                <a:endParaRPr kumimoji="0" lang="en-MO" sz="6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endParaRPr>
              </a:p>
            </p:txBody>
          </p:sp>
          <p:sp>
            <p:nvSpPr>
              <p:cNvPr id="184" name="Oval 183">
                <a:extLst>
                  <a:ext uri="{FF2B5EF4-FFF2-40B4-BE49-F238E27FC236}">
                    <a16:creationId xmlns:a16="http://schemas.microsoft.com/office/drawing/2014/main" id="{8AB26108-0829-2464-CCA9-EDF0FCE198CA}"/>
                  </a:ext>
                </a:extLst>
              </p:cNvPr>
              <p:cNvSpPr>
                <a:spLocks noChangeAspect="1"/>
              </p:cNvSpPr>
              <p:nvPr/>
            </p:nvSpPr>
            <p:spPr bwMode="auto">
              <a:xfrm>
                <a:off x="5762341" y="3866077"/>
                <a:ext cx="71999" cy="72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86" name="Rectangle 185">
                <a:extLst>
                  <a:ext uri="{FF2B5EF4-FFF2-40B4-BE49-F238E27FC236}">
                    <a16:creationId xmlns:a16="http://schemas.microsoft.com/office/drawing/2014/main" id="{67F49E9D-8C36-5CAB-A1DB-74ADD61E352E}"/>
                  </a:ext>
                </a:extLst>
              </p:cNvPr>
              <p:cNvSpPr>
                <a:spLocks noChangeAspect="1"/>
              </p:cNvSpPr>
              <p:nvPr/>
            </p:nvSpPr>
            <p:spPr bwMode="auto">
              <a:xfrm>
                <a:off x="5838455" y="3868708"/>
                <a:ext cx="72000" cy="72000"/>
              </a:xfrm>
              <a:prstGeom prst="rect">
                <a:avLst/>
              </a:prstGeom>
              <a:solidFill>
                <a:srgbClr val="FF00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MO" sz="6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rPr>
                  <a:t>1</a:t>
                </a:r>
              </a:p>
            </p:txBody>
          </p:sp>
          <p:sp>
            <p:nvSpPr>
              <p:cNvPr id="192" name="Oval 191">
                <a:extLst>
                  <a:ext uri="{FF2B5EF4-FFF2-40B4-BE49-F238E27FC236}">
                    <a16:creationId xmlns:a16="http://schemas.microsoft.com/office/drawing/2014/main" id="{550380E6-AE39-9543-0D5E-9518182F84D3}"/>
                  </a:ext>
                </a:extLst>
              </p:cNvPr>
              <p:cNvSpPr>
                <a:spLocks noChangeAspect="1"/>
              </p:cNvSpPr>
              <p:nvPr/>
            </p:nvSpPr>
            <p:spPr bwMode="auto">
              <a:xfrm>
                <a:off x="5768591" y="4170037"/>
                <a:ext cx="71999" cy="72000"/>
              </a:xfrm>
              <a:prstGeom prst="ellipse">
                <a:avLst/>
              </a:prstGeom>
              <a:solidFill>
                <a:srgbClr val="02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94" name="Rectangle 193">
                <a:extLst>
                  <a:ext uri="{FF2B5EF4-FFF2-40B4-BE49-F238E27FC236}">
                    <a16:creationId xmlns:a16="http://schemas.microsoft.com/office/drawing/2014/main" id="{A9B96BA4-2D26-48B4-CCD1-058FAED1917D}"/>
                  </a:ext>
                </a:extLst>
              </p:cNvPr>
              <p:cNvSpPr>
                <a:spLocks noChangeAspect="1"/>
              </p:cNvSpPr>
              <p:nvPr/>
            </p:nvSpPr>
            <p:spPr bwMode="auto">
              <a:xfrm>
                <a:off x="5844705" y="4172668"/>
                <a:ext cx="72000" cy="72000"/>
              </a:xfrm>
              <a:prstGeom prst="rect">
                <a:avLst/>
              </a:prstGeom>
              <a:solidFill>
                <a:srgbClr val="FF00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MO" sz="600" dirty="0">
                    <a:latin typeface="45 Helvetica Light" pitchFamily="-110" charset="0"/>
                    <a:ea typeface="Geneva" pitchFamily="-110" charset="-128"/>
                    <a:cs typeface="Geneva" pitchFamily="-110" charset="-128"/>
                  </a:rPr>
                  <a:t>2</a:t>
                </a:r>
                <a:endParaRPr kumimoji="0" lang="en-MO" sz="6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endParaRPr>
              </a:p>
            </p:txBody>
          </p:sp>
          <p:sp>
            <p:nvSpPr>
              <p:cNvPr id="195" name="TextBox 194">
                <a:extLst>
                  <a:ext uri="{FF2B5EF4-FFF2-40B4-BE49-F238E27FC236}">
                    <a16:creationId xmlns:a16="http://schemas.microsoft.com/office/drawing/2014/main" id="{5F0AD988-D7F5-66D2-49B8-20622FD55867}"/>
                  </a:ext>
                </a:extLst>
              </p:cNvPr>
              <p:cNvSpPr txBox="1"/>
              <p:nvPr/>
            </p:nvSpPr>
            <p:spPr>
              <a:xfrm>
                <a:off x="5686771" y="3811131"/>
                <a:ext cx="223138" cy="180001"/>
              </a:xfrm>
              <a:prstGeom prst="rect">
                <a:avLst/>
              </a:prstGeom>
              <a:noFill/>
            </p:spPr>
            <p:txBody>
              <a:bodyPr wrap="none" rtlCol="0">
                <a:spAutoFit/>
              </a:bodyPr>
              <a:lstStyle/>
              <a:p>
                <a:r>
                  <a:rPr lang="en-MO" sz="600" dirty="0"/>
                  <a:t>1</a:t>
                </a:r>
              </a:p>
            </p:txBody>
          </p:sp>
          <p:sp>
            <p:nvSpPr>
              <p:cNvPr id="196" name="TextBox 195">
                <a:extLst>
                  <a:ext uri="{FF2B5EF4-FFF2-40B4-BE49-F238E27FC236}">
                    <a16:creationId xmlns:a16="http://schemas.microsoft.com/office/drawing/2014/main" id="{021E2220-28CF-A568-CCE1-62FF016BFC7F}"/>
                  </a:ext>
                </a:extLst>
              </p:cNvPr>
              <p:cNvSpPr txBox="1"/>
              <p:nvPr/>
            </p:nvSpPr>
            <p:spPr>
              <a:xfrm>
                <a:off x="5995053" y="3804720"/>
                <a:ext cx="223138" cy="180001"/>
              </a:xfrm>
              <a:prstGeom prst="rect">
                <a:avLst/>
              </a:prstGeom>
              <a:noFill/>
            </p:spPr>
            <p:txBody>
              <a:bodyPr wrap="none" rtlCol="0">
                <a:spAutoFit/>
              </a:bodyPr>
              <a:lstStyle/>
              <a:p>
                <a:r>
                  <a:rPr lang="en-MO" sz="600" dirty="0"/>
                  <a:t>1</a:t>
                </a:r>
              </a:p>
            </p:txBody>
          </p:sp>
          <p:sp>
            <p:nvSpPr>
              <p:cNvPr id="197" name="TextBox 196">
                <a:extLst>
                  <a:ext uri="{FF2B5EF4-FFF2-40B4-BE49-F238E27FC236}">
                    <a16:creationId xmlns:a16="http://schemas.microsoft.com/office/drawing/2014/main" id="{669CEE8B-13B5-5B06-BA34-4B03309A85C5}"/>
                  </a:ext>
                </a:extLst>
              </p:cNvPr>
              <p:cNvSpPr txBox="1"/>
              <p:nvPr/>
            </p:nvSpPr>
            <p:spPr>
              <a:xfrm>
                <a:off x="5695454" y="4115131"/>
                <a:ext cx="223138" cy="180001"/>
              </a:xfrm>
              <a:prstGeom prst="rect">
                <a:avLst/>
              </a:prstGeom>
              <a:noFill/>
            </p:spPr>
            <p:txBody>
              <a:bodyPr wrap="none" rtlCol="0">
                <a:spAutoFit/>
              </a:bodyPr>
              <a:lstStyle/>
              <a:p>
                <a:r>
                  <a:rPr lang="en-MO" sz="600" dirty="0"/>
                  <a:t>1</a:t>
                </a:r>
              </a:p>
            </p:txBody>
          </p:sp>
          <p:sp>
            <p:nvSpPr>
              <p:cNvPr id="199" name="TextBox 198">
                <a:extLst>
                  <a:ext uri="{FF2B5EF4-FFF2-40B4-BE49-F238E27FC236}">
                    <a16:creationId xmlns:a16="http://schemas.microsoft.com/office/drawing/2014/main" id="{652580A8-EE08-388F-4F95-A1C84138C4ED}"/>
                  </a:ext>
                </a:extLst>
              </p:cNvPr>
              <p:cNvSpPr txBox="1"/>
              <p:nvPr/>
            </p:nvSpPr>
            <p:spPr>
              <a:xfrm>
                <a:off x="5995053" y="4119245"/>
                <a:ext cx="223138" cy="180001"/>
              </a:xfrm>
              <a:prstGeom prst="rect">
                <a:avLst/>
              </a:prstGeom>
              <a:noFill/>
            </p:spPr>
            <p:txBody>
              <a:bodyPr wrap="none" rtlCol="0">
                <a:spAutoFit/>
              </a:bodyPr>
              <a:lstStyle/>
              <a:p>
                <a:r>
                  <a:rPr lang="en-MO" sz="600" dirty="0"/>
                  <a:t>1</a:t>
                </a:r>
              </a:p>
            </p:txBody>
          </p:sp>
          <p:sp>
            <p:nvSpPr>
              <p:cNvPr id="200" name="Oval 199">
                <a:extLst>
                  <a:ext uri="{FF2B5EF4-FFF2-40B4-BE49-F238E27FC236}">
                    <a16:creationId xmlns:a16="http://schemas.microsoft.com/office/drawing/2014/main" id="{86403A56-1EA5-62C5-7FC4-752C13173F36}"/>
                  </a:ext>
                </a:extLst>
              </p:cNvPr>
              <p:cNvSpPr>
                <a:spLocks noChangeAspect="1"/>
              </p:cNvSpPr>
              <p:nvPr/>
            </p:nvSpPr>
            <p:spPr bwMode="auto">
              <a:xfrm>
                <a:off x="6540958" y="4175235"/>
                <a:ext cx="71999" cy="72000"/>
              </a:xfrm>
              <a:prstGeom prst="ellipse">
                <a:avLst/>
              </a:prstGeom>
              <a:solidFill>
                <a:srgbClr val="02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01" name="TextBox 200">
                <a:extLst>
                  <a:ext uri="{FF2B5EF4-FFF2-40B4-BE49-F238E27FC236}">
                    <a16:creationId xmlns:a16="http://schemas.microsoft.com/office/drawing/2014/main" id="{895502E9-C17E-2B6B-20E7-A327E31DBD34}"/>
                  </a:ext>
                </a:extLst>
              </p:cNvPr>
              <p:cNvSpPr txBox="1"/>
              <p:nvPr/>
            </p:nvSpPr>
            <p:spPr>
              <a:xfrm>
                <a:off x="6467967" y="4115131"/>
                <a:ext cx="223138" cy="180001"/>
              </a:xfrm>
              <a:prstGeom prst="rect">
                <a:avLst/>
              </a:prstGeom>
              <a:noFill/>
            </p:spPr>
            <p:txBody>
              <a:bodyPr wrap="none" rtlCol="0">
                <a:spAutoFit/>
              </a:bodyPr>
              <a:lstStyle/>
              <a:p>
                <a:r>
                  <a:rPr lang="en-MO" sz="600" dirty="0"/>
                  <a:t>1</a:t>
                </a:r>
              </a:p>
            </p:txBody>
          </p:sp>
        </p:grpSp>
      </p:grpSp>
    </p:spTree>
    <p:extLst>
      <p:ext uri="{BB962C8B-B14F-4D97-AF65-F5344CB8AC3E}">
        <p14:creationId xmlns:p14="http://schemas.microsoft.com/office/powerpoint/2010/main" val="261042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05"/>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0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7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79EC8-ECDE-3A84-2472-D7BA65545F95}"/>
            </a:ext>
          </a:extLst>
        </p:cNvPr>
        <p:cNvGrpSpPr/>
        <p:nvPr/>
      </p:nvGrpSpPr>
      <p:grpSpPr>
        <a:xfrm>
          <a:off x="0" y="0"/>
          <a:ext cx="0" cy="0"/>
          <a:chOff x="0" y="0"/>
          <a:chExt cx="0" cy="0"/>
        </a:xfrm>
      </p:grpSpPr>
      <p:pic>
        <p:nvPicPr>
          <p:cNvPr id="10" name="Picture 9" descr="A colorful dots in a circle&#10;&#10;AI-generated content may be incorrect.">
            <a:extLst>
              <a:ext uri="{FF2B5EF4-FFF2-40B4-BE49-F238E27FC236}">
                <a16:creationId xmlns:a16="http://schemas.microsoft.com/office/drawing/2014/main" id="{ED6A73B1-A576-52A8-ED1D-406814965EC1}"/>
              </a:ext>
            </a:extLst>
          </p:cNvPr>
          <p:cNvPicPr>
            <a:picLocks noChangeAspect="1"/>
          </p:cNvPicPr>
          <p:nvPr/>
        </p:nvPicPr>
        <p:blipFill>
          <a:blip r:embed="rId3"/>
          <a:srcRect l="34236" t="20818" r="35590" b="18661"/>
          <a:stretch/>
        </p:blipFill>
        <p:spPr>
          <a:xfrm rot="20580764">
            <a:off x="7052562" y="890947"/>
            <a:ext cx="2035123" cy="1918744"/>
          </a:xfrm>
          <a:prstGeom prst="rect">
            <a:avLst/>
          </a:prstGeom>
        </p:spPr>
      </p:pic>
      <p:pic>
        <p:nvPicPr>
          <p:cNvPr id="207" name="Picture 206" descr="A group of colorful objects&#10;&#10;AI-generated content may be incorrect.">
            <a:extLst>
              <a:ext uri="{FF2B5EF4-FFF2-40B4-BE49-F238E27FC236}">
                <a16:creationId xmlns:a16="http://schemas.microsoft.com/office/drawing/2014/main" id="{E882DD10-DEAC-BD67-C5A2-B8DAA72BED6C}"/>
              </a:ext>
            </a:extLst>
          </p:cNvPr>
          <p:cNvPicPr>
            <a:picLocks noChangeAspect="1"/>
          </p:cNvPicPr>
          <p:nvPr/>
        </p:nvPicPr>
        <p:blipFill>
          <a:blip r:embed="rId4"/>
          <a:srcRect l="36114" t="24109" r="34093" b="16689"/>
          <a:stretch/>
        </p:blipFill>
        <p:spPr>
          <a:xfrm>
            <a:off x="5189999" y="1040758"/>
            <a:ext cx="1946372" cy="1818000"/>
          </a:xfrm>
          <a:prstGeom prst="rect">
            <a:avLst/>
          </a:prstGeom>
        </p:spPr>
      </p:pic>
      <p:sp>
        <p:nvSpPr>
          <p:cNvPr id="2" name="Title 1">
            <a:extLst>
              <a:ext uri="{FF2B5EF4-FFF2-40B4-BE49-F238E27FC236}">
                <a16:creationId xmlns:a16="http://schemas.microsoft.com/office/drawing/2014/main" id="{8AC31C49-1094-EB21-1E2C-DF56E616F141}"/>
              </a:ext>
            </a:extLst>
          </p:cNvPr>
          <p:cNvSpPr>
            <a:spLocks noGrp="1"/>
          </p:cNvSpPr>
          <p:nvPr>
            <p:ph type="title"/>
          </p:nvPr>
        </p:nvSpPr>
        <p:spPr/>
        <p:txBody>
          <a:bodyPr/>
          <a:lstStyle/>
          <a:p>
            <a:pPr algn="l"/>
            <a:r>
              <a:rPr lang="en-US" dirty="0"/>
              <a:t>Next, bundles are rotated in-plane to find an optimal configuration that minimizes total distance </a:t>
            </a:r>
          </a:p>
        </p:txBody>
      </p:sp>
      <p:grpSp>
        <p:nvGrpSpPr>
          <p:cNvPr id="4" name="Group 3">
            <a:extLst>
              <a:ext uri="{FF2B5EF4-FFF2-40B4-BE49-F238E27FC236}">
                <a16:creationId xmlns:a16="http://schemas.microsoft.com/office/drawing/2014/main" id="{151D8D10-AB4E-D520-33CB-4A4B4D270DC2}"/>
              </a:ext>
            </a:extLst>
          </p:cNvPr>
          <p:cNvGrpSpPr/>
          <p:nvPr/>
        </p:nvGrpSpPr>
        <p:grpSpPr>
          <a:xfrm>
            <a:off x="457200" y="110044"/>
            <a:ext cx="4692854" cy="193559"/>
            <a:chOff x="740865" y="163384"/>
            <a:chExt cx="4692854" cy="193559"/>
          </a:xfrm>
        </p:grpSpPr>
        <p:sp>
          <p:nvSpPr>
            <p:cNvPr id="5" name="Rectangle 4">
              <a:extLst>
                <a:ext uri="{FF2B5EF4-FFF2-40B4-BE49-F238E27FC236}">
                  <a16:creationId xmlns:a16="http://schemas.microsoft.com/office/drawing/2014/main" id="{87D2FFF1-6E15-1651-1722-34F0847E5E61}"/>
                </a:ext>
              </a:extLst>
            </p:cNvPr>
            <p:cNvSpPr/>
            <p:nvPr/>
          </p:nvSpPr>
          <p:spPr bwMode="auto">
            <a:xfrm>
              <a:off x="740865" y="163384"/>
              <a:ext cx="102758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solidFill>
                    <a:schemeClr val="accent6"/>
                  </a:solidFill>
                  <a:effectLst>
                    <a:glow>
                      <a:schemeClr val="accent1">
                        <a:lumMod val="75000"/>
                        <a:alpha val="40000"/>
                      </a:schemeClr>
                    </a:glow>
                  </a:effectLst>
                  <a:latin typeface="45 Helvetica Light" pitchFamily="-110" charset="0"/>
                  <a:ea typeface="Geneva" pitchFamily="-110" charset="-128"/>
                  <a:cs typeface="Geneva" pitchFamily="-110" charset="-128"/>
                </a:rPr>
                <a:t>Introduction</a:t>
              </a:r>
              <a:endParaRPr kumimoji="0" lang="en-US" sz="1100" i="0" u="none" strike="noStrike" cap="none" normalizeH="0" baseline="0" dirty="0">
                <a:ln>
                  <a:noFill/>
                </a:ln>
                <a:solidFill>
                  <a:schemeClr val="accent6"/>
                </a:solidFill>
                <a:effectLst>
                  <a:glow>
                    <a:schemeClr val="accent1">
                      <a:lumMod val="75000"/>
                      <a:alpha val="40000"/>
                    </a:schemeClr>
                  </a:glow>
                </a:effectLst>
                <a:latin typeface="45 Helvetica Light" pitchFamily="-110" charset="0"/>
                <a:ea typeface="Geneva" pitchFamily="-110" charset="-128"/>
                <a:cs typeface="Geneva" pitchFamily="-110" charset="-128"/>
              </a:endParaRPr>
            </a:p>
          </p:txBody>
        </p:sp>
        <p:sp>
          <p:nvSpPr>
            <p:cNvPr id="6" name="Rectangle 5">
              <a:extLst>
                <a:ext uri="{FF2B5EF4-FFF2-40B4-BE49-F238E27FC236}">
                  <a16:creationId xmlns:a16="http://schemas.microsoft.com/office/drawing/2014/main" id="{9EF741B1-ED28-3EBA-489C-1C663B489FC5}"/>
                </a:ext>
              </a:extLst>
            </p:cNvPr>
            <p:cNvSpPr/>
            <p:nvPr/>
          </p:nvSpPr>
          <p:spPr bwMode="auto">
            <a:xfrm>
              <a:off x="1720823" y="163384"/>
              <a:ext cx="114526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1200" b="1" dirty="0">
                  <a:solidFill>
                    <a:schemeClr val="accent1"/>
                  </a:solidFill>
                  <a:latin typeface="45 Helvetica Light" pitchFamily="-110" charset="0"/>
                  <a:ea typeface="Geneva" pitchFamily="-110" charset="-128"/>
                  <a:cs typeface="Geneva" pitchFamily="-110" charset="-128"/>
                </a:rPr>
                <a:t>Methodology</a:t>
              </a:r>
              <a:endParaRPr kumimoji="0" lang="en-US" sz="1200" b="1" i="0" u="none" strike="noStrike" cap="none" normalizeH="0" baseline="0" dirty="0">
                <a:ln>
                  <a:noFill/>
                </a:ln>
                <a:solidFill>
                  <a:schemeClr val="accent1"/>
                </a:solidFill>
                <a:effectLst/>
                <a:latin typeface="45 Helvetica Light" pitchFamily="-110" charset="0"/>
                <a:ea typeface="Geneva" pitchFamily="-110" charset="-128"/>
                <a:cs typeface="Geneva" pitchFamily="-110" charset="-128"/>
              </a:endParaRPr>
            </a:p>
          </p:txBody>
        </p:sp>
        <p:sp>
          <p:nvSpPr>
            <p:cNvPr id="7" name="Rectangle 6">
              <a:extLst>
                <a:ext uri="{FF2B5EF4-FFF2-40B4-BE49-F238E27FC236}">
                  <a16:creationId xmlns:a16="http://schemas.microsoft.com/office/drawing/2014/main" id="{679B9A4F-40A6-0A29-4FCB-F1C80EE52229}"/>
                </a:ext>
              </a:extLst>
            </p:cNvPr>
            <p:cNvSpPr/>
            <p:nvPr/>
          </p:nvSpPr>
          <p:spPr bwMode="auto">
            <a:xfrm>
              <a:off x="275187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Results</a:t>
              </a:r>
            </a:p>
          </p:txBody>
        </p:sp>
        <p:sp>
          <p:nvSpPr>
            <p:cNvPr id="8" name="Rectangle 7">
              <a:extLst>
                <a:ext uri="{FF2B5EF4-FFF2-40B4-BE49-F238E27FC236}">
                  <a16:creationId xmlns:a16="http://schemas.microsoft.com/office/drawing/2014/main" id="{0AC2D41C-827C-71B3-6ADF-EFB2F32EDB12}"/>
                </a:ext>
              </a:extLst>
            </p:cNvPr>
            <p:cNvSpPr/>
            <p:nvPr/>
          </p:nvSpPr>
          <p:spPr bwMode="auto">
            <a:xfrm>
              <a:off x="3456902"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Conclusions</a:t>
              </a:r>
            </a:p>
          </p:txBody>
        </p:sp>
        <p:sp>
          <p:nvSpPr>
            <p:cNvPr id="9" name="Rectangle 8">
              <a:extLst>
                <a:ext uri="{FF2B5EF4-FFF2-40B4-BE49-F238E27FC236}">
                  <a16:creationId xmlns:a16="http://schemas.microsoft.com/office/drawing/2014/main" id="{03777409-4A5D-416D-3795-1EA0267EE441}"/>
                </a:ext>
              </a:extLst>
            </p:cNvPr>
            <p:cNvSpPr/>
            <p:nvPr/>
          </p:nvSpPr>
          <p:spPr bwMode="auto">
            <a:xfrm>
              <a:off x="440959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Q&amp;A</a:t>
              </a:r>
            </a:p>
          </p:txBody>
        </p:sp>
      </p:grpSp>
      <p:sp>
        <p:nvSpPr>
          <p:cNvPr id="35" name="Rectangle 34">
            <a:extLst>
              <a:ext uri="{FF2B5EF4-FFF2-40B4-BE49-F238E27FC236}">
                <a16:creationId xmlns:a16="http://schemas.microsoft.com/office/drawing/2014/main" id="{1A48B8B0-6235-B5F5-85C6-A420F80AE0E4}"/>
              </a:ext>
            </a:extLst>
          </p:cNvPr>
          <p:cNvSpPr/>
          <p:nvPr/>
        </p:nvSpPr>
        <p:spPr bwMode="auto">
          <a:xfrm>
            <a:off x="2465225" y="2570840"/>
            <a:ext cx="341644" cy="36366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48" name="Rectangle 47">
            <a:extLst>
              <a:ext uri="{FF2B5EF4-FFF2-40B4-BE49-F238E27FC236}">
                <a16:creationId xmlns:a16="http://schemas.microsoft.com/office/drawing/2014/main" id="{07999E7A-F787-0A65-346B-B2DE16A4E0E7}"/>
              </a:ext>
            </a:extLst>
          </p:cNvPr>
          <p:cNvSpPr/>
          <p:nvPr/>
        </p:nvSpPr>
        <p:spPr bwMode="auto">
          <a:xfrm>
            <a:off x="2465225" y="2570840"/>
            <a:ext cx="170822" cy="18183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1" name="TextBox 10">
            <a:extLst>
              <a:ext uri="{FF2B5EF4-FFF2-40B4-BE49-F238E27FC236}">
                <a16:creationId xmlns:a16="http://schemas.microsoft.com/office/drawing/2014/main" id="{C02922A9-2F16-74C9-8276-874203B5A7A8}"/>
              </a:ext>
            </a:extLst>
          </p:cNvPr>
          <p:cNvSpPr txBox="1"/>
          <p:nvPr/>
        </p:nvSpPr>
        <p:spPr>
          <a:xfrm>
            <a:off x="239247" y="1210630"/>
            <a:ext cx="4343147" cy="1261884"/>
          </a:xfrm>
          <a:prstGeom prst="rect">
            <a:avLst/>
          </a:prstGeom>
          <a:noFill/>
        </p:spPr>
        <p:txBody>
          <a:bodyPr wrap="square" rtlCol="0">
            <a:spAutoFit/>
          </a:bodyPr>
          <a:lstStyle/>
          <a:p>
            <a:r>
              <a:rPr lang="en-MO" sz="1600" dirty="0"/>
              <a:t>At this point we have a</a:t>
            </a:r>
          </a:p>
          <a:p>
            <a:pPr marL="457200" indent="-457200">
              <a:buAutoNum type="arabicParenR"/>
            </a:pPr>
            <a:r>
              <a:rPr lang="en-MO" sz="1400" dirty="0">
                <a:solidFill>
                  <a:srgbClr val="D991FF"/>
                </a:solidFill>
              </a:rPr>
              <a:t>Cycle: </a:t>
            </a:r>
            <a:r>
              <a:rPr lang="en-MO" sz="1400" dirty="0"/>
              <a:t>Accounts for circular scaffold</a:t>
            </a:r>
            <a:endParaRPr lang="en-MO" sz="1400" dirty="0">
              <a:solidFill>
                <a:srgbClr val="D991FF"/>
              </a:solidFill>
            </a:endParaRPr>
          </a:p>
          <a:p>
            <a:pPr marL="457200" indent="-457200">
              <a:buAutoNum type="arabicParenR"/>
            </a:pPr>
            <a:r>
              <a:rPr lang="en-MO" sz="1400" dirty="0">
                <a:solidFill>
                  <a:srgbClr val="FF921A"/>
                </a:solidFill>
              </a:rPr>
              <a:t>Cross-section</a:t>
            </a:r>
            <a:r>
              <a:rPr lang="en-MO" sz="1400" dirty="0"/>
              <a:t>: Accounts for mechanical properties</a:t>
            </a:r>
            <a:endParaRPr lang="en-MO" sz="1400" dirty="0">
              <a:solidFill>
                <a:srgbClr val="FF921A"/>
              </a:solidFill>
            </a:endParaRPr>
          </a:p>
          <a:p>
            <a:r>
              <a:rPr lang="en-MO" sz="1600" dirty="0"/>
              <a:t>But these then need to be combined for a scaffold routing that is </a:t>
            </a:r>
            <a:r>
              <a:rPr lang="en-MO" sz="1600" b="1" i="1" dirty="0"/>
              <a:t>not</a:t>
            </a:r>
            <a:r>
              <a:rPr lang="en-MO" sz="1600" dirty="0"/>
              <a:t> </a:t>
            </a:r>
            <a:r>
              <a:rPr lang="en-MO" sz="1600" b="1" i="1" dirty="0">
                <a:solidFill>
                  <a:schemeClr val="accent1"/>
                </a:solidFill>
              </a:rPr>
              <a:t>knotted</a:t>
            </a:r>
          </a:p>
        </p:txBody>
      </p:sp>
      <p:sp>
        <p:nvSpPr>
          <p:cNvPr id="13" name="Oval 12">
            <a:extLst>
              <a:ext uri="{FF2B5EF4-FFF2-40B4-BE49-F238E27FC236}">
                <a16:creationId xmlns:a16="http://schemas.microsoft.com/office/drawing/2014/main" id="{8C8EFCE6-1ED9-F6DC-37DA-49F44830CA16}"/>
              </a:ext>
            </a:extLst>
          </p:cNvPr>
          <p:cNvSpPr/>
          <p:nvPr/>
        </p:nvSpPr>
        <p:spPr bwMode="auto">
          <a:xfrm>
            <a:off x="1535029" y="2803871"/>
            <a:ext cx="391885" cy="261257"/>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4" name="TextBox 13">
            <a:extLst>
              <a:ext uri="{FF2B5EF4-FFF2-40B4-BE49-F238E27FC236}">
                <a16:creationId xmlns:a16="http://schemas.microsoft.com/office/drawing/2014/main" id="{8975AA91-A5D7-9939-8E28-7A9FE853789C}"/>
              </a:ext>
            </a:extLst>
          </p:cNvPr>
          <p:cNvSpPr txBox="1"/>
          <p:nvPr/>
        </p:nvSpPr>
        <p:spPr>
          <a:xfrm>
            <a:off x="1540912" y="4233153"/>
            <a:ext cx="1236926" cy="276999"/>
          </a:xfrm>
          <a:prstGeom prst="rect">
            <a:avLst/>
          </a:prstGeom>
          <a:noFill/>
        </p:spPr>
        <p:txBody>
          <a:bodyPr wrap="square" rtlCol="0">
            <a:spAutoFit/>
          </a:bodyPr>
          <a:lstStyle/>
          <a:p>
            <a:pPr algn="ctr"/>
            <a:r>
              <a:rPr lang="en-MO" sz="1200" dirty="0">
                <a:solidFill>
                  <a:srgbClr val="D991FF"/>
                </a:solidFill>
              </a:rPr>
              <a:t>Cycle</a:t>
            </a:r>
          </a:p>
        </p:txBody>
      </p:sp>
      <p:grpSp>
        <p:nvGrpSpPr>
          <p:cNvPr id="56" name="Group 55">
            <a:extLst>
              <a:ext uri="{FF2B5EF4-FFF2-40B4-BE49-F238E27FC236}">
                <a16:creationId xmlns:a16="http://schemas.microsoft.com/office/drawing/2014/main" id="{F779402E-01A9-58C1-5BCF-34D3F7F3C873}"/>
              </a:ext>
            </a:extLst>
          </p:cNvPr>
          <p:cNvGrpSpPr/>
          <p:nvPr/>
        </p:nvGrpSpPr>
        <p:grpSpPr>
          <a:xfrm>
            <a:off x="1753662" y="2996661"/>
            <a:ext cx="1146665" cy="1197964"/>
            <a:chOff x="1753662" y="2758959"/>
            <a:chExt cx="1146665" cy="1197964"/>
          </a:xfrm>
        </p:grpSpPr>
        <p:sp>
          <p:nvSpPr>
            <p:cNvPr id="16" name="Oval 15">
              <a:extLst>
                <a:ext uri="{FF2B5EF4-FFF2-40B4-BE49-F238E27FC236}">
                  <a16:creationId xmlns:a16="http://schemas.microsoft.com/office/drawing/2014/main" id="{058C0A63-79FC-060B-1982-F029220D0EC6}"/>
                </a:ext>
              </a:extLst>
            </p:cNvPr>
            <p:cNvSpPr>
              <a:spLocks noChangeAspect="1"/>
            </p:cNvSpPr>
            <p:nvPr/>
          </p:nvSpPr>
          <p:spPr bwMode="auto">
            <a:xfrm>
              <a:off x="1753662" y="2939088"/>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cxnSp>
          <p:nvCxnSpPr>
            <p:cNvPr id="17" name="Straight Connector 16">
              <a:extLst>
                <a:ext uri="{FF2B5EF4-FFF2-40B4-BE49-F238E27FC236}">
                  <a16:creationId xmlns:a16="http://schemas.microsoft.com/office/drawing/2014/main" id="{E2E29511-7722-DB2F-0015-5656913FD6E1}"/>
                </a:ext>
              </a:extLst>
            </p:cNvPr>
            <p:cNvCxnSpPr>
              <a:cxnSpLocks/>
            </p:cNvCxnSpPr>
            <p:nvPr/>
          </p:nvCxnSpPr>
          <p:spPr bwMode="auto">
            <a:xfrm>
              <a:off x="2187588" y="2876912"/>
              <a:ext cx="76199" cy="375112"/>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1AE43776-B957-ABC6-DE8F-00DFF8436007}"/>
                </a:ext>
              </a:extLst>
            </p:cNvPr>
            <p:cNvCxnSpPr>
              <a:cxnSpLocks/>
            </p:cNvCxnSpPr>
            <p:nvPr/>
          </p:nvCxnSpPr>
          <p:spPr bwMode="auto">
            <a:xfrm flipV="1">
              <a:off x="2263787" y="3180312"/>
              <a:ext cx="514051" cy="71712"/>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24F864F6-2C32-E089-CF27-004D1980C391}"/>
                </a:ext>
              </a:extLst>
            </p:cNvPr>
            <p:cNvCxnSpPr>
              <a:cxnSpLocks/>
            </p:cNvCxnSpPr>
            <p:nvPr/>
          </p:nvCxnSpPr>
          <p:spPr bwMode="auto">
            <a:xfrm flipV="1">
              <a:off x="2130004" y="3252024"/>
              <a:ext cx="133783" cy="601283"/>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DED1C735-08A3-1133-8961-F9369960F363}"/>
                </a:ext>
              </a:extLst>
            </p:cNvPr>
            <p:cNvCxnSpPr>
              <a:cxnSpLocks/>
            </p:cNvCxnSpPr>
            <p:nvPr/>
          </p:nvCxnSpPr>
          <p:spPr bwMode="auto">
            <a:xfrm>
              <a:off x="1868916" y="3031370"/>
              <a:ext cx="394871" cy="220654"/>
            </a:xfrm>
            <a:prstGeom prst="line">
              <a:avLst/>
            </a:prstGeom>
            <a:solidFill>
              <a:schemeClr val="accent1"/>
            </a:solidFill>
            <a:ln w="19050" cap="flat" cmpd="sng" algn="ctr">
              <a:solidFill>
                <a:srgbClr val="D991FF"/>
              </a:solidFill>
              <a:prstDash val="solid"/>
              <a:round/>
              <a:headEnd type="none" w="med" len="med"/>
              <a:tailEnd type="none" w="med" len="med"/>
            </a:ln>
            <a:effectLst/>
          </p:spPr>
        </p:cxnSp>
        <p:sp>
          <p:nvSpPr>
            <p:cNvPr id="21" name="Oval 20">
              <a:extLst>
                <a:ext uri="{FF2B5EF4-FFF2-40B4-BE49-F238E27FC236}">
                  <a16:creationId xmlns:a16="http://schemas.microsoft.com/office/drawing/2014/main" id="{FFE826BA-60AF-C230-B84B-11A3124463CB}"/>
                </a:ext>
              </a:extLst>
            </p:cNvPr>
            <p:cNvSpPr>
              <a:spLocks noChangeAspect="1"/>
            </p:cNvSpPr>
            <p:nvPr/>
          </p:nvSpPr>
          <p:spPr bwMode="auto">
            <a:xfrm>
              <a:off x="2126343" y="2758959"/>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2" name="Oval 21">
              <a:extLst>
                <a:ext uri="{FF2B5EF4-FFF2-40B4-BE49-F238E27FC236}">
                  <a16:creationId xmlns:a16="http://schemas.microsoft.com/office/drawing/2014/main" id="{35FA9EBB-1FF1-2957-90BF-C3D32A535682}"/>
                </a:ext>
              </a:extLst>
            </p:cNvPr>
            <p:cNvSpPr>
              <a:spLocks noChangeAspect="1"/>
            </p:cNvSpPr>
            <p:nvPr/>
          </p:nvSpPr>
          <p:spPr bwMode="auto">
            <a:xfrm>
              <a:off x="2777838" y="3095503"/>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3" name="Oval 22">
              <a:extLst>
                <a:ext uri="{FF2B5EF4-FFF2-40B4-BE49-F238E27FC236}">
                  <a16:creationId xmlns:a16="http://schemas.microsoft.com/office/drawing/2014/main" id="{6245A371-1A3A-96EA-F181-2D301E00DC03}"/>
                </a:ext>
              </a:extLst>
            </p:cNvPr>
            <p:cNvSpPr>
              <a:spLocks noChangeAspect="1"/>
            </p:cNvSpPr>
            <p:nvPr/>
          </p:nvSpPr>
          <p:spPr bwMode="auto">
            <a:xfrm>
              <a:off x="2065099" y="3834434"/>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4" name="Oval 23">
              <a:extLst>
                <a:ext uri="{FF2B5EF4-FFF2-40B4-BE49-F238E27FC236}">
                  <a16:creationId xmlns:a16="http://schemas.microsoft.com/office/drawing/2014/main" id="{36F7203C-EF91-C4EB-5A26-02A7A4C84F3D}"/>
                </a:ext>
              </a:extLst>
            </p:cNvPr>
            <p:cNvSpPr>
              <a:spLocks noChangeAspect="1"/>
            </p:cNvSpPr>
            <p:nvPr/>
          </p:nvSpPr>
          <p:spPr bwMode="auto">
            <a:xfrm>
              <a:off x="2196895" y="3201247"/>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5" name="Oval 24">
              <a:extLst>
                <a:ext uri="{FF2B5EF4-FFF2-40B4-BE49-F238E27FC236}">
                  <a16:creationId xmlns:a16="http://schemas.microsoft.com/office/drawing/2014/main" id="{749984CE-BB86-BC18-836A-953448EE5351}"/>
                </a:ext>
              </a:extLst>
            </p:cNvPr>
            <p:cNvSpPr>
              <a:spLocks noChangeAspect="1"/>
            </p:cNvSpPr>
            <p:nvPr/>
          </p:nvSpPr>
          <p:spPr bwMode="auto">
            <a:xfrm>
              <a:off x="2306682" y="3061577"/>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6" name="Oval 25">
              <a:extLst>
                <a:ext uri="{FF2B5EF4-FFF2-40B4-BE49-F238E27FC236}">
                  <a16:creationId xmlns:a16="http://schemas.microsoft.com/office/drawing/2014/main" id="{E90F04CC-06AF-2414-2F5E-14F4FE5DB9AA}"/>
                </a:ext>
              </a:extLst>
            </p:cNvPr>
            <p:cNvSpPr>
              <a:spLocks noChangeAspect="1"/>
            </p:cNvSpPr>
            <p:nvPr/>
          </p:nvSpPr>
          <p:spPr bwMode="auto">
            <a:xfrm>
              <a:off x="2410821" y="2949061"/>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7" name="Oval 26">
              <a:extLst>
                <a:ext uri="{FF2B5EF4-FFF2-40B4-BE49-F238E27FC236}">
                  <a16:creationId xmlns:a16="http://schemas.microsoft.com/office/drawing/2014/main" id="{3F8262B2-4D54-45A2-1430-63F749669BA3}"/>
                </a:ext>
              </a:extLst>
            </p:cNvPr>
            <p:cNvSpPr>
              <a:spLocks noChangeAspect="1"/>
            </p:cNvSpPr>
            <p:nvPr/>
          </p:nvSpPr>
          <p:spPr bwMode="auto">
            <a:xfrm>
              <a:off x="2074407" y="3314300"/>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cxnSp>
          <p:nvCxnSpPr>
            <p:cNvPr id="28" name="Straight Connector 27">
              <a:extLst>
                <a:ext uri="{FF2B5EF4-FFF2-40B4-BE49-F238E27FC236}">
                  <a16:creationId xmlns:a16="http://schemas.microsoft.com/office/drawing/2014/main" id="{F1847B8D-06EC-D38A-A484-839BA3A6EE02}"/>
                </a:ext>
              </a:extLst>
            </p:cNvPr>
            <p:cNvCxnSpPr>
              <a:stCxn id="16" idx="5"/>
              <a:endCxn id="27" idx="1"/>
            </p:cNvCxnSpPr>
            <p:nvPr/>
          </p:nvCxnSpPr>
          <p:spPr bwMode="auto">
            <a:xfrm>
              <a:off x="1858213" y="3043639"/>
              <a:ext cx="234132" cy="288599"/>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4613E023-8A7C-D659-30C3-518FC15E28EE}"/>
                </a:ext>
              </a:extLst>
            </p:cNvPr>
            <p:cNvCxnSpPr>
              <a:cxnSpLocks/>
              <a:stCxn id="27" idx="4"/>
              <a:endCxn id="23" idx="0"/>
            </p:cNvCxnSpPr>
            <p:nvPr/>
          </p:nvCxnSpPr>
          <p:spPr bwMode="auto">
            <a:xfrm flipH="1">
              <a:off x="2126344" y="3436789"/>
              <a:ext cx="9308" cy="397645"/>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32D3E598-604A-F9C0-35B9-4B5A36886A20}"/>
                </a:ext>
              </a:extLst>
            </p:cNvPr>
            <p:cNvCxnSpPr>
              <a:cxnSpLocks/>
              <a:stCxn id="27" idx="6"/>
              <a:endCxn id="22" idx="3"/>
            </p:cNvCxnSpPr>
            <p:nvPr/>
          </p:nvCxnSpPr>
          <p:spPr bwMode="auto">
            <a:xfrm flipV="1">
              <a:off x="2196896" y="3200054"/>
              <a:ext cx="598880" cy="175491"/>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DE935F1B-BB7B-C4E6-2ADE-2ED2B70327B7}"/>
                </a:ext>
              </a:extLst>
            </p:cNvPr>
            <p:cNvCxnSpPr>
              <a:cxnSpLocks/>
              <a:stCxn id="27" idx="0"/>
              <a:endCxn id="21" idx="3"/>
            </p:cNvCxnSpPr>
            <p:nvPr/>
          </p:nvCxnSpPr>
          <p:spPr bwMode="auto">
            <a:xfrm flipV="1">
              <a:off x="2135652" y="2863510"/>
              <a:ext cx="8629" cy="45079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F37DA3E2-630E-2D69-4DA7-D3E3AE0D959B}"/>
                </a:ext>
              </a:extLst>
            </p:cNvPr>
            <p:cNvCxnSpPr>
              <a:cxnSpLocks/>
              <a:stCxn id="16" idx="6"/>
              <a:endCxn id="25" idx="2"/>
            </p:cNvCxnSpPr>
            <p:nvPr/>
          </p:nvCxnSpPr>
          <p:spPr bwMode="auto">
            <a:xfrm>
              <a:off x="1876151" y="3000333"/>
              <a:ext cx="430531" cy="122489"/>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06140CF6-A2EA-D92A-2394-46D8FC16FE4A}"/>
                </a:ext>
              </a:extLst>
            </p:cNvPr>
            <p:cNvCxnSpPr>
              <a:cxnSpLocks/>
              <a:endCxn id="22" idx="2"/>
            </p:cNvCxnSpPr>
            <p:nvPr/>
          </p:nvCxnSpPr>
          <p:spPr bwMode="auto">
            <a:xfrm>
              <a:off x="2429171" y="3140721"/>
              <a:ext cx="348667" cy="16027"/>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D08AC314-F998-7724-0BA6-4AB137511ADF}"/>
                </a:ext>
              </a:extLst>
            </p:cNvPr>
            <p:cNvCxnSpPr>
              <a:cxnSpLocks/>
              <a:stCxn id="25" idx="4"/>
              <a:endCxn id="23" idx="0"/>
            </p:cNvCxnSpPr>
            <p:nvPr/>
          </p:nvCxnSpPr>
          <p:spPr bwMode="auto">
            <a:xfrm flipH="1">
              <a:off x="2126344" y="3184066"/>
              <a:ext cx="241583" cy="650368"/>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19562E25-C585-2CB2-C6F7-E7FCC009767F}"/>
                </a:ext>
              </a:extLst>
            </p:cNvPr>
            <p:cNvCxnSpPr>
              <a:cxnSpLocks/>
              <a:stCxn id="26" idx="4"/>
              <a:endCxn id="23" idx="0"/>
            </p:cNvCxnSpPr>
            <p:nvPr/>
          </p:nvCxnSpPr>
          <p:spPr bwMode="auto">
            <a:xfrm flipH="1">
              <a:off x="2126344" y="3071550"/>
              <a:ext cx="345722" cy="762884"/>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0D716ED2-58DF-B031-3EF6-14E0CA15D284}"/>
                </a:ext>
              </a:extLst>
            </p:cNvPr>
            <p:cNvCxnSpPr>
              <a:cxnSpLocks/>
              <a:stCxn id="26" idx="5"/>
              <a:endCxn id="22" idx="2"/>
            </p:cNvCxnSpPr>
            <p:nvPr/>
          </p:nvCxnSpPr>
          <p:spPr bwMode="auto">
            <a:xfrm>
              <a:off x="2515372" y="3053612"/>
              <a:ext cx="262466" cy="103136"/>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AACF4A40-05FA-8D26-597D-EDC1D6A47424}"/>
                </a:ext>
              </a:extLst>
            </p:cNvPr>
            <p:cNvCxnSpPr>
              <a:cxnSpLocks/>
              <a:stCxn id="16" idx="6"/>
              <a:endCxn id="26" idx="2"/>
            </p:cNvCxnSpPr>
            <p:nvPr/>
          </p:nvCxnSpPr>
          <p:spPr bwMode="auto">
            <a:xfrm>
              <a:off x="1876151" y="3000333"/>
              <a:ext cx="534670" cy="9973"/>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F61BE902-2BDF-8FAD-8E7E-610A79D57811}"/>
                </a:ext>
              </a:extLst>
            </p:cNvPr>
            <p:cNvCxnSpPr>
              <a:cxnSpLocks/>
              <a:stCxn id="25" idx="0"/>
              <a:endCxn id="21" idx="5"/>
            </p:cNvCxnSpPr>
            <p:nvPr/>
          </p:nvCxnSpPr>
          <p:spPr bwMode="auto">
            <a:xfrm flipH="1" flipV="1">
              <a:off x="2230894" y="2863510"/>
              <a:ext cx="137033" cy="198067"/>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DF40F219-6D31-210E-5D33-AFC61B072815}"/>
                </a:ext>
              </a:extLst>
            </p:cNvPr>
            <p:cNvCxnSpPr>
              <a:cxnSpLocks/>
              <a:stCxn id="26" idx="1"/>
              <a:endCxn id="21" idx="5"/>
            </p:cNvCxnSpPr>
            <p:nvPr/>
          </p:nvCxnSpPr>
          <p:spPr bwMode="auto">
            <a:xfrm flipH="1" flipV="1">
              <a:off x="2230894" y="2863510"/>
              <a:ext cx="197865" cy="103489"/>
            </a:xfrm>
            <a:prstGeom prst="line">
              <a:avLst/>
            </a:prstGeom>
            <a:solidFill>
              <a:schemeClr val="accent1"/>
            </a:solidFill>
            <a:ln w="19050" cap="flat" cmpd="sng" algn="ctr">
              <a:solidFill>
                <a:srgbClr val="D991FF"/>
              </a:solidFill>
              <a:prstDash val="solid"/>
              <a:round/>
              <a:headEnd type="none" w="med" len="med"/>
              <a:tailEnd type="none" w="med" len="med"/>
            </a:ln>
            <a:effectLst/>
          </p:spPr>
        </p:cxnSp>
      </p:grpSp>
      <p:sp>
        <p:nvSpPr>
          <p:cNvPr id="43" name="TextBox 42">
            <a:extLst>
              <a:ext uri="{FF2B5EF4-FFF2-40B4-BE49-F238E27FC236}">
                <a16:creationId xmlns:a16="http://schemas.microsoft.com/office/drawing/2014/main" id="{D423ABDD-3C3E-DD59-BBCF-8219A7949706}"/>
              </a:ext>
            </a:extLst>
          </p:cNvPr>
          <p:cNvSpPr txBox="1"/>
          <p:nvPr/>
        </p:nvSpPr>
        <p:spPr>
          <a:xfrm>
            <a:off x="201975" y="4217764"/>
            <a:ext cx="1132939" cy="307777"/>
          </a:xfrm>
          <a:prstGeom prst="rect">
            <a:avLst/>
          </a:prstGeom>
          <a:noFill/>
        </p:spPr>
        <p:txBody>
          <a:bodyPr wrap="none" rtlCol="0">
            <a:spAutoFit/>
          </a:bodyPr>
          <a:lstStyle/>
          <a:p>
            <a:pPr algn="ctr"/>
            <a:r>
              <a:rPr lang="en-MO" sz="1400" dirty="0"/>
              <a:t>Specify N=18</a:t>
            </a:r>
          </a:p>
        </p:txBody>
      </p:sp>
      <p:grpSp>
        <p:nvGrpSpPr>
          <p:cNvPr id="57" name="Group 56">
            <a:extLst>
              <a:ext uri="{FF2B5EF4-FFF2-40B4-BE49-F238E27FC236}">
                <a16:creationId xmlns:a16="http://schemas.microsoft.com/office/drawing/2014/main" id="{87FA1F83-62E3-2B54-D16B-4BEE639A2C1C}"/>
              </a:ext>
            </a:extLst>
          </p:cNvPr>
          <p:cNvGrpSpPr/>
          <p:nvPr/>
        </p:nvGrpSpPr>
        <p:grpSpPr>
          <a:xfrm>
            <a:off x="436039" y="3086405"/>
            <a:ext cx="948095" cy="1018476"/>
            <a:chOff x="436039" y="2868819"/>
            <a:chExt cx="948095" cy="1018476"/>
          </a:xfrm>
        </p:grpSpPr>
        <p:cxnSp>
          <p:nvCxnSpPr>
            <p:cNvPr id="44" name="Straight Connector 43">
              <a:extLst>
                <a:ext uri="{FF2B5EF4-FFF2-40B4-BE49-F238E27FC236}">
                  <a16:creationId xmlns:a16="http://schemas.microsoft.com/office/drawing/2014/main" id="{588C58C6-59DE-F4D3-D012-B2DA83A9AF70}"/>
                </a:ext>
              </a:extLst>
            </p:cNvPr>
            <p:cNvCxnSpPr>
              <a:cxnSpLocks/>
            </p:cNvCxnSpPr>
            <p:nvPr/>
          </p:nvCxnSpPr>
          <p:spPr bwMode="auto">
            <a:xfrm>
              <a:off x="768445" y="2868819"/>
              <a:ext cx="79483" cy="391279"/>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97EF323C-2E50-D4CA-0D6C-1C8E9FC95F29}"/>
                </a:ext>
              </a:extLst>
            </p:cNvPr>
            <p:cNvCxnSpPr>
              <a:cxnSpLocks/>
            </p:cNvCxnSpPr>
            <p:nvPr/>
          </p:nvCxnSpPr>
          <p:spPr bwMode="auto">
            <a:xfrm flipV="1">
              <a:off x="847929" y="3185295"/>
              <a:ext cx="536205" cy="74803"/>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370E6E2A-1BAA-5791-D3E1-4D98E9D9BA81}"/>
                </a:ext>
              </a:extLst>
            </p:cNvPr>
            <p:cNvCxnSpPr>
              <a:cxnSpLocks/>
            </p:cNvCxnSpPr>
            <p:nvPr/>
          </p:nvCxnSpPr>
          <p:spPr bwMode="auto">
            <a:xfrm flipV="1">
              <a:off x="708380" y="3260098"/>
              <a:ext cx="139549" cy="627197"/>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2D26D58B-746A-0810-31CF-B55314EDD5E3}"/>
                </a:ext>
              </a:extLst>
            </p:cNvPr>
            <p:cNvCxnSpPr>
              <a:cxnSpLocks/>
            </p:cNvCxnSpPr>
            <p:nvPr/>
          </p:nvCxnSpPr>
          <p:spPr bwMode="auto">
            <a:xfrm>
              <a:off x="436039" y="3029934"/>
              <a:ext cx="411889" cy="230164"/>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49" name="TextBox 48">
              <a:extLst>
                <a:ext uri="{FF2B5EF4-FFF2-40B4-BE49-F238E27FC236}">
                  <a16:creationId xmlns:a16="http://schemas.microsoft.com/office/drawing/2014/main" id="{C2B84932-F2AD-1527-197E-20C3528325C2}"/>
                </a:ext>
              </a:extLst>
            </p:cNvPr>
            <p:cNvSpPr txBox="1"/>
            <p:nvPr/>
          </p:nvSpPr>
          <p:spPr>
            <a:xfrm rot="16947483">
              <a:off x="366950" y="3420292"/>
              <a:ext cx="515162" cy="245776"/>
            </a:xfrm>
            <a:prstGeom prst="rect">
              <a:avLst/>
            </a:prstGeom>
            <a:noFill/>
          </p:spPr>
          <p:txBody>
            <a:bodyPr wrap="none" rtlCol="0">
              <a:spAutoFit/>
            </a:bodyPr>
            <a:lstStyle/>
            <a:p>
              <a:r>
                <a:rPr lang="en-MO" sz="1200" dirty="0"/>
                <a:t>35 nm</a:t>
              </a:r>
            </a:p>
          </p:txBody>
        </p:sp>
      </p:grpSp>
      <p:sp>
        <p:nvSpPr>
          <p:cNvPr id="51" name="TextBox 50">
            <a:extLst>
              <a:ext uri="{FF2B5EF4-FFF2-40B4-BE49-F238E27FC236}">
                <a16:creationId xmlns:a16="http://schemas.microsoft.com/office/drawing/2014/main" id="{C8331BBD-947E-AE0A-0AB8-A7FAC2C2C9E5}"/>
              </a:ext>
            </a:extLst>
          </p:cNvPr>
          <p:cNvSpPr txBox="1"/>
          <p:nvPr/>
        </p:nvSpPr>
        <p:spPr>
          <a:xfrm>
            <a:off x="427768" y="2606407"/>
            <a:ext cx="641522" cy="338554"/>
          </a:xfrm>
          <a:prstGeom prst="rect">
            <a:avLst/>
          </a:prstGeom>
          <a:noFill/>
        </p:spPr>
        <p:txBody>
          <a:bodyPr wrap="none" rtlCol="0">
            <a:spAutoFit/>
          </a:bodyPr>
          <a:lstStyle/>
          <a:p>
            <a:r>
              <a:rPr lang="en-MO" sz="1600" b="1" dirty="0"/>
              <a:t>Input</a:t>
            </a:r>
          </a:p>
        </p:txBody>
      </p:sp>
      <p:sp>
        <p:nvSpPr>
          <p:cNvPr id="52" name="Triangle 51">
            <a:extLst>
              <a:ext uri="{FF2B5EF4-FFF2-40B4-BE49-F238E27FC236}">
                <a16:creationId xmlns:a16="http://schemas.microsoft.com/office/drawing/2014/main" id="{F75EF346-AEED-6CCA-7F4E-ADE8B74AC26E}"/>
              </a:ext>
            </a:extLst>
          </p:cNvPr>
          <p:cNvSpPr/>
          <p:nvPr/>
        </p:nvSpPr>
        <p:spPr bwMode="auto">
          <a:xfrm rot="5400000">
            <a:off x="855749" y="3491793"/>
            <a:ext cx="1493443" cy="157833"/>
          </a:xfrm>
          <a:prstGeom prst="triangle">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endParaRPr>
          </a:p>
        </p:txBody>
      </p:sp>
      <p:pic>
        <p:nvPicPr>
          <p:cNvPr id="53" name="Picture 52" descr="A diagram of a diagram of a diagram&#10;&#10;AI-generated content may be incorrect.">
            <a:extLst>
              <a:ext uri="{FF2B5EF4-FFF2-40B4-BE49-F238E27FC236}">
                <a16:creationId xmlns:a16="http://schemas.microsoft.com/office/drawing/2014/main" id="{32DDB012-5E6B-7825-0516-311B2266A4F5}"/>
              </a:ext>
            </a:extLst>
          </p:cNvPr>
          <p:cNvPicPr>
            <a:picLocks noChangeAspect="1"/>
          </p:cNvPicPr>
          <p:nvPr/>
        </p:nvPicPr>
        <p:blipFill>
          <a:blip r:embed="rId5"/>
          <a:srcRect l="73320" t="54563"/>
          <a:stretch/>
        </p:blipFill>
        <p:spPr>
          <a:xfrm>
            <a:off x="3292019" y="3151547"/>
            <a:ext cx="824576" cy="888193"/>
          </a:xfrm>
          <a:prstGeom prst="rect">
            <a:avLst/>
          </a:prstGeom>
        </p:spPr>
      </p:pic>
      <p:sp>
        <p:nvSpPr>
          <p:cNvPr id="54" name="TextBox 53">
            <a:extLst>
              <a:ext uri="{FF2B5EF4-FFF2-40B4-BE49-F238E27FC236}">
                <a16:creationId xmlns:a16="http://schemas.microsoft.com/office/drawing/2014/main" id="{6A43B7AD-6851-78E9-9FF2-A5CCC4ABD2A0}"/>
              </a:ext>
            </a:extLst>
          </p:cNvPr>
          <p:cNvSpPr txBox="1"/>
          <p:nvPr/>
        </p:nvSpPr>
        <p:spPr>
          <a:xfrm>
            <a:off x="2908816" y="3364811"/>
            <a:ext cx="338554" cy="461665"/>
          </a:xfrm>
          <a:prstGeom prst="rect">
            <a:avLst/>
          </a:prstGeom>
          <a:noFill/>
        </p:spPr>
        <p:txBody>
          <a:bodyPr wrap="none" rtlCol="0">
            <a:spAutoFit/>
          </a:bodyPr>
          <a:lstStyle/>
          <a:p>
            <a:r>
              <a:rPr lang="en-MO" dirty="0"/>
              <a:t>+</a:t>
            </a:r>
          </a:p>
        </p:txBody>
      </p:sp>
      <p:sp>
        <p:nvSpPr>
          <p:cNvPr id="55" name="TextBox 54">
            <a:extLst>
              <a:ext uri="{FF2B5EF4-FFF2-40B4-BE49-F238E27FC236}">
                <a16:creationId xmlns:a16="http://schemas.microsoft.com/office/drawing/2014/main" id="{2066C2E4-1496-5417-CB22-62116922DD78}"/>
              </a:ext>
            </a:extLst>
          </p:cNvPr>
          <p:cNvSpPr txBox="1"/>
          <p:nvPr/>
        </p:nvSpPr>
        <p:spPr>
          <a:xfrm>
            <a:off x="3266296" y="4233153"/>
            <a:ext cx="1007712" cy="276999"/>
          </a:xfrm>
          <a:prstGeom prst="rect">
            <a:avLst/>
          </a:prstGeom>
          <a:noFill/>
        </p:spPr>
        <p:txBody>
          <a:bodyPr wrap="none" rtlCol="0">
            <a:spAutoFit/>
          </a:bodyPr>
          <a:lstStyle/>
          <a:p>
            <a:r>
              <a:rPr lang="en-MO" sz="1200" dirty="0">
                <a:solidFill>
                  <a:srgbClr val="FF921A"/>
                </a:solidFill>
              </a:rPr>
              <a:t>Cross section</a:t>
            </a:r>
          </a:p>
        </p:txBody>
      </p:sp>
      <p:sp>
        <p:nvSpPr>
          <p:cNvPr id="58" name="TextBox 57">
            <a:extLst>
              <a:ext uri="{FF2B5EF4-FFF2-40B4-BE49-F238E27FC236}">
                <a16:creationId xmlns:a16="http://schemas.microsoft.com/office/drawing/2014/main" id="{ACFF9E1B-5CC6-FA35-8A81-96721CF4053F}"/>
              </a:ext>
            </a:extLst>
          </p:cNvPr>
          <p:cNvSpPr txBox="1"/>
          <p:nvPr/>
        </p:nvSpPr>
        <p:spPr>
          <a:xfrm>
            <a:off x="2253782" y="2601641"/>
            <a:ext cx="2105576" cy="338554"/>
          </a:xfrm>
          <a:prstGeom prst="rect">
            <a:avLst/>
          </a:prstGeom>
          <a:noFill/>
        </p:spPr>
        <p:txBody>
          <a:bodyPr wrap="none" rtlCol="0">
            <a:spAutoFit/>
          </a:bodyPr>
          <a:lstStyle/>
          <a:p>
            <a:r>
              <a:rPr lang="en-MO" sz="1600" b="1" dirty="0"/>
              <a:t>Automation Algorithm</a:t>
            </a:r>
          </a:p>
        </p:txBody>
      </p:sp>
      <p:sp>
        <p:nvSpPr>
          <p:cNvPr id="66" name="Right Bracket 65">
            <a:extLst>
              <a:ext uri="{FF2B5EF4-FFF2-40B4-BE49-F238E27FC236}">
                <a16:creationId xmlns:a16="http://schemas.microsoft.com/office/drawing/2014/main" id="{2C81111F-2371-8F6D-FD0E-DD7B56412780}"/>
              </a:ext>
            </a:extLst>
          </p:cNvPr>
          <p:cNvSpPr/>
          <p:nvPr/>
        </p:nvSpPr>
        <p:spPr bwMode="auto">
          <a:xfrm>
            <a:off x="4296409" y="3089777"/>
            <a:ext cx="161993" cy="1270440"/>
          </a:xfrm>
          <a:prstGeom prst="rightBracke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cxnSp>
        <p:nvCxnSpPr>
          <p:cNvPr id="68" name="Elbow Connector 67">
            <a:extLst>
              <a:ext uri="{FF2B5EF4-FFF2-40B4-BE49-F238E27FC236}">
                <a16:creationId xmlns:a16="http://schemas.microsoft.com/office/drawing/2014/main" id="{F1A96F35-0F16-C5BE-C457-D0CA8069E98B}"/>
              </a:ext>
            </a:extLst>
          </p:cNvPr>
          <p:cNvCxnSpPr>
            <a:cxnSpLocks/>
            <a:stCxn id="66" idx="2"/>
          </p:cNvCxnSpPr>
          <p:nvPr/>
        </p:nvCxnSpPr>
        <p:spPr bwMode="auto">
          <a:xfrm rot="10800000" flipH="1">
            <a:off x="4458401" y="2036875"/>
            <a:ext cx="664143" cy="1688123"/>
          </a:xfrm>
          <a:prstGeom prst="bentConnector3">
            <a:avLst>
              <a:gd name="adj1" fmla="val 38648"/>
            </a:avLst>
          </a:prstGeom>
          <a:solidFill>
            <a:schemeClr val="accent1"/>
          </a:solidFill>
          <a:ln w="19050" cap="flat" cmpd="sng" algn="ctr">
            <a:solidFill>
              <a:schemeClr val="tx1"/>
            </a:solidFill>
            <a:prstDash val="solid"/>
            <a:round/>
            <a:headEnd type="none" w="med" len="med"/>
            <a:tailEnd type="triangle"/>
          </a:ln>
          <a:effectLst/>
        </p:spPr>
      </p:cxnSp>
      <p:sp>
        <p:nvSpPr>
          <p:cNvPr id="72" name="Oval 71">
            <a:extLst>
              <a:ext uri="{FF2B5EF4-FFF2-40B4-BE49-F238E27FC236}">
                <a16:creationId xmlns:a16="http://schemas.microsoft.com/office/drawing/2014/main" id="{6B73B8D8-C792-E588-1321-C1994A6D1130}"/>
              </a:ext>
            </a:extLst>
          </p:cNvPr>
          <p:cNvSpPr/>
          <p:nvPr/>
        </p:nvSpPr>
        <p:spPr bwMode="auto">
          <a:xfrm>
            <a:off x="5727227" y="1424278"/>
            <a:ext cx="739093" cy="750014"/>
          </a:xfrm>
          <a:prstGeom prst="ellipse">
            <a:avLst/>
          </a:prstGeom>
          <a:noFill/>
          <a:ln w="190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cxnSp>
        <p:nvCxnSpPr>
          <p:cNvPr id="74" name="Straight Arrow Connector 73">
            <a:extLst>
              <a:ext uri="{FF2B5EF4-FFF2-40B4-BE49-F238E27FC236}">
                <a16:creationId xmlns:a16="http://schemas.microsoft.com/office/drawing/2014/main" id="{3413719B-DEBE-F76B-2732-4FC3F1A9C7F6}"/>
              </a:ext>
            </a:extLst>
          </p:cNvPr>
          <p:cNvCxnSpPr/>
          <p:nvPr/>
        </p:nvCxnSpPr>
        <p:spPr bwMode="auto">
          <a:xfrm>
            <a:off x="6575350" y="1794148"/>
            <a:ext cx="626834"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grpSp>
        <p:nvGrpSpPr>
          <p:cNvPr id="208" name="Group 207">
            <a:extLst>
              <a:ext uri="{FF2B5EF4-FFF2-40B4-BE49-F238E27FC236}">
                <a16:creationId xmlns:a16="http://schemas.microsoft.com/office/drawing/2014/main" id="{8A551344-38A1-1662-43BC-562F2C19A7B4}"/>
              </a:ext>
            </a:extLst>
          </p:cNvPr>
          <p:cNvGrpSpPr/>
          <p:nvPr/>
        </p:nvGrpSpPr>
        <p:grpSpPr>
          <a:xfrm>
            <a:off x="4436513" y="2873241"/>
            <a:ext cx="5099547" cy="1960076"/>
            <a:chOff x="4436513" y="2873241"/>
            <a:chExt cx="5099547" cy="1960076"/>
          </a:xfrm>
        </p:grpSpPr>
        <p:sp>
          <p:nvSpPr>
            <p:cNvPr id="81" name="TextBox 80">
              <a:extLst>
                <a:ext uri="{FF2B5EF4-FFF2-40B4-BE49-F238E27FC236}">
                  <a16:creationId xmlns:a16="http://schemas.microsoft.com/office/drawing/2014/main" id="{5839CF49-9222-C50E-9ED0-6CC70C9F75E1}"/>
                </a:ext>
              </a:extLst>
            </p:cNvPr>
            <p:cNvSpPr txBox="1"/>
            <p:nvPr/>
          </p:nvSpPr>
          <p:spPr>
            <a:xfrm>
              <a:off x="4436513" y="4371652"/>
              <a:ext cx="3491978" cy="461665"/>
            </a:xfrm>
            <a:prstGeom prst="rect">
              <a:avLst/>
            </a:prstGeom>
            <a:noFill/>
          </p:spPr>
          <p:txBody>
            <a:bodyPr wrap="square" rtlCol="0">
              <a:spAutoFit/>
            </a:bodyPr>
            <a:lstStyle/>
            <a:p>
              <a:pPr algn="ctr"/>
              <a:r>
                <a:rPr lang="en-MO" sz="1200" dirty="0"/>
                <a:t>Each vertex form a </a:t>
              </a:r>
              <a:r>
                <a:rPr lang="en-MO" sz="1200" i="1" dirty="0"/>
                <a:t>linear assignment problem </a:t>
              </a:r>
              <a:r>
                <a:rPr lang="en-MO" sz="1200" dirty="0"/>
                <a:t>leveraging the </a:t>
              </a:r>
              <a:r>
                <a:rPr lang="en-MO" sz="1200" b="1" dirty="0">
                  <a:solidFill>
                    <a:srgbClr val="FF00FF"/>
                  </a:solidFill>
                </a:rPr>
                <a:t>directionality</a:t>
              </a:r>
              <a:r>
                <a:rPr lang="en-MO" sz="1200" dirty="0"/>
                <a:t> of DNA</a:t>
              </a:r>
            </a:p>
          </p:txBody>
        </p:sp>
        <p:sp>
          <p:nvSpPr>
            <p:cNvPr id="83" name="TextBox 82">
              <a:extLst>
                <a:ext uri="{FF2B5EF4-FFF2-40B4-BE49-F238E27FC236}">
                  <a16:creationId xmlns:a16="http://schemas.microsoft.com/office/drawing/2014/main" id="{D0939F5C-5781-05CF-FA70-BA9F9FACC19A}"/>
                </a:ext>
              </a:extLst>
            </p:cNvPr>
            <p:cNvSpPr txBox="1"/>
            <p:nvPr/>
          </p:nvSpPr>
          <p:spPr>
            <a:xfrm>
              <a:off x="6845145" y="3270299"/>
              <a:ext cx="2690915" cy="769441"/>
            </a:xfrm>
            <a:prstGeom prst="rect">
              <a:avLst/>
            </a:prstGeom>
            <a:noFill/>
          </p:spPr>
          <p:txBody>
            <a:bodyPr wrap="square" rtlCol="0">
              <a:spAutoFit/>
            </a:bodyPr>
            <a:lstStyle/>
            <a:p>
              <a:pPr algn="ctr"/>
              <a:r>
                <a:rPr lang="en-MO" sz="1600" b="1" dirty="0">
                  <a:solidFill>
                    <a:schemeClr val="accent3"/>
                  </a:solidFill>
                </a:rPr>
                <a:t>Goal</a:t>
              </a:r>
            </a:p>
            <a:p>
              <a:pPr algn="ctr"/>
              <a:r>
                <a:rPr lang="en-MO" sz="1400" dirty="0"/>
                <a:t>Find a configuration that minimizes total distance</a:t>
              </a:r>
            </a:p>
          </p:txBody>
        </p:sp>
        <p:grpSp>
          <p:nvGrpSpPr>
            <p:cNvPr id="203" name="Group 202">
              <a:extLst>
                <a:ext uri="{FF2B5EF4-FFF2-40B4-BE49-F238E27FC236}">
                  <a16:creationId xmlns:a16="http://schemas.microsoft.com/office/drawing/2014/main" id="{6E562A14-B28C-E597-FDD6-FE9FB0FAAE7F}"/>
                </a:ext>
              </a:extLst>
            </p:cNvPr>
            <p:cNvGrpSpPr/>
            <p:nvPr/>
          </p:nvGrpSpPr>
          <p:grpSpPr>
            <a:xfrm>
              <a:off x="5172575" y="2873241"/>
              <a:ext cx="2019854" cy="1497993"/>
              <a:chOff x="5241037" y="2873241"/>
              <a:chExt cx="2019854" cy="1497993"/>
            </a:xfrm>
          </p:grpSpPr>
          <p:sp>
            <p:nvSpPr>
              <p:cNvPr id="80" name="Right Bracket 79">
                <a:extLst>
                  <a:ext uri="{FF2B5EF4-FFF2-40B4-BE49-F238E27FC236}">
                    <a16:creationId xmlns:a16="http://schemas.microsoft.com/office/drawing/2014/main" id="{95E9C9B0-A94B-81EC-D954-5F6CBBFFF701}"/>
                  </a:ext>
                </a:extLst>
              </p:cNvPr>
              <p:cNvSpPr/>
              <p:nvPr/>
            </p:nvSpPr>
            <p:spPr bwMode="auto">
              <a:xfrm rot="10800000">
                <a:off x="5528717" y="3167816"/>
                <a:ext cx="148995" cy="1191178"/>
              </a:xfrm>
              <a:prstGeom prst="rightBracke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88" name="TextBox 87">
                <a:extLst>
                  <a:ext uri="{FF2B5EF4-FFF2-40B4-BE49-F238E27FC236}">
                    <a16:creationId xmlns:a16="http://schemas.microsoft.com/office/drawing/2014/main" id="{FFEDD896-83DD-4274-C28F-C4AA9A7683F7}"/>
                  </a:ext>
                </a:extLst>
              </p:cNvPr>
              <p:cNvSpPr txBox="1"/>
              <p:nvPr/>
            </p:nvSpPr>
            <p:spPr>
              <a:xfrm>
                <a:off x="5245570" y="3518553"/>
                <a:ext cx="260470" cy="248395"/>
              </a:xfrm>
              <a:prstGeom prst="rect">
                <a:avLst/>
              </a:prstGeom>
              <a:noFill/>
            </p:spPr>
            <p:txBody>
              <a:bodyPr wrap="none" rtlCol="0">
                <a:spAutoFit/>
              </a:bodyPr>
              <a:lstStyle/>
              <a:p>
                <a:r>
                  <a:rPr lang="en-MO" sz="1200" dirty="0"/>
                  <a:t>…</a:t>
                </a:r>
              </a:p>
            </p:txBody>
          </p:sp>
          <p:sp>
            <p:nvSpPr>
              <p:cNvPr id="89" name="TextBox 88">
                <a:extLst>
                  <a:ext uri="{FF2B5EF4-FFF2-40B4-BE49-F238E27FC236}">
                    <a16:creationId xmlns:a16="http://schemas.microsoft.com/office/drawing/2014/main" id="{E4960D4D-0E0B-DFB3-01CC-5E6470050BDE}"/>
                  </a:ext>
                </a:extLst>
              </p:cNvPr>
              <p:cNvSpPr txBox="1"/>
              <p:nvPr/>
            </p:nvSpPr>
            <p:spPr>
              <a:xfrm>
                <a:off x="5241037" y="3832771"/>
                <a:ext cx="260470" cy="248395"/>
              </a:xfrm>
              <a:prstGeom prst="rect">
                <a:avLst/>
              </a:prstGeom>
              <a:noFill/>
            </p:spPr>
            <p:txBody>
              <a:bodyPr wrap="none" rtlCol="0">
                <a:spAutoFit/>
              </a:bodyPr>
              <a:lstStyle/>
              <a:p>
                <a:r>
                  <a:rPr lang="en-MO" sz="1200" dirty="0"/>
                  <a:t>…</a:t>
                </a:r>
              </a:p>
            </p:txBody>
          </p:sp>
          <p:sp>
            <p:nvSpPr>
              <p:cNvPr id="91" name="TextBox 90">
                <a:extLst>
                  <a:ext uri="{FF2B5EF4-FFF2-40B4-BE49-F238E27FC236}">
                    <a16:creationId xmlns:a16="http://schemas.microsoft.com/office/drawing/2014/main" id="{F0B60005-AF02-37E2-FE8D-D9B8A3E79792}"/>
                  </a:ext>
                </a:extLst>
              </p:cNvPr>
              <p:cNvSpPr txBox="1"/>
              <p:nvPr/>
            </p:nvSpPr>
            <p:spPr>
              <a:xfrm>
                <a:off x="5243025" y="4122839"/>
                <a:ext cx="260470" cy="248395"/>
              </a:xfrm>
              <a:prstGeom prst="rect">
                <a:avLst/>
              </a:prstGeom>
              <a:noFill/>
            </p:spPr>
            <p:txBody>
              <a:bodyPr wrap="none" rtlCol="0">
                <a:spAutoFit/>
              </a:bodyPr>
              <a:lstStyle/>
              <a:p>
                <a:r>
                  <a:rPr lang="en-MO" sz="1200" dirty="0"/>
                  <a:t>…</a:t>
                </a:r>
              </a:p>
            </p:txBody>
          </p:sp>
          <p:sp>
            <p:nvSpPr>
              <p:cNvPr id="92" name="Right Bracket 91">
                <a:extLst>
                  <a:ext uri="{FF2B5EF4-FFF2-40B4-BE49-F238E27FC236}">
                    <a16:creationId xmlns:a16="http://schemas.microsoft.com/office/drawing/2014/main" id="{443710A1-2422-1753-D0CB-E95CA21633B2}"/>
                  </a:ext>
                </a:extLst>
              </p:cNvPr>
              <p:cNvSpPr/>
              <p:nvPr/>
            </p:nvSpPr>
            <p:spPr bwMode="auto">
              <a:xfrm>
                <a:off x="7107021" y="3167816"/>
                <a:ext cx="148995" cy="1191178"/>
              </a:xfrm>
              <a:prstGeom prst="rightBracke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93" name="TextBox 92">
                <a:extLst>
                  <a:ext uri="{FF2B5EF4-FFF2-40B4-BE49-F238E27FC236}">
                    <a16:creationId xmlns:a16="http://schemas.microsoft.com/office/drawing/2014/main" id="{D26E19C2-7CAB-899E-0C5B-674B80EB12EA}"/>
                  </a:ext>
                </a:extLst>
              </p:cNvPr>
              <p:cNvSpPr txBox="1"/>
              <p:nvPr/>
            </p:nvSpPr>
            <p:spPr>
              <a:xfrm>
                <a:off x="7000421" y="2889016"/>
                <a:ext cx="260470" cy="248395"/>
              </a:xfrm>
              <a:prstGeom prst="rect">
                <a:avLst/>
              </a:prstGeom>
              <a:noFill/>
            </p:spPr>
            <p:txBody>
              <a:bodyPr wrap="none" rtlCol="0">
                <a:spAutoFit/>
              </a:bodyPr>
              <a:lstStyle/>
              <a:p>
                <a:r>
                  <a:rPr lang="en-MO" sz="1200" dirty="0"/>
                  <a:t>…</a:t>
                </a:r>
              </a:p>
            </p:txBody>
          </p:sp>
          <p:sp>
            <p:nvSpPr>
              <p:cNvPr id="94" name="Rectangle 93">
                <a:extLst>
                  <a:ext uri="{FF2B5EF4-FFF2-40B4-BE49-F238E27FC236}">
                    <a16:creationId xmlns:a16="http://schemas.microsoft.com/office/drawing/2014/main" id="{B7E65F2E-77E7-6CA8-F775-7CA95412DB1B}"/>
                  </a:ext>
                </a:extLst>
              </p:cNvPr>
              <p:cNvSpPr>
                <a:spLocks noChangeAspect="1"/>
              </p:cNvSpPr>
              <p:nvPr/>
            </p:nvSpPr>
            <p:spPr bwMode="auto">
              <a:xfrm>
                <a:off x="5682266" y="2962888"/>
                <a:ext cx="161412" cy="161412"/>
              </a:xfrm>
              <a:prstGeom prst="rect">
                <a:avLst/>
              </a:prstGeom>
              <a:solidFill>
                <a:srgbClr val="FF00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MO" sz="8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rPr>
                  <a:t>1</a:t>
                </a:r>
              </a:p>
            </p:txBody>
          </p:sp>
          <p:sp>
            <p:nvSpPr>
              <p:cNvPr id="95" name="Rectangle 94">
                <a:extLst>
                  <a:ext uri="{FF2B5EF4-FFF2-40B4-BE49-F238E27FC236}">
                    <a16:creationId xmlns:a16="http://schemas.microsoft.com/office/drawing/2014/main" id="{FEA3A653-93E0-B5E9-2321-F28ACC28D22E}"/>
                  </a:ext>
                </a:extLst>
              </p:cNvPr>
              <p:cNvSpPr>
                <a:spLocks noChangeAspect="1"/>
              </p:cNvSpPr>
              <p:nvPr/>
            </p:nvSpPr>
            <p:spPr bwMode="auto">
              <a:xfrm>
                <a:off x="6005715" y="2960223"/>
                <a:ext cx="161412" cy="161412"/>
              </a:xfrm>
              <a:prstGeom prst="rect">
                <a:avLst/>
              </a:prstGeom>
              <a:solidFill>
                <a:srgbClr val="FF00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MO" sz="8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rPr>
                  <a:t>2</a:t>
                </a:r>
              </a:p>
            </p:txBody>
          </p:sp>
          <p:sp>
            <p:nvSpPr>
              <p:cNvPr id="96" name="Rectangle 95">
                <a:extLst>
                  <a:ext uri="{FF2B5EF4-FFF2-40B4-BE49-F238E27FC236}">
                    <a16:creationId xmlns:a16="http://schemas.microsoft.com/office/drawing/2014/main" id="{90D147CA-ADF8-1370-126C-C5E7D4743988}"/>
                  </a:ext>
                </a:extLst>
              </p:cNvPr>
              <p:cNvSpPr>
                <a:spLocks noChangeAspect="1"/>
              </p:cNvSpPr>
              <p:nvPr/>
            </p:nvSpPr>
            <p:spPr bwMode="auto">
              <a:xfrm>
                <a:off x="6420639" y="2961066"/>
                <a:ext cx="161412" cy="161412"/>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MO" sz="8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rPr>
                  <a:t>1</a:t>
                </a:r>
              </a:p>
            </p:txBody>
          </p:sp>
          <p:sp>
            <p:nvSpPr>
              <p:cNvPr id="97" name="TextBox 96">
                <a:extLst>
                  <a:ext uri="{FF2B5EF4-FFF2-40B4-BE49-F238E27FC236}">
                    <a16:creationId xmlns:a16="http://schemas.microsoft.com/office/drawing/2014/main" id="{D1B764F1-F50A-DF03-7826-6BFFB89AFDD0}"/>
                  </a:ext>
                </a:extLst>
              </p:cNvPr>
              <p:cNvSpPr txBox="1"/>
              <p:nvPr/>
            </p:nvSpPr>
            <p:spPr>
              <a:xfrm>
                <a:off x="6550895" y="2888168"/>
                <a:ext cx="260470" cy="248395"/>
              </a:xfrm>
              <a:prstGeom prst="rect">
                <a:avLst/>
              </a:prstGeom>
              <a:noFill/>
            </p:spPr>
            <p:txBody>
              <a:bodyPr wrap="none" rtlCol="0">
                <a:spAutoFit/>
              </a:bodyPr>
              <a:lstStyle/>
              <a:p>
                <a:r>
                  <a:rPr lang="en-MO" sz="1200" dirty="0"/>
                  <a:t>…</a:t>
                </a:r>
              </a:p>
            </p:txBody>
          </p:sp>
          <p:sp>
            <p:nvSpPr>
              <p:cNvPr id="98" name="TextBox 97">
                <a:extLst>
                  <a:ext uri="{FF2B5EF4-FFF2-40B4-BE49-F238E27FC236}">
                    <a16:creationId xmlns:a16="http://schemas.microsoft.com/office/drawing/2014/main" id="{DC374F4F-2D91-5141-F755-C88C89A5ED75}"/>
                  </a:ext>
                </a:extLst>
              </p:cNvPr>
              <p:cNvSpPr txBox="1"/>
              <p:nvPr/>
            </p:nvSpPr>
            <p:spPr>
              <a:xfrm>
                <a:off x="6167899" y="2873241"/>
                <a:ext cx="260470" cy="248395"/>
              </a:xfrm>
              <a:prstGeom prst="rect">
                <a:avLst/>
              </a:prstGeom>
              <a:noFill/>
            </p:spPr>
            <p:txBody>
              <a:bodyPr wrap="none" rtlCol="0">
                <a:spAutoFit/>
              </a:bodyPr>
              <a:lstStyle/>
              <a:p>
                <a:r>
                  <a:rPr lang="en-MO" sz="1200" dirty="0"/>
                  <a:t>…</a:t>
                </a:r>
              </a:p>
            </p:txBody>
          </p:sp>
          <p:grpSp>
            <p:nvGrpSpPr>
              <p:cNvPr id="151" name="Group 150">
                <a:extLst>
                  <a:ext uri="{FF2B5EF4-FFF2-40B4-BE49-F238E27FC236}">
                    <a16:creationId xmlns:a16="http://schemas.microsoft.com/office/drawing/2014/main" id="{8AB1A4EE-C735-A355-E3A5-664102CA3E31}"/>
                  </a:ext>
                </a:extLst>
              </p:cNvPr>
              <p:cNvGrpSpPr/>
              <p:nvPr/>
            </p:nvGrpSpPr>
            <p:grpSpPr>
              <a:xfrm>
                <a:off x="5272656" y="3177039"/>
                <a:ext cx="211596" cy="193196"/>
                <a:chOff x="5272656" y="3177039"/>
                <a:chExt cx="211596" cy="193196"/>
              </a:xfrm>
            </p:grpSpPr>
            <p:sp>
              <p:nvSpPr>
                <p:cNvPr id="84" name="Oval 83">
                  <a:extLst>
                    <a:ext uri="{FF2B5EF4-FFF2-40B4-BE49-F238E27FC236}">
                      <a16:creationId xmlns:a16="http://schemas.microsoft.com/office/drawing/2014/main" id="{14EB75ED-A3C2-303F-A224-4CFC710C3813}"/>
                    </a:ext>
                  </a:extLst>
                </p:cNvPr>
                <p:cNvSpPr>
                  <a:spLocks noChangeAspect="1"/>
                </p:cNvSpPr>
                <p:nvPr/>
              </p:nvSpPr>
              <p:spPr bwMode="auto">
                <a:xfrm>
                  <a:off x="5294303" y="3192931"/>
                  <a:ext cx="161412" cy="161412"/>
                </a:xfrm>
                <a:prstGeom prst="ellipse">
                  <a:avLst/>
                </a:prstGeom>
                <a:solidFill>
                  <a:srgbClr val="FF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99" name="TextBox 98">
                  <a:extLst>
                    <a:ext uri="{FF2B5EF4-FFF2-40B4-BE49-F238E27FC236}">
                      <a16:creationId xmlns:a16="http://schemas.microsoft.com/office/drawing/2014/main" id="{3174C04A-B9CD-CDC0-25BE-98B35914856B}"/>
                    </a:ext>
                  </a:extLst>
                </p:cNvPr>
                <p:cNvSpPr txBox="1"/>
                <p:nvPr/>
              </p:nvSpPr>
              <p:spPr>
                <a:xfrm>
                  <a:off x="5272656" y="3177039"/>
                  <a:ext cx="211596" cy="193196"/>
                </a:xfrm>
                <a:prstGeom prst="rect">
                  <a:avLst/>
                </a:prstGeom>
                <a:noFill/>
              </p:spPr>
              <p:txBody>
                <a:bodyPr wrap="none" rtlCol="0">
                  <a:spAutoFit/>
                </a:bodyPr>
                <a:lstStyle/>
                <a:p>
                  <a:r>
                    <a:rPr lang="en-MO" sz="800" dirty="0"/>
                    <a:t>1</a:t>
                  </a:r>
                </a:p>
              </p:txBody>
            </p:sp>
          </p:grpSp>
          <p:grpSp>
            <p:nvGrpSpPr>
              <p:cNvPr id="152" name="Group 151">
                <a:extLst>
                  <a:ext uri="{FF2B5EF4-FFF2-40B4-BE49-F238E27FC236}">
                    <a16:creationId xmlns:a16="http://schemas.microsoft.com/office/drawing/2014/main" id="{41F8732B-5A66-0620-5F9A-55E971EE619D}"/>
                  </a:ext>
                </a:extLst>
              </p:cNvPr>
              <p:cNvGrpSpPr/>
              <p:nvPr/>
            </p:nvGrpSpPr>
            <p:grpSpPr>
              <a:xfrm>
                <a:off x="5272656" y="3409506"/>
                <a:ext cx="211596" cy="193196"/>
                <a:chOff x="5272656" y="3409506"/>
                <a:chExt cx="211596" cy="193196"/>
              </a:xfrm>
            </p:grpSpPr>
            <p:sp>
              <p:nvSpPr>
                <p:cNvPr id="85" name="Oval 84">
                  <a:extLst>
                    <a:ext uri="{FF2B5EF4-FFF2-40B4-BE49-F238E27FC236}">
                      <a16:creationId xmlns:a16="http://schemas.microsoft.com/office/drawing/2014/main" id="{28B8ECFB-0040-6188-E023-B252B1EFB01D}"/>
                    </a:ext>
                  </a:extLst>
                </p:cNvPr>
                <p:cNvSpPr>
                  <a:spLocks noChangeAspect="1"/>
                </p:cNvSpPr>
                <p:nvPr/>
              </p:nvSpPr>
              <p:spPr bwMode="auto">
                <a:xfrm>
                  <a:off x="5294303" y="3425398"/>
                  <a:ext cx="161412" cy="161412"/>
                </a:xfrm>
                <a:prstGeom prst="ellipse">
                  <a:avLst/>
                </a:prstGeom>
                <a:solidFill>
                  <a:srgbClr val="FF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01" name="TextBox 100">
                  <a:extLst>
                    <a:ext uri="{FF2B5EF4-FFF2-40B4-BE49-F238E27FC236}">
                      <a16:creationId xmlns:a16="http://schemas.microsoft.com/office/drawing/2014/main" id="{6937A846-526F-CE13-7A48-A2ED695BA20A}"/>
                    </a:ext>
                  </a:extLst>
                </p:cNvPr>
                <p:cNvSpPr txBox="1"/>
                <p:nvPr/>
              </p:nvSpPr>
              <p:spPr>
                <a:xfrm>
                  <a:off x="5272656" y="3409506"/>
                  <a:ext cx="211596" cy="193196"/>
                </a:xfrm>
                <a:prstGeom prst="rect">
                  <a:avLst/>
                </a:prstGeom>
                <a:noFill/>
              </p:spPr>
              <p:txBody>
                <a:bodyPr wrap="none" rtlCol="0">
                  <a:spAutoFit/>
                </a:bodyPr>
                <a:lstStyle/>
                <a:p>
                  <a:r>
                    <a:rPr lang="en-MO" sz="800" dirty="0"/>
                    <a:t>2</a:t>
                  </a:r>
                </a:p>
              </p:txBody>
            </p:sp>
          </p:grpSp>
          <p:grpSp>
            <p:nvGrpSpPr>
              <p:cNvPr id="153" name="Group 152">
                <a:extLst>
                  <a:ext uri="{FF2B5EF4-FFF2-40B4-BE49-F238E27FC236}">
                    <a16:creationId xmlns:a16="http://schemas.microsoft.com/office/drawing/2014/main" id="{A8759A08-67D2-4996-FADC-FB37C055EAEB}"/>
                  </a:ext>
                </a:extLst>
              </p:cNvPr>
              <p:cNvGrpSpPr/>
              <p:nvPr/>
            </p:nvGrpSpPr>
            <p:grpSpPr>
              <a:xfrm>
                <a:off x="5272656" y="3721884"/>
                <a:ext cx="211596" cy="193196"/>
                <a:chOff x="5272656" y="3721884"/>
                <a:chExt cx="211596" cy="193196"/>
              </a:xfrm>
            </p:grpSpPr>
            <p:sp>
              <p:nvSpPr>
                <p:cNvPr id="86" name="Oval 85">
                  <a:extLst>
                    <a:ext uri="{FF2B5EF4-FFF2-40B4-BE49-F238E27FC236}">
                      <a16:creationId xmlns:a16="http://schemas.microsoft.com/office/drawing/2014/main" id="{472C3394-042F-EB9A-CF00-4706396BDBC0}"/>
                    </a:ext>
                  </a:extLst>
                </p:cNvPr>
                <p:cNvSpPr>
                  <a:spLocks noChangeAspect="1"/>
                </p:cNvSpPr>
                <p:nvPr/>
              </p:nvSpPr>
              <p:spPr bwMode="auto">
                <a:xfrm>
                  <a:off x="5294303" y="3737776"/>
                  <a:ext cx="161412" cy="161412"/>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02" name="TextBox 101">
                  <a:extLst>
                    <a:ext uri="{FF2B5EF4-FFF2-40B4-BE49-F238E27FC236}">
                      <a16:creationId xmlns:a16="http://schemas.microsoft.com/office/drawing/2014/main" id="{279A85A2-7FBC-7D1F-03EA-B60BAE57FAF3}"/>
                    </a:ext>
                  </a:extLst>
                </p:cNvPr>
                <p:cNvSpPr txBox="1"/>
                <p:nvPr/>
              </p:nvSpPr>
              <p:spPr>
                <a:xfrm>
                  <a:off x="5272656" y="3721884"/>
                  <a:ext cx="211596" cy="193196"/>
                </a:xfrm>
                <a:prstGeom prst="rect">
                  <a:avLst/>
                </a:prstGeom>
                <a:noFill/>
              </p:spPr>
              <p:txBody>
                <a:bodyPr wrap="none" rtlCol="0">
                  <a:spAutoFit/>
                </a:bodyPr>
                <a:lstStyle/>
                <a:p>
                  <a:r>
                    <a:rPr lang="en-MO" sz="800" dirty="0"/>
                    <a:t>1</a:t>
                  </a:r>
                </a:p>
              </p:txBody>
            </p:sp>
          </p:grpSp>
          <p:grpSp>
            <p:nvGrpSpPr>
              <p:cNvPr id="154" name="Group 153">
                <a:extLst>
                  <a:ext uri="{FF2B5EF4-FFF2-40B4-BE49-F238E27FC236}">
                    <a16:creationId xmlns:a16="http://schemas.microsoft.com/office/drawing/2014/main" id="{4DABEAA2-5C47-128C-EDE5-202FDFCED944}"/>
                  </a:ext>
                </a:extLst>
              </p:cNvPr>
              <p:cNvGrpSpPr/>
              <p:nvPr/>
            </p:nvGrpSpPr>
            <p:grpSpPr>
              <a:xfrm>
                <a:off x="5272656" y="4038329"/>
                <a:ext cx="211596" cy="193196"/>
                <a:chOff x="5272656" y="4038329"/>
                <a:chExt cx="211596" cy="193196"/>
              </a:xfrm>
            </p:grpSpPr>
            <p:sp>
              <p:nvSpPr>
                <p:cNvPr id="87" name="Oval 86">
                  <a:extLst>
                    <a:ext uri="{FF2B5EF4-FFF2-40B4-BE49-F238E27FC236}">
                      <a16:creationId xmlns:a16="http://schemas.microsoft.com/office/drawing/2014/main" id="{D64F3706-F2B4-E7A1-30A1-C0E6A2D8BECF}"/>
                    </a:ext>
                  </a:extLst>
                </p:cNvPr>
                <p:cNvSpPr>
                  <a:spLocks noChangeAspect="1"/>
                </p:cNvSpPr>
                <p:nvPr/>
              </p:nvSpPr>
              <p:spPr bwMode="auto">
                <a:xfrm>
                  <a:off x="5294303" y="4054221"/>
                  <a:ext cx="161412" cy="161412"/>
                </a:xfrm>
                <a:prstGeom prst="ellipse">
                  <a:avLst/>
                </a:prstGeom>
                <a:solidFill>
                  <a:srgbClr val="02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03" name="TextBox 102">
                  <a:extLst>
                    <a:ext uri="{FF2B5EF4-FFF2-40B4-BE49-F238E27FC236}">
                      <a16:creationId xmlns:a16="http://schemas.microsoft.com/office/drawing/2014/main" id="{E5F91241-6530-9C8B-C42F-2EE3188BA197}"/>
                    </a:ext>
                  </a:extLst>
                </p:cNvPr>
                <p:cNvSpPr txBox="1"/>
                <p:nvPr/>
              </p:nvSpPr>
              <p:spPr>
                <a:xfrm>
                  <a:off x="5272656" y="4038329"/>
                  <a:ext cx="211596" cy="193196"/>
                </a:xfrm>
                <a:prstGeom prst="rect">
                  <a:avLst/>
                </a:prstGeom>
                <a:noFill/>
              </p:spPr>
              <p:txBody>
                <a:bodyPr wrap="none" rtlCol="0">
                  <a:spAutoFit/>
                </a:bodyPr>
                <a:lstStyle/>
                <a:p>
                  <a:r>
                    <a:rPr lang="en-MO" sz="800" dirty="0"/>
                    <a:t>1</a:t>
                  </a:r>
                </a:p>
              </p:txBody>
            </p:sp>
          </p:grpSp>
          <p:sp>
            <p:nvSpPr>
              <p:cNvPr id="90" name="Rectangle 89">
                <a:extLst>
                  <a:ext uri="{FF2B5EF4-FFF2-40B4-BE49-F238E27FC236}">
                    <a16:creationId xmlns:a16="http://schemas.microsoft.com/office/drawing/2014/main" id="{EF53DD83-92BB-B2EB-34A1-4D83AA71AFC9}"/>
                  </a:ext>
                </a:extLst>
              </p:cNvPr>
              <p:cNvSpPr>
                <a:spLocks noChangeAspect="1"/>
              </p:cNvSpPr>
              <p:nvPr/>
            </p:nvSpPr>
            <p:spPr bwMode="auto">
              <a:xfrm>
                <a:off x="6813319" y="2966955"/>
                <a:ext cx="161412" cy="161412"/>
              </a:xfrm>
              <a:prstGeom prst="rect">
                <a:avLst/>
              </a:prstGeom>
              <a:solidFill>
                <a:srgbClr val="02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07" name="TextBox 106">
                <a:extLst>
                  <a:ext uri="{FF2B5EF4-FFF2-40B4-BE49-F238E27FC236}">
                    <a16:creationId xmlns:a16="http://schemas.microsoft.com/office/drawing/2014/main" id="{2E33FE2A-0A31-72EF-EFD4-DAFEAC4D242C}"/>
                  </a:ext>
                </a:extLst>
              </p:cNvPr>
              <p:cNvSpPr txBox="1"/>
              <p:nvPr/>
            </p:nvSpPr>
            <p:spPr>
              <a:xfrm>
                <a:off x="6781578" y="2949051"/>
                <a:ext cx="211596" cy="193695"/>
              </a:xfrm>
              <a:prstGeom prst="rect">
                <a:avLst/>
              </a:prstGeom>
              <a:noFill/>
            </p:spPr>
            <p:txBody>
              <a:bodyPr wrap="none" rtlCol="0">
                <a:spAutoFit/>
              </a:bodyPr>
              <a:lstStyle/>
              <a:p>
                <a:r>
                  <a:rPr lang="en-MO" sz="800" dirty="0"/>
                  <a:t>1</a:t>
                </a:r>
              </a:p>
            </p:txBody>
          </p:sp>
          <p:sp>
            <p:nvSpPr>
              <p:cNvPr id="109" name="TextBox 108">
                <a:extLst>
                  <a:ext uri="{FF2B5EF4-FFF2-40B4-BE49-F238E27FC236}">
                    <a16:creationId xmlns:a16="http://schemas.microsoft.com/office/drawing/2014/main" id="{D16CA600-2A05-605F-1A8A-8BBD7AD16984}"/>
                  </a:ext>
                </a:extLst>
              </p:cNvPr>
              <p:cNvSpPr txBox="1"/>
              <p:nvPr/>
            </p:nvSpPr>
            <p:spPr>
              <a:xfrm>
                <a:off x="5621237" y="3149440"/>
                <a:ext cx="283469" cy="248395"/>
              </a:xfrm>
              <a:prstGeom prst="rect">
                <a:avLst/>
              </a:prstGeom>
              <a:noFill/>
            </p:spPr>
            <p:txBody>
              <a:bodyPr wrap="none" rtlCol="0">
                <a:spAutoFit/>
              </a:bodyPr>
              <a:lstStyle/>
              <a:p>
                <a:r>
                  <a:rPr lang="en-MO" sz="1200" dirty="0"/>
                  <a:t>∞</a:t>
                </a:r>
              </a:p>
            </p:txBody>
          </p:sp>
          <p:sp>
            <p:nvSpPr>
              <p:cNvPr id="110" name="TextBox 109">
                <a:extLst>
                  <a:ext uri="{FF2B5EF4-FFF2-40B4-BE49-F238E27FC236}">
                    <a16:creationId xmlns:a16="http://schemas.microsoft.com/office/drawing/2014/main" id="{6FD81F0B-B234-1078-4E95-A56A70FA8E1E}"/>
                  </a:ext>
                </a:extLst>
              </p:cNvPr>
              <p:cNvSpPr txBox="1"/>
              <p:nvPr/>
            </p:nvSpPr>
            <p:spPr>
              <a:xfrm>
                <a:off x="5944686" y="3149440"/>
                <a:ext cx="283469" cy="248395"/>
              </a:xfrm>
              <a:prstGeom prst="rect">
                <a:avLst/>
              </a:prstGeom>
              <a:noFill/>
            </p:spPr>
            <p:txBody>
              <a:bodyPr wrap="none" rtlCol="0">
                <a:spAutoFit/>
              </a:bodyPr>
              <a:lstStyle/>
              <a:p>
                <a:r>
                  <a:rPr lang="en-MO" sz="1200" dirty="0"/>
                  <a:t>∞</a:t>
                </a:r>
              </a:p>
            </p:txBody>
          </p:sp>
          <p:sp>
            <p:nvSpPr>
              <p:cNvPr id="111" name="TextBox 110">
                <a:extLst>
                  <a:ext uri="{FF2B5EF4-FFF2-40B4-BE49-F238E27FC236}">
                    <a16:creationId xmlns:a16="http://schemas.microsoft.com/office/drawing/2014/main" id="{4060FEB8-ED38-A0E4-4B30-EF08CCFD3E9F}"/>
                  </a:ext>
                </a:extLst>
              </p:cNvPr>
              <p:cNvSpPr txBox="1"/>
              <p:nvPr/>
            </p:nvSpPr>
            <p:spPr>
              <a:xfrm>
                <a:off x="5621237" y="3381907"/>
                <a:ext cx="283469" cy="248395"/>
              </a:xfrm>
              <a:prstGeom prst="rect">
                <a:avLst/>
              </a:prstGeom>
              <a:noFill/>
            </p:spPr>
            <p:txBody>
              <a:bodyPr wrap="none" rtlCol="0">
                <a:spAutoFit/>
              </a:bodyPr>
              <a:lstStyle/>
              <a:p>
                <a:r>
                  <a:rPr lang="en-MO" sz="1200" dirty="0"/>
                  <a:t>∞</a:t>
                </a:r>
              </a:p>
            </p:txBody>
          </p:sp>
          <p:sp>
            <p:nvSpPr>
              <p:cNvPr id="112" name="TextBox 111">
                <a:extLst>
                  <a:ext uri="{FF2B5EF4-FFF2-40B4-BE49-F238E27FC236}">
                    <a16:creationId xmlns:a16="http://schemas.microsoft.com/office/drawing/2014/main" id="{6F3C18EC-733A-386E-F9E2-040E0ECEC494}"/>
                  </a:ext>
                </a:extLst>
              </p:cNvPr>
              <p:cNvSpPr txBox="1"/>
              <p:nvPr/>
            </p:nvSpPr>
            <p:spPr>
              <a:xfrm>
                <a:off x="5944686" y="3381907"/>
                <a:ext cx="283469" cy="248395"/>
              </a:xfrm>
              <a:prstGeom prst="rect">
                <a:avLst/>
              </a:prstGeom>
              <a:noFill/>
            </p:spPr>
            <p:txBody>
              <a:bodyPr wrap="none" rtlCol="0">
                <a:spAutoFit/>
              </a:bodyPr>
              <a:lstStyle/>
              <a:p>
                <a:r>
                  <a:rPr lang="en-MO" sz="1200" dirty="0"/>
                  <a:t>∞</a:t>
                </a:r>
              </a:p>
            </p:txBody>
          </p:sp>
          <p:sp>
            <p:nvSpPr>
              <p:cNvPr id="113" name="TextBox 112">
                <a:extLst>
                  <a:ext uri="{FF2B5EF4-FFF2-40B4-BE49-F238E27FC236}">
                    <a16:creationId xmlns:a16="http://schemas.microsoft.com/office/drawing/2014/main" id="{BBAAC9E2-35BD-C074-8ADE-75D1A1D6BC82}"/>
                  </a:ext>
                </a:extLst>
              </p:cNvPr>
              <p:cNvSpPr txBox="1"/>
              <p:nvPr/>
            </p:nvSpPr>
            <p:spPr>
              <a:xfrm>
                <a:off x="6359610" y="3694285"/>
                <a:ext cx="283469" cy="248395"/>
              </a:xfrm>
              <a:prstGeom prst="rect">
                <a:avLst/>
              </a:prstGeom>
              <a:noFill/>
            </p:spPr>
            <p:txBody>
              <a:bodyPr wrap="none" rtlCol="0">
                <a:spAutoFit/>
              </a:bodyPr>
              <a:lstStyle/>
              <a:p>
                <a:r>
                  <a:rPr lang="en-MO" sz="1200" dirty="0"/>
                  <a:t>∞</a:t>
                </a:r>
              </a:p>
            </p:txBody>
          </p:sp>
          <p:sp>
            <p:nvSpPr>
              <p:cNvPr id="114" name="TextBox 113">
                <a:extLst>
                  <a:ext uri="{FF2B5EF4-FFF2-40B4-BE49-F238E27FC236}">
                    <a16:creationId xmlns:a16="http://schemas.microsoft.com/office/drawing/2014/main" id="{9883EC81-99E9-D315-78B8-F129385A8E41}"/>
                  </a:ext>
                </a:extLst>
              </p:cNvPr>
              <p:cNvSpPr txBox="1"/>
              <p:nvPr/>
            </p:nvSpPr>
            <p:spPr>
              <a:xfrm>
                <a:off x="6752291" y="4010730"/>
                <a:ext cx="283469" cy="248395"/>
              </a:xfrm>
              <a:prstGeom prst="rect">
                <a:avLst/>
              </a:prstGeom>
              <a:noFill/>
            </p:spPr>
            <p:txBody>
              <a:bodyPr wrap="none" rtlCol="0">
                <a:spAutoFit/>
              </a:bodyPr>
              <a:lstStyle/>
              <a:p>
                <a:r>
                  <a:rPr lang="en-MO" sz="1200" dirty="0"/>
                  <a:t>∞</a:t>
                </a:r>
              </a:p>
            </p:txBody>
          </p:sp>
          <p:sp>
            <p:nvSpPr>
              <p:cNvPr id="115" name="TextBox 114">
                <a:extLst>
                  <a:ext uri="{FF2B5EF4-FFF2-40B4-BE49-F238E27FC236}">
                    <a16:creationId xmlns:a16="http://schemas.microsoft.com/office/drawing/2014/main" id="{C3A5A62A-BDED-FEAC-C252-3C9928FB2283}"/>
                  </a:ext>
                </a:extLst>
              </p:cNvPr>
              <p:cNvSpPr txBox="1"/>
              <p:nvPr/>
            </p:nvSpPr>
            <p:spPr>
              <a:xfrm>
                <a:off x="6167899" y="3149440"/>
                <a:ext cx="260470" cy="248395"/>
              </a:xfrm>
              <a:prstGeom prst="rect">
                <a:avLst/>
              </a:prstGeom>
              <a:noFill/>
            </p:spPr>
            <p:txBody>
              <a:bodyPr wrap="none" rtlCol="0">
                <a:spAutoFit/>
              </a:bodyPr>
              <a:lstStyle/>
              <a:p>
                <a:r>
                  <a:rPr lang="en-MO" sz="1200" dirty="0"/>
                  <a:t>…</a:t>
                </a:r>
              </a:p>
            </p:txBody>
          </p:sp>
          <p:sp>
            <p:nvSpPr>
              <p:cNvPr id="116" name="TextBox 115">
                <a:extLst>
                  <a:ext uri="{FF2B5EF4-FFF2-40B4-BE49-F238E27FC236}">
                    <a16:creationId xmlns:a16="http://schemas.microsoft.com/office/drawing/2014/main" id="{EFBE2F86-AB4B-DC22-F6EE-729331356886}"/>
                  </a:ext>
                </a:extLst>
              </p:cNvPr>
              <p:cNvSpPr txBox="1"/>
              <p:nvPr/>
            </p:nvSpPr>
            <p:spPr>
              <a:xfrm>
                <a:off x="6167899" y="3381907"/>
                <a:ext cx="260470" cy="248395"/>
              </a:xfrm>
              <a:prstGeom prst="rect">
                <a:avLst/>
              </a:prstGeom>
              <a:noFill/>
            </p:spPr>
            <p:txBody>
              <a:bodyPr wrap="none" rtlCol="0">
                <a:spAutoFit/>
              </a:bodyPr>
              <a:lstStyle/>
              <a:p>
                <a:r>
                  <a:rPr lang="en-MO" sz="1200" dirty="0"/>
                  <a:t>…</a:t>
                </a:r>
              </a:p>
            </p:txBody>
          </p:sp>
          <p:sp>
            <p:nvSpPr>
              <p:cNvPr id="124" name="TextBox 123">
                <a:extLst>
                  <a:ext uri="{FF2B5EF4-FFF2-40B4-BE49-F238E27FC236}">
                    <a16:creationId xmlns:a16="http://schemas.microsoft.com/office/drawing/2014/main" id="{6F6E5496-5D25-8260-440D-A5EA45FBE2CF}"/>
                  </a:ext>
                </a:extLst>
              </p:cNvPr>
              <p:cNvSpPr txBox="1"/>
              <p:nvPr/>
            </p:nvSpPr>
            <p:spPr>
              <a:xfrm>
                <a:off x="6382610" y="3149440"/>
                <a:ext cx="237470" cy="248395"/>
              </a:xfrm>
              <a:prstGeom prst="rect">
                <a:avLst/>
              </a:prstGeom>
              <a:noFill/>
            </p:spPr>
            <p:txBody>
              <a:bodyPr wrap="none" rtlCol="0">
                <a:spAutoFit/>
              </a:bodyPr>
              <a:lstStyle/>
              <a:p>
                <a:r>
                  <a:rPr lang="en-MO" sz="1200" i="1" dirty="0"/>
                  <a:t>d</a:t>
                </a:r>
              </a:p>
            </p:txBody>
          </p:sp>
          <p:sp>
            <p:nvSpPr>
              <p:cNvPr id="125" name="TextBox 124">
                <a:extLst>
                  <a:ext uri="{FF2B5EF4-FFF2-40B4-BE49-F238E27FC236}">
                    <a16:creationId xmlns:a16="http://schemas.microsoft.com/office/drawing/2014/main" id="{2AC3131D-4A3F-54AC-D1DB-916501FCE381}"/>
                  </a:ext>
                </a:extLst>
              </p:cNvPr>
              <p:cNvSpPr txBox="1"/>
              <p:nvPr/>
            </p:nvSpPr>
            <p:spPr>
              <a:xfrm>
                <a:off x="6768641" y="3149440"/>
                <a:ext cx="237470" cy="248395"/>
              </a:xfrm>
              <a:prstGeom prst="rect">
                <a:avLst/>
              </a:prstGeom>
              <a:noFill/>
            </p:spPr>
            <p:txBody>
              <a:bodyPr wrap="none" rtlCol="0">
                <a:spAutoFit/>
              </a:bodyPr>
              <a:lstStyle/>
              <a:p>
                <a:r>
                  <a:rPr lang="en-MO" sz="1200" i="1" dirty="0"/>
                  <a:t>d</a:t>
                </a:r>
              </a:p>
            </p:txBody>
          </p:sp>
          <p:sp>
            <p:nvSpPr>
              <p:cNvPr id="126" name="TextBox 125">
                <a:extLst>
                  <a:ext uri="{FF2B5EF4-FFF2-40B4-BE49-F238E27FC236}">
                    <a16:creationId xmlns:a16="http://schemas.microsoft.com/office/drawing/2014/main" id="{6FE0FF2E-E1C8-D657-7292-39F983229611}"/>
                  </a:ext>
                </a:extLst>
              </p:cNvPr>
              <p:cNvSpPr txBox="1"/>
              <p:nvPr/>
            </p:nvSpPr>
            <p:spPr>
              <a:xfrm>
                <a:off x="6382610" y="3381907"/>
                <a:ext cx="237470" cy="248395"/>
              </a:xfrm>
              <a:prstGeom prst="rect">
                <a:avLst/>
              </a:prstGeom>
              <a:noFill/>
            </p:spPr>
            <p:txBody>
              <a:bodyPr wrap="none" rtlCol="0">
                <a:spAutoFit/>
              </a:bodyPr>
              <a:lstStyle/>
              <a:p>
                <a:r>
                  <a:rPr lang="en-MO" sz="1200" i="1" dirty="0"/>
                  <a:t>d</a:t>
                </a:r>
              </a:p>
            </p:txBody>
          </p:sp>
          <p:sp>
            <p:nvSpPr>
              <p:cNvPr id="127" name="TextBox 126">
                <a:extLst>
                  <a:ext uri="{FF2B5EF4-FFF2-40B4-BE49-F238E27FC236}">
                    <a16:creationId xmlns:a16="http://schemas.microsoft.com/office/drawing/2014/main" id="{00442C42-9184-81C5-FE1D-C299DD73DC56}"/>
                  </a:ext>
                </a:extLst>
              </p:cNvPr>
              <p:cNvSpPr txBox="1"/>
              <p:nvPr/>
            </p:nvSpPr>
            <p:spPr>
              <a:xfrm>
                <a:off x="6768641" y="3381907"/>
                <a:ext cx="237470" cy="248395"/>
              </a:xfrm>
              <a:prstGeom prst="rect">
                <a:avLst/>
              </a:prstGeom>
              <a:noFill/>
            </p:spPr>
            <p:txBody>
              <a:bodyPr wrap="none" rtlCol="0">
                <a:spAutoFit/>
              </a:bodyPr>
              <a:lstStyle/>
              <a:p>
                <a:r>
                  <a:rPr lang="en-MO" sz="1200" i="1" dirty="0"/>
                  <a:t>d</a:t>
                </a:r>
              </a:p>
            </p:txBody>
          </p:sp>
          <p:sp>
            <p:nvSpPr>
              <p:cNvPr id="128" name="TextBox 127">
                <a:extLst>
                  <a:ext uri="{FF2B5EF4-FFF2-40B4-BE49-F238E27FC236}">
                    <a16:creationId xmlns:a16="http://schemas.microsoft.com/office/drawing/2014/main" id="{BC277413-455F-E3EA-8F41-0AA2A2FFB4E1}"/>
                  </a:ext>
                </a:extLst>
              </p:cNvPr>
              <p:cNvSpPr txBox="1"/>
              <p:nvPr/>
            </p:nvSpPr>
            <p:spPr>
              <a:xfrm>
                <a:off x="5610987" y="3694285"/>
                <a:ext cx="237470" cy="248395"/>
              </a:xfrm>
              <a:prstGeom prst="rect">
                <a:avLst/>
              </a:prstGeom>
              <a:noFill/>
            </p:spPr>
            <p:txBody>
              <a:bodyPr wrap="none" rtlCol="0">
                <a:spAutoFit/>
              </a:bodyPr>
              <a:lstStyle/>
              <a:p>
                <a:r>
                  <a:rPr lang="en-MO" sz="1200" i="1" dirty="0"/>
                  <a:t>d</a:t>
                </a:r>
              </a:p>
            </p:txBody>
          </p:sp>
          <p:sp>
            <p:nvSpPr>
              <p:cNvPr id="129" name="TextBox 128">
                <a:extLst>
                  <a:ext uri="{FF2B5EF4-FFF2-40B4-BE49-F238E27FC236}">
                    <a16:creationId xmlns:a16="http://schemas.microsoft.com/office/drawing/2014/main" id="{2D1EF70C-9A1C-0259-BAFA-A1C637F653B1}"/>
                  </a:ext>
                </a:extLst>
              </p:cNvPr>
              <p:cNvSpPr txBox="1"/>
              <p:nvPr/>
            </p:nvSpPr>
            <p:spPr>
              <a:xfrm>
                <a:off x="5914486" y="3694285"/>
                <a:ext cx="237470" cy="248395"/>
              </a:xfrm>
              <a:prstGeom prst="rect">
                <a:avLst/>
              </a:prstGeom>
              <a:noFill/>
            </p:spPr>
            <p:txBody>
              <a:bodyPr wrap="none" rtlCol="0">
                <a:spAutoFit/>
              </a:bodyPr>
              <a:lstStyle/>
              <a:p>
                <a:r>
                  <a:rPr lang="en-MO" sz="1200" i="1" dirty="0"/>
                  <a:t>d</a:t>
                </a:r>
              </a:p>
            </p:txBody>
          </p:sp>
          <p:sp>
            <p:nvSpPr>
              <p:cNvPr id="130" name="TextBox 129">
                <a:extLst>
                  <a:ext uri="{FF2B5EF4-FFF2-40B4-BE49-F238E27FC236}">
                    <a16:creationId xmlns:a16="http://schemas.microsoft.com/office/drawing/2014/main" id="{390BC554-1E90-9943-F457-9F9342526A0F}"/>
                  </a:ext>
                </a:extLst>
              </p:cNvPr>
              <p:cNvSpPr txBox="1"/>
              <p:nvPr/>
            </p:nvSpPr>
            <p:spPr>
              <a:xfrm>
                <a:off x="5610987" y="4010730"/>
                <a:ext cx="237470" cy="248395"/>
              </a:xfrm>
              <a:prstGeom prst="rect">
                <a:avLst/>
              </a:prstGeom>
              <a:noFill/>
            </p:spPr>
            <p:txBody>
              <a:bodyPr wrap="none" rtlCol="0">
                <a:spAutoFit/>
              </a:bodyPr>
              <a:lstStyle/>
              <a:p>
                <a:r>
                  <a:rPr lang="en-MO" sz="1200" i="1" dirty="0"/>
                  <a:t>d</a:t>
                </a:r>
              </a:p>
            </p:txBody>
          </p:sp>
          <p:sp>
            <p:nvSpPr>
              <p:cNvPr id="131" name="TextBox 130">
                <a:extLst>
                  <a:ext uri="{FF2B5EF4-FFF2-40B4-BE49-F238E27FC236}">
                    <a16:creationId xmlns:a16="http://schemas.microsoft.com/office/drawing/2014/main" id="{EC453468-C736-803F-DEEE-269AED2012A8}"/>
                  </a:ext>
                </a:extLst>
              </p:cNvPr>
              <p:cNvSpPr txBox="1"/>
              <p:nvPr/>
            </p:nvSpPr>
            <p:spPr>
              <a:xfrm>
                <a:off x="5914486" y="4010730"/>
                <a:ext cx="237470" cy="248395"/>
              </a:xfrm>
              <a:prstGeom prst="rect">
                <a:avLst/>
              </a:prstGeom>
              <a:noFill/>
            </p:spPr>
            <p:txBody>
              <a:bodyPr wrap="none" rtlCol="0">
                <a:spAutoFit/>
              </a:bodyPr>
              <a:lstStyle/>
              <a:p>
                <a:r>
                  <a:rPr lang="en-MO" sz="1200" i="1" dirty="0"/>
                  <a:t>d</a:t>
                </a:r>
              </a:p>
            </p:txBody>
          </p:sp>
          <p:sp>
            <p:nvSpPr>
              <p:cNvPr id="132" name="TextBox 131">
                <a:extLst>
                  <a:ext uri="{FF2B5EF4-FFF2-40B4-BE49-F238E27FC236}">
                    <a16:creationId xmlns:a16="http://schemas.microsoft.com/office/drawing/2014/main" id="{C6DA67FD-2C08-6F1E-DC21-9797FF0946D7}"/>
                  </a:ext>
                </a:extLst>
              </p:cNvPr>
              <p:cNvSpPr txBox="1"/>
              <p:nvPr/>
            </p:nvSpPr>
            <p:spPr>
              <a:xfrm>
                <a:off x="6775291" y="3694285"/>
                <a:ext cx="237470" cy="248395"/>
              </a:xfrm>
              <a:prstGeom prst="rect">
                <a:avLst/>
              </a:prstGeom>
              <a:noFill/>
            </p:spPr>
            <p:txBody>
              <a:bodyPr wrap="none" rtlCol="0">
                <a:spAutoFit/>
              </a:bodyPr>
              <a:lstStyle/>
              <a:p>
                <a:r>
                  <a:rPr lang="en-MO" sz="1200" i="1" dirty="0"/>
                  <a:t>d</a:t>
                </a:r>
              </a:p>
            </p:txBody>
          </p:sp>
          <p:sp>
            <p:nvSpPr>
              <p:cNvPr id="133" name="TextBox 132">
                <a:extLst>
                  <a:ext uri="{FF2B5EF4-FFF2-40B4-BE49-F238E27FC236}">
                    <a16:creationId xmlns:a16="http://schemas.microsoft.com/office/drawing/2014/main" id="{F98B8FBC-7D6F-7F43-1794-197B255E59ED}"/>
                  </a:ext>
                </a:extLst>
              </p:cNvPr>
              <p:cNvSpPr txBox="1"/>
              <p:nvPr/>
            </p:nvSpPr>
            <p:spPr>
              <a:xfrm>
                <a:off x="6382610" y="4010730"/>
                <a:ext cx="237470" cy="248395"/>
              </a:xfrm>
              <a:prstGeom prst="rect">
                <a:avLst/>
              </a:prstGeom>
              <a:noFill/>
            </p:spPr>
            <p:txBody>
              <a:bodyPr wrap="none" rtlCol="0">
                <a:spAutoFit/>
              </a:bodyPr>
              <a:lstStyle/>
              <a:p>
                <a:r>
                  <a:rPr lang="en-MO" sz="1200" i="1" dirty="0"/>
                  <a:t>d</a:t>
                </a:r>
              </a:p>
            </p:txBody>
          </p:sp>
          <p:sp>
            <p:nvSpPr>
              <p:cNvPr id="134" name="TextBox 133">
                <a:extLst>
                  <a:ext uri="{FF2B5EF4-FFF2-40B4-BE49-F238E27FC236}">
                    <a16:creationId xmlns:a16="http://schemas.microsoft.com/office/drawing/2014/main" id="{F60AE7D2-9C9E-F6C9-1B8B-949AF101A135}"/>
                  </a:ext>
                </a:extLst>
              </p:cNvPr>
              <p:cNvSpPr txBox="1"/>
              <p:nvPr/>
            </p:nvSpPr>
            <p:spPr>
              <a:xfrm>
                <a:off x="6167899" y="3694285"/>
                <a:ext cx="260470" cy="248395"/>
              </a:xfrm>
              <a:prstGeom prst="rect">
                <a:avLst/>
              </a:prstGeom>
              <a:noFill/>
            </p:spPr>
            <p:txBody>
              <a:bodyPr wrap="none" rtlCol="0">
                <a:spAutoFit/>
              </a:bodyPr>
              <a:lstStyle/>
              <a:p>
                <a:r>
                  <a:rPr lang="en-MO" sz="1200" dirty="0"/>
                  <a:t>…</a:t>
                </a:r>
              </a:p>
            </p:txBody>
          </p:sp>
          <p:sp>
            <p:nvSpPr>
              <p:cNvPr id="138" name="TextBox 137">
                <a:extLst>
                  <a:ext uri="{FF2B5EF4-FFF2-40B4-BE49-F238E27FC236}">
                    <a16:creationId xmlns:a16="http://schemas.microsoft.com/office/drawing/2014/main" id="{19FC2EC3-9AF2-1B1B-4797-69819A327B19}"/>
                  </a:ext>
                </a:extLst>
              </p:cNvPr>
              <p:cNvSpPr txBox="1"/>
              <p:nvPr/>
            </p:nvSpPr>
            <p:spPr>
              <a:xfrm>
                <a:off x="7000421" y="3149440"/>
                <a:ext cx="260470" cy="248395"/>
              </a:xfrm>
              <a:prstGeom prst="rect">
                <a:avLst/>
              </a:prstGeom>
              <a:noFill/>
            </p:spPr>
            <p:txBody>
              <a:bodyPr wrap="none" rtlCol="0">
                <a:spAutoFit/>
              </a:bodyPr>
              <a:lstStyle/>
              <a:p>
                <a:r>
                  <a:rPr lang="en-MO" sz="1200" dirty="0"/>
                  <a:t>…</a:t>
                </a:r>
              </a:p>
            </p:txBody>
          </p:sp>
          <p:sp>
            <p:nvSpPr>
              <p:cNvPr id="139" name="TextBox 138">
                <a:extLst>
                  <a:ext uri="{FF2B5EF4-FFF2-40B4-BE49-F238E27FC236}">
                    <a16:creationId xmlns:a16="http://schemas.microsoft.com/office/drawing/2014/main" id="{8181E871-F5F1-1AD5-0828-EC75B449A405}"/>
                  </a:ext>
                </a:extLst>
              </p:cNvPr>
              <p:cNvSpPr txBox="1"/>
              <p:nvPr/>
            </p:nvSpPr>
            <p:spPr>
              <a:xfrm>
                <a:off x="7000421" y="3381907"/>
                <a:ext cx="260470" cy="248395"/>
              </a:xfrm>
              <a:prstGeom prst="rect">
                <a:avLst/>
              </a:prstGeom>
              <a:noFill/>
            </p:spPr>
            <p:txBody>
              <a:bodyPr wrap="none" rtlCol="0">
                <a:spAutoFit/>
              </a:bodyPr>
              <a:lstStyle/>
              <a:p>
                <a:r>
                  <a:rPr lang="en-MO" sz="1200" dirty="0"/>
                  <a:t>…</a:t>
                </a:r>
              </a:p>
            </p:txBody>
          </p:sp>
          <p:sp>
            <p:nvSpPr>
              <p:cNvPr id="140" name="TextBox 139">
                <a:extLst>
                  <a:ext uri="{FF2B5EF4-FFF2-40B4-BE49-F238E27FC236}">
                    <a16:creationId xmlns:a16="http://schemas.microsoft.com/office/drawing/2014/main" id="{9B4F2A0C-8362-97B1-A500-F0A327899BF7}"/>
                  </a:ext>
                </a:extLst>
              </p:cNvPr>
              <p:cNvSpPr txBox="1"/>
              <p:nvPr/>
            </p:nvSpPr>
            <p:spPr>
              <a:xfrm>
                <a:off x="7000421" y="3694285"/>
                <a:ext cx="260470" cy="248395"/>
              </a:xfrm>
              <a:prstGeom prst="rect">
                <a:avLst/>
              </a:prstGeom>
              <a:noFill/>
            </p:spPr>
            <p:txBody>
              <a:bodyPr wrap="none" rtlCol="0">
                <a:spAutoFit/>
              </a:bodyPr>
              <a:lstStyle/>
              <a:p>
                <a:r>
                  <a:rPr lang="en-MO" sz="1200" dirty="0"/>
                  <a:t>…</a:t>
                </a:r>
              </a:p>
            </p:txBody>
          </p:sp>
          <p:sp>
            <p:nvSpPr>
              <p:cNvPr id="141" name="TextBox 140">
                <a:extLst>
                  <a:ext uri="{FF2B5EF4-FFF2-40B4-BE49-F238E27FC236}">
                    <a16:creationId xmlns:a16="http://schemas.microsoft.com/office/drawing/2014/main" id="{49B827C9-20FB-6839-82BE-F492D4CCE667}"/>
                  </a:ext>
                </a:extLst>
              </p:cNvPr>
              <p:cNvSpPr txBox="1"/>
              <p:nvPr/>
            </p:nvSpPr>
            <p:spPr>
              <a:xfrm>
                <a:off x="7000421" y="4010730"/>
                <a:ext cx="260470" cy="248395"/>
              </a:xfrm>
              <a:prstGeom prst="rect">
                <a:avLst/>
              </a:prstGeom>
              <a:noFill/>
            </p:spPr>
            <p:txBody>
              <a:bodyPr wrap="none" rtlCol="0">
                <a:spAutoFit/>
              </a:bodyPr>
              <a:lstStyle/>
              <a:p>
                <a:r>
                  <a:rPr lang="en-MO" sz="1200" dirty="0"/>
                  <a:t>…</a:t>
                </a:r>
              </a:p>
            </p:txBody>
          </p:sp>
          <p:sp>
            <p:nvSpPr>
              <p:cNvPr id="142" name="TextBox 141">
                <a:extLst>
                  <a:ext uri="{FF2B5EF4-FFF2-40B4-BE49-F238E27FC236}">
                    <a16:creationId xmlns:a16="http://schemas.microsoft.com/office/drawing/2014/main" id="{253531B2-F782-BFCC-0928-27C9462528E8}"/>
                  </a:ext>
                </a:extLst>
              </p:cNvPr>
              <p:cNvSpPr txBox="1"/>
              <p:nvPr/>
            </p:nvSpPr>
            <p:spPr>
              <a:xfrm>
                <a:off x="6167899" y="4010730"/>
                <a:ext cx="260470" cy="248395"/>
              </a:xfrm>
              <a:prstGeom prst="rect">
                <a:avLst/>
              </a:prstGeom>
              <a:noFill/>
            </p:spPr>
            <p:txBody>
              <a:bodyPr wrap="none" rtlCol="0">
                <a:spAutoFit/>
              </a:bodyPr>
              <a:lstStyle/>
              <a:p>
                <a:r>
                  <a:rPr lang="en-MO" sz="1200" dirty="0"/>
                  <a:t>…</a:t>
                </a:r>
              </a:p>
            </p:txBody>
          </p:sp>
          <p:grpSp>
            <p:nvGrpSpPr>
              <p:cNvPr id="155" name="Group 154">
                <a:extLst>
                  <a:ext uri="{FF2B5EF4-FFF2-40B4-BE49-F238E27FC236}">
                    <a16:creationId xmlns:a16="http://schemas.microsoft.com/office/drawing/2014/main" id="{B337A391-8A6B-722E-27BA-3F3FA9D0F26D}"/>
                  </a:ext>
                </a:extLst>
              </p:cNvPr>
              <p:cNvGrpSpPr>
                <a:grpSpLocks noChangeAspect="1"/>
              </p:cNvGrpSpPr>
              <p:nvPr/>
            </p:nvGrpSpPr>
            <p:grpSpPr>
              <a:xfrm>
                <a:off x="6465056" y="3254998"/>
                <a:ext cx="223138" cy="180001"/>
                <a:chOff x="5179785" y="3112251"/>
                <a:chExt cx="327883" cy="264494"/>
              </a:xfrm>
            </p:grpSpPr>
            <p:sp>
              <p:nvSpPr>
                <p:cNvPr id="156" name="Oval 155">
                  <a:extLst>
                    <a:ext uri="{FF2B5EF4-FFF2-40B4-BE49-F238E27FC236}">
                      <a16:creationId xmlns:a16="http://schemas.microsoft.com/office/drawing/2014/main" id="{A7A64DD0-651F-0DD9-CF31-47F695A9CB25}"/>
                    </a:ext>
                  </a:extLst>
                </p:cNvPr>
                <p:cNvSpPr>
                  <a:spLocks noChangeAspect="1"/>
                </p:cNvSpPr>
                <p:nvPr/>
              </p:nvSpPr>
              <p:spPr bwMode="auto">
                <a:xfrm>
                  <a:off x="5294304" y="3192930"/>
                  <a:ext cx="105797" cy="105797"/>
                </a:xfrm>
                <a:prstGeom prst="ellipse">
                  <a:avLst/>
                </a:prstGeom>
                <a:solidFill>
                  <a:srgbClr val="FF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57" name="TextBox 156">
                  <a:extLst>
                    <a:ext uri="{FF2B5EF4-FFF2-40B4-BE49-F238E27FC236}">
                      <a16:creationId xmlns:a16="http://schemas.microsoft.com/office/drawing/2014/main" id="{9A0E7E56-60DB-E4CA-3A20-BD096ED53FB3}"/>
                    </a:ext>
                  </a:extLst>
                </p:cNvPr>
                <p:cNvSpPr txBox="1"/>
                <p:nvPr/>
              </p:nvSpPr>
              <p:spPr>
                <a:xfrm>
                  <a:off x="5179785" y="3112251"/>
                  <a:ext cx="327883" cy="264494"/>
                </a:xfrm>
                <a:prstGeom prst="rect">
                  <a:avLst/>
                </a:prstGeom>
                <a:noFill/>
              </p:spPr>
              <p:txBody>
                <a:bodyPr wrap="none" rtlCol="0">
                  <a:spAutoFit/>
                </a:bodyPr>
                <a:lstStyle/>
                <a:p>
                  <a:r>
                    <a:rPr lang="en-MO" sz="600" dirty="0"/>
                    <a:t>1</a:t>
                  </a:r>
                </a:p>
              </p:txBody>
            </p:sp>
          </p:grpSp>
          <p:sp>
            <p:nvSpPr>
              <p:cNvPr id="158" name="Rectangle 157">
                <a:extLst>
                  <a:ext uri="{FF2B5EF4-FFF2-40B4-BE49-F238E27FC236}">
                    <a16:creationId xmlns:a16="http://schemas.microsoft.com/office/drawing/2014/main" id="{413D24C2-6E49-29FC-7DD2-3FD5F78ECEB3}"/>
                  </a:ext>
                </a:extLst>
              </p:cNvPr>
              <p:cNvSpPr>
                <a:spLocks noChangeAspect="1"/>
              </p:cNvSpPr>
              <p:nvPr/>
            </p:nvSpPr>
            <p:spPr bwMode="auto">
              <a:xfrm>
                <a:off x="6619105" y="3312535"/>
                <a:ext cx="72000" cy="720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MO" sz="6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rPr>
                  <a:t>1</a:t>
                </a:r>
              </a:p>
            </p:txBody>
          </p:sp>
          <p:grpSp>
            <p:nvGrpSpPr>
              <p:cNvPr id="159" name="Group 158">
                <a:extLst>
                  <a:ext uri="{FF2B5EF4-FFF2-40B4-BE49-F238E27FC236}">
                    <a16:creationId xmlns:a16="http://schemas.microsoft.com/office/drawing/2014/main" id="{D6C7E908-5F09-941F-3619-C61839849EA4}"/>
                  </a:ext>
                </a:extLst>
              </p:cNvPr>
              <p:cNvGrpSpPr>
                <a:grpSpLocks noChangeAspect="1"/>
              </p:cNvGrpSpPr>
              <p:nvPr/>
            </p:nvGrpSpPr>
            <p:grpSpPr>
              <a:xfrm>
                <a:off x="6846230" y="3276975"/>
                <a:ext cx="223138" cy="180001"/>
                <a:chOff x="5179785" y="3112251"/>
                <a:chExt cx="327883" cy="264494"/>
              </a:xfrm>
            </p:grpSpPr>
            <p:sp>
              <p:nvSpPr>
                <p:cNvPr id="160" name="Oval 159">
                  <a:extLst>
                    <a:ext uri="{FF2B5EF4-FFF2-40B4-BE49-F238E27FC236}">
                      <a16:creationId xmlns:a16="http://schemas.microsoft.com/office/drawing/2014/main" id="{D09789C1-9588-89FD-C407-E0EE8468C471}"/>
                    </a:ext>
                  </a:extLst>
                </p:cNvPr>
                <p:cNvSpPr>
                  <a:spLocks noChangeAspect="1"/>
                </p:cNvSpPr>
                <p:nvPr/>
              </p:nvSpPr>
              <p:spPr bwMode="auto">
                <a:xfrm>
                  <a:off x="5294304" y="3192930"/>
                  <a:ext cx="105797" cy="105797"/>
                </a:xfrm>
                <a:prstGeom prst="ellipse">
                  <a:avLst/>
                </a:prstGeom>
                <a:solidFill>
                  <a:srgbClr val="FF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61" name="TextBox 160">
                  <a:extLst>
                    <a:ext uri="{FF2B5EF4-FFF2-40B4-BE49-F238E27FC236}">
                      <a16:creationId xmlns:a16="http://schemas.microsoft.com/office/drawing/2014/main" id="{1D39E466-F0CF-019F-97B9-3EC81404ADFB}"/>
                    </a:ext>
                  </a:extLst>
                </p:cNvPr>
                <p:cNvSpPr txBox="1"/>
                <p:nvPr/>
              </p:nvSpPr>
              <p:spPr>
                <a:xfrm>
                  <a:off x="5179785" y="3112251"/>
                  <a:ext cx="327883" cy="264494"/>
                </a:xfrm>
                <a:prstGeom prst="rect">
                  <a:avLst/>
                </a:prstGeom>
                <a:noFill/>
              </p:spPr>
              <p:txBody>
                <a:bodyPr wrap="none" rtlCol="0">
                  <a:spAutoFit/>
                </a:bodyPr>
                <a:lstStyle/>
                <a:p>
                  <a:r>
                    <a:rPr lang="en-MO" sz="600" dirty="0"/>
                    <a:t>1</a:t>
                  </a:r>
                </a:p>
              </p:txBody>
            </p:sp>
          </p:grpSp>
          <p:sp>
            <p:nvSpPr>
              <p:cNvPr id="162" name="Rectangle 161">
                <a:extLst>
                  <a:ext uri="{FF2B5EF4-FFF2-40B4-BE49-F238E27FC236}">
                    <a16:creationId xmlns:a16="http://schemas.microsoft.com/office/drawing/2014/main" id="{0F368DB6-317C-5F02-99AB-83FB4D41ED4B}"/>
                  </a:ext>
                </a:extLst>
              </p:cNvPr>
              <p:cNvSpPr>
                <a:spLocks noChangeAspect="1"/>
              </p:cNvSpPr>
              <p:nvPr/>
            </p:nvSpPr>
            <p:spPr bwMode="auto">
              <a:xfrm>
                <a:off x="7000279" y="3334512"/>
                <a:ext cx="72000" cy="72000"/>
              </a:xfrm>
              <a:prstGeom prst="rect">
                <a:avLst/>
              </a:prstGeom>
              <a:solidFill>
                <a:srgbClr val="02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MO" sz="6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rPr>
                  <a:t>1</a:t>
                </a:r>
              </a:p>
            </p:txBody>
          </p:sp>
          <p:grpSp>
            <p:nvGrpSpPr>
              <p:cNvPr id="163" name="Group 162">
                <a:extLst>
                  <a:ext uri="{FF2B5EF4-FFF2-40B4-BE49-F238E27FC236}">
                    <a16:creationId xmlns:a16="http://schemas.microsoft.com/office/drawing/2014/main" id="{6C14C133-C0C7-44C3-1723-13ED5A3F21C6}"/>
                  </a:ext>
                </a:extLst>
              </p:cNvPr>
              <p:cNvGrpSpPr>
                <a:grpSpLocks noChangeAspect="1"/>
              </p:cNvGrpSpPr>
              <p:nvPr/>
            </p:nvGrpSpPr>
            <p:grpSpPr>
              <a:xfrm>
                <a:off x="6470389" y="3483105"/>
                <a:ext cx="223138" cy="184666"/>
                <a:chOff x="5179785" y="3112251"/>
                <a:chExt cx="327883" cy="271349"/>
              </a:xfrm>
            </p:grpSpPr>
            <p:sp>
              <p:nvSpPr>
                <p:cNvPr id="164" name="Oval 163">
                  <a:extLst>
                    <a:ext uri="{FF2B5EF4-FFF2-40B4-BE49-F238E27FC236}">
                      <a16:creationId xmlns:a16="http://schemas.microsoft.com/office/drawing/2014/main" id="{979B6BF5-9A3F-3021-F437-46CFFFFE7982}"/>
                    </a:ext>
                  </a:extLst>
                </p:cNvPr>
                <p:cNvSpPr>
                  <a:spLocks noChangeAspect="1"/>
                </p:cNvSpPr>
                <p:nvPr/>
              </p:nvSpPr>
              <p:spPr bwMode="auto">
                <a:xfrm>
                  <a:off x="5294304" y="3192930"/>
                  <a:ext cx="105797" cy="105797"/>
                </a:xfrm>
                <a:prstGeom prst="ellipse">
                  <a:avLst/>
                </a:prstGeom>
                <a:solidFill>
                  <a:srgbClr val="FF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65" name="TextBox 164">
                  <a:extLst>
                    <a:ext uri="{FF2B5EF4-FFF2-40B4-BE49-F238E27FC236}">
                      <a16:creationId xmlns:a16="http://schemas.microsoft.com/office/drawing/2014/main" id="{6D200FFD-8711-949B-FE70-0642EFC56143}"/>
                    </a:ext>
                  </a:extLst>
                </p:cNvPr>
                <p:cNvSpPr txBox="1"/>
                <p:nvPr/>
              </p:nvSpPr>
              <p:spPr>
                <a:xfrm>
                  <a:off x="5179785" y="3112251"/>
                  <a:ext cx="327883" cy="271349"/>
                </a:xfrm>
                <a:prstGeom prst="rect">
                  <a:avLst/>
                </a:prstGeom>
                <a:noFill/>
              </p:spPr>
              <p:txBody>
                <a:bodyPr wrap="none" rtlCol="0">
                  <a:spAutoFit/>
                </a:bodyPr>
                <a:lstStyle/>
                <a:p>
                  <a:r>
                    <a:rPr lang="en-MO" sz="600" dirty="0"/>
                    <a:t>2</a:t>
                  </a:r>
                </a:p>
              </p:txBody>
            </p:sp>
          </p:grpSp>
          <p:sp>
            <p:nvSpPr>
              <p:cNvPr id="166" name="Rectangle 165">
                <a:extLst>
                  <a:ext uri="{FF2B5EF4-FFF2-40B4-BE49-F238E27FC236}">
                    <a16:creationId xmlns:a16="http://schemas.microsoft.com/office/drawing/2014/main" id="{4367DBC2-0ABA-53DD-5392-7E72C0FAE28C}"/>
                  </a:ext>
                </a:extLst>
              </p:cNvPr>
              <p:cNvSpPr>
                <a:spLocks noChangeAspect="1"/>
              </p:cNvSpPr>
              <p:nvPr/>
            </p:nvSpPr>
            <p:spPr bwMode="auto">
              <a:xfrm>
                <a:off x="6624438" y="3540644"/>
                <a:ext cx="72000" cy="720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MO" sz="6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rPr>
                  <a:t>1</a:t>
                </a:r>
              </a:p>
            </p:txBody>
          </p:sp>
          <p:grpSp>
            <p:nvGrpSpPr>
              <p:cNvPr id="167" name="Group 166">
                <a:extLst>
                  <a:ext uri="{FF2B5EF4-FFF2-40B4-BE49-F238E27FC236}">
                    <a16:creationId xmlns:a16="http://schemas.microsoft.com/office/drawing/2014/main" id="{F9F54D2A-3C35-F662-E556-F85403EAF4F1}"/>
                  </a:ext>
                </a:extLst>
              </p:cNvPr>
              <p:cNvGrpSpPr>
                <a:grpSpLocks noChangeAspect="1"/>
              </p:cNvGrpSpPr>
              <p:nvPr/>
            </p:nvGrpSpPr>
            <p:grpSpPr>
              <a:xfrm>
                <a:off x="6851903" y="3491080"/>
                <a:ext cx="223138" cy="184666"/>
                <a:chOff x="5179785" y="3112251"/>
                <a:chExt cx="327883" cy="271349"/>
              </a:xfrm>
            </p:grpSpPr>
            <p:sp>
              <p:nvSpPr>
                <p:cNvPr id="168" name="Oval 167">
                  <a:extLst>
                    <a:ext uri="{FF2B5EF4-FFF2-40B4-BE49-F238E27FC236}">
                      <a16:creationId xmlns:a16="http://schemas.microsoft.com/office/drawing/2014/main" id="{19741991-A195-786B-36D0-CE9863517EB6}"/>
                    </a:ext>
                  </a:extLst>
                </p:cNvPr>
                <p:cNvSpPr>
                  <a:spLocks noChangeAspect="1"/>
                </p:cNvSpPr>
                <p:nvPr/>
              </p:nvSpPr>
              <p:spPr bwMode="auto">
                <a:xfrm>
                  <a:off x="5294304" y="3192930"/>
                  <a:ext cx="105797" cy="105797"/>
                </a:xfrm>
                <a:prstGeom prst="ellipse">
                  <a:avLst/>
                </a:prstGeom>
                <a:solidFill>
                  <a:srgbClr val="FF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69" name="TextBox 168">
                  <a:extLst>
                    <a:ext uri="{FF2B5EF4-FFF2-40B4-BE49-F238E27FC236}">
                      <a16:creationId xmlns:a16="http://schemas.microsoft.com/office/drawing/2014/main" id="{A3E7499A-3BC9-2075-E16C-C61EE22817C7}"/>
                    </a:ext>
                  </a:extLst>
                </p:cNvPr>
                <p:cNvSpPr txBox="1"/>
                <p:nvPr/>
              </p:nvSpPr>
              <p:spPr>
                <a:xfrm>
                  <a:off x="5179785" y="3112251"/>
                  <a:ext cx="327883" cy="271349"/>
                </a:xfrm>
                <a:prstGeom prst="rect">
                  <a:avLst/>
                </a:prstGeom>
                <a:noFill/>
              </p:spPr>
              <p:txBody>
                <a:bodyPr wrap="none" rtlCol="0">
                  <a:spAutoFit/>
                </a:bodyPr>
                <a:lstStyle/>
                <a:p>
                  <a:r>
                    <a:rPr lang="en-MO" sz="600" dirty="0"/>
                    <a:t>2</a:t>
                  </a:r>
                </a:p>
              </p:txBody>
            </p:sp>
          </p:grpSp>
          <p:sp>
            <p:nvSpPr>
              <p:cNvPr id="170" name="Rectangle 169">
                <a:extLst>
                  <a:ext uri="{FF2B5EF4-FFF2-40B4-BE49-F238E27FC236}">
                    <a16:creationId xmlns:a16="http://schemas.microsoft.com/office/drawing/2014/main" id="{149D732C-E72B-BF59-A33B-7892BCEE54AE}"/>
                  </a:ext>
                </a:extLst>
              </p:cNvPr>
              <p:cNvSpPr>
                <a:spLocks noChangeAspect="1"/>
              </p:cNvSpPr>
              <p:nvPr/>
            </p:nvSpPr>
            <p:spPr bwMode="auto">
              <a:xfrm>
                <a:off x="7005952" y="3548619"/>
                <a:ext cx="72000" cy="72000"/>
              </a:xfrm>
              <a:prstGeom prst="rect">
                <a:avLst/>
              </a:prstGeom>
              <a:solidFill>
                <a:srgbClr val="02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MO" sz="6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rPr>
                  <a:t>1</a:t>
                </a:r>
              </a:p>
            </p:txBody>
          </p:sp>
          <p:sp>
            <p:nvSpPr>
              <p:cNvPr id="174" name="Rectangle 173">
                <a:extLst>
                  <a:ext uri="{FF2B5EF4-FFF2-40B4-BE49-F238E27FC236}">
                    <a16:creationId xmlns:a16="http://schemas.microsoft.com/office/drawing/2014/main" id="{75111C8D-49D6-BD6F-9FF7-58676730135F}"/>
                  </a:ext>
                </a:extLst>
              </p:cNvPr>
              <p:cNvSpPr>
                <a:spLocks noChangeAspect="1"/>
              </p:cNvSpPr>
              <p:nvPr/>
            </p:nvSpPr>
            <p:spPr bwMode="auto">
              <a:xfrm>
                <a:off x="6622016" y="4171810"/>
                <a:ext cx="72000" cy="720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MO" sz="6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rPr>
                  <a:t>1</a:t>
                </a:r>
              </a:p>
            </p:txBody>
          </p:sp>
          <p:sp>
            <p:nvSpPr>
              <p:cNvPr id="176" name="Oval 175">
                <a:extLst>
                  <a:ext uri="{FF2B5EF4-FFF2-40B4-BE49-F238E27FC236}">
                    <a16:creationId xmlns:a16="http://schemas.microsoft.com/office/drawing/2014/main" id="{6BD3C982-485D-9C1C-AD0F-9B8D185B4EB4}"/>
                  </a:ext>
                </a:extLst>
              </p:cNvPr>
              <p:cNvSpPr>
                <a:spLocks noChangeAspect="1"/>
              </p:cNvSpPr>
              <p:nvPr/>
            </p:nvSpPr>
            <p:spPr bwMode="auto">
              <a:xfrm>
                <a:off x="6070077" y="4176129"/>
                <a:ext cx="71999" cy="72000"/>
              </a:xfrm>
              <a:prstGeom prst="ellipse">
                <a:avLst/>
              </a:prstGeom>
              <a:solidFill>
                <a:srgbClr val="02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78" name="Rectangle 177">
                <a:extLst>
                  <a:ext uri="{FF2B5EF4-FFF2-40B4-BE49-F238E27FC236}">
                    <a16:creationId xmlns:a16="http://schemas.microsoft.com/office/drawing/2014/main" id="{BA45BB40-00E7-F914-CD26-B66D40FF2C7A}"/>
                  </a:ext>
                </a:extLst>
              </p:cNvPr>
              <p:cNvSpPr>
                <a:spLocks noChangeAspect="1"/>
              </p:cNvSpPr>
              <p:nvPr/>
            </p:nvSpPr>
            <p:spPr bwMode="auto">
              <a:xfrm>
                <a:off x="6146191" y="4178760"/>
                <a:ext cx="72000" cy="72000"/>
              </a:xfrm>
              <a:prstGeom prst="rect">
                <a:avLst/>
              </a:prstGeom>
              <a:solidFill>
                <a:srgbClr val="FF00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MO" sz="600" dirty="0">
                    <a:latin typeface="45 Helvetica Light" pitchFamily="-110" charset="0"/>
                    <a:ea typeface="Geneva" pitchFamily="-110" charset="-128"/>
                    <a:cs typeface="Geneva" pitchFamily="-110" charset="-128"/>
                  </a:rPr>
                  <a:t>2</a:t>
                </a:r>
                <a:endParaRPr kumimoji="0" lang="en-MO" sz="6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endParaRPr>
              </a:p>
            </p:txBody>
          </p:sp>
          <p:sp>
            <p:nvSpPr>
              <p:cNvPr id="180" name="Oval 179">
                <a:extLst>
                  <a:ext uri="{FF2B5EF4-FFF2-40B4-BE49-F238E27FC236}">
                    <a16:creationId xmlns:a16="http://schemas.microsoft.com/office/drawing/2014/main" id="{6E21F940-3029-47B1-4600-AE69F9E93726}"/>
                  </a:ext>
                </a:extLst>
              </p:cNvPr>
              <p:cNvSpPr>
                <a:spLocks noChangeAspect="1"/>
              </p:cNvSpPr>
              <p:nvPr/>
            </p:nvSpPr>
            <p:spPr bwMode="auto">
              <a:xfrm>
                <a:off x="6066687" y="3858721"/>
                <a:ext cx="71999" cy="72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82" name="Rectangle 181">
                <a:extLst>
                  <a:ext uri="{FF2B5EF4-FFF2-40B4-BE49-F238E27FC236}">
                    <a16:creationId xmlns:a16="http://schemas.microsoft.com/office/drawing/2014/main" id="{B5E2A8BC-2A2E-C6DE-6A49-8C8CD2782427}"/>
                  </a:ext>
                </a:extLst>
              </p:cNvPr>
              <p:cNvSpPr>
                <a:spLocks noChangeAspect="1"/>
              </p:cNvSpPr>
              <p:nvPr/>
            </p:nvSpPr>
            <p:spPr bwMode="auto">
              <a:xfrm>
                <a:off x="6142801" y="3861352"/>
                <a:ext cx="72000" cy="72000"/>
              </a:xfrm>
              <a:prstGeom prst="rect">
                <a:avLst/>
              </a:prstGeom>
              <a:solidFill>
                <a:srgbClr val="FF00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MO" sz="600" dirty="0">
                    <a:latin typeface="45 Helvetica Light" pitchFamily="-110" charset="0"/>
                    <a:ea typeface="Geneva" pitchFamily="-110" charset="-128"/>
                    <a:cs typeface="Geneva" pitchFamily="-110" charset="-128"/>
                  </a:rPr>
                  <a:t>2</a:t>
                </a:r>
                <a:endParaRPr kumimoji="0" lang="en-MO" sz="6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endParaRPr>
              </a:p>
            </p:txBody>
          </p:sp>
          <p:sp>
            <p:nvSpPr>
              <p:cNvPr id="184" name="Oval 183">
                <a:extLst>
                  <a:ext uri="{FF2B5EF4-FFF2-40B4-BE49-F238E27FC236}">
                    <a16:creationId xmlns:a16="http://schemas.microsoft.com/office/drawing/2014/main" id="{3CD01699-0494-E7D7-CFF8-4732C4918279}"/>
                  </a:ext>
                </a:extLst>
              </p:cNvPr>
              <p:cNvSpPr>
                <a:spLocks noChangeAspect="1"/>
              </p:cNvSpPr>
              <p:nvPr/>
            </p:nvSpPr>
            <p:spPr bwMode="auto">
              <a:xfrm>
                <a:off x="5762341" y="3866077"/>
                <a:ext cx="71999" cy="72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86" name="Rectangle 185">
                <a:extLst>
                  <a:ext uri="{FF2B5EF4-FFF2-40B4-BE49-F238E27FC236}">
                    <a16:creationId xmlns:a16="http://schemas.microsoft.com/office/drawing/2014/main" id="{C5FD23B8-5B86-BAB9-6884-7F1C18CEFF80}"/>
                  </a:ext>
                </a:extLst>
              </p:cNvPr>
              <p:cNvSpPr>
                <a:spLocks noChangeAspect="1"/>
              </p:cNvSpPr>
              <p:nvPr/>
            </p:nvSpPr>
            <p:spPr bwMode="auto">
              <a:xfrm>
                <a:off x="5838455" y="3868708"/>
                <a:ext cx="72000" cy="72000"/>
              </a:xfrm>
              <a:prstGeom prst="rect">
                <a:avLst/>
              </a:prstGeom>
              <a:solidFill>
                <a:srgbClr val="FF00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MO" sz="6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rPr>
                  <a:t>1</a:t>
                </a:r>
              </a:p>
            </p:txBody>
          </p:sp>
          <p:sp>
            <p:nvSpPr>
              <p:cNvPr id="192" name="Oval 191">
                <a:extLst>
                  <a:ext uri="{FF2B5EF4-FFF2-40B4-BE49-F238E27FC236}">
                    <a16:creationId xmlns:a16="http://schemas.microsoft.com/office/drawing/2014/main" id="{69C67AB1-2447-C043-53A6-C1D28793EA6E}"/>
                  </a:ext>
                </a:extLst>
              </p:cNvPr>
              <p:cNvSpPr>
                <a:spLocks noChangeAspect="1"/>
              </p:cNvSpPr>
              <p:nvPr/>
            </p:nvSpPr>
            <p:spPr bwMode="auto">
              <a:xfrm>
                <a:off x="5768591" y="4170037"/>
                <a:ext cx="71999" cy="72000"/>
              </a:xfrm>
              <a:prstGeom prst="ellipse">
                <a:avLst/>
              </a:prstGeom>
              <a:solidFill>
                <a:srgbClr val="02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94" name="Rectangle 193">
                <a:extLst>
                  <a:ext uri="{FF2B5EF4-FFF2-40B4-BE49-F238E27FC236}">
                    <a16:creationId xmlns:a16="http://schemas.microsoft.com/office/drawing/2014/main" id="{A4C97EF6-0504-FBD1-8409-4C50667DA4E2}"/>
                  </a:ext>
                </a:extLst>
              </p:cNvPr>
              <p:cNvSpPr>
                <a:spLocks noChangeAspect="1"/>
              </p:cNvSpPr>
              <p:nvPr/>
            </p:nvSpPr>
            <p:spPr bwMode="auto">
              <a:xfrm>
                <a:off x="5844705" y="4172668"/>
                <a:ext cx="72000" cy="72000"/>
              </a:xfrm>
              <a:prstGeom prst="rect">
                <a:avLst/>
              </a:prstGeom>
              <a:solidFill>
                <a:srgbClr val="FF00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MO" sz="600" dirty="0">
                    <a:latin typeface="45 Helvetica Light" pitchFamily="-110" charset="0"/>
                    <a:ea typeface="Geneva" pitchFamily="-110" charset="-128"/>
                    <a:cs typeface="Geneva" pitchFamily="-110" charset="-128"/>
                  </a:rPr>
                  <a:t>2</a:t>
                </a:r>
                <a:endParaRPr kumimoji="0" lang="en-MO" sz="6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endParaRPr>
              </a:p>
            </p:txBody>
          </p:sp>
          <p:sp>
            <p:nvSpPr>
              <p:cNvPr id="195" name="TextBox 194">
                <a:extLst>
                  <a:ext uri="{FF2B5EF4-FFF2-40B4-BE49-F238E27FC236}">
                    <a16:creationId xmlns:a16="http://schemas.microsoft.com/office/drawing/2014/main" id="{0748BD43-796B-A4CA-5E39-4C8CB1B6006C}"/>
                  </a:ext>
                </a:extLst>
              </p:cNvPr>
              <p:cNvSpPr txBox="1"/>
              <p:nvPr/>
            </p:nvSpPr>
            <p:spPr>
              <a:xfrm>
                <a:off x="5686771" y="3811131"/>
                <a:ext cx="223138" cy="180001"/>
              </a:xfrm>
              <a:prstGeom prst="rect">
                <a:avLst/>
              </a:prstGeom>
              <a:noFill/>
            </p:spPr>
            <p:txBody>
              <a:bodyPr wrap="none" rtlCol="0">
                <a:spAutoFit/>
              </a:bodyPr>
              <a:lstStyle/>
              <a:p>
                <a:r>
                  <a:rPr lang="en-MO" sz="600" dirty="0"/>
                  <a:t>1</a:t>
                </a:r>
              </a:p>
            </p:txBody>
          </p:sp>
          <p:sp>
            <p:nvSpPr>
              <p:cNvPr id="196" name="TextBox 195">
                <a:extLst>
                  <a:ext uri="{FF2B5EF4-FFF2-40B4-BE49-F238E27FC236}">
                    <a16:creationId xmlns:a16="http://schemas.microsoft.com/office/drawing/2014/main" id="{287155A4-96BA-46A3-5269-9ECA736C564A}"/>
                  </a:ext>
                </a:extLst>
              </p:cNvPr>
              <p:cNvSpPr txBox="1"/>
              <p:nvPr/>
            </p:nvSpPr>
            <p:spPr>
              <a:xfrm>
                <a:off x="5995053" y="3804720"/>
                <a:ext cx="223138" cy="180001"/>
              </a:xfrm>
              <a:prstGeom prst="rect">
                <a:avLst/>
              </a:prstGeom>
              <a:noFill/>
            </p:spPr>
            <p:txBody>
              <a:bodyPr wrap="none" rtlCol="0">
                <a:spAutoFit/>
              </a:bodyPr>
              <a:lstStyle/>
              <a:p>
                <a:r>
                  <a:rPr lang="en-MO" sz="600" dirty="0"/>
                  <a:t>1</a:t>
                </a:r>
              </a:p>
            </p:txBody>
          </p:sp>
          <p:sp>
            <p:nvSpPr>
              <p:cNvPr id="197" name="TextBox 196">
                <a:extLst>
                  <a:ext uri="{FF2B5EF4-FFF2-40B4-BE49-F238E27FC236}">
                    <a16:creationId xmlns:a16="http://schemas.microsoft.com/office/drawing/2014/main" id="{DAF89FD6-03B0-A32A-5D69-382593401B51}"/>
                  </a:ext>
                </a:extLst>
              </p:cNvPr>
              <p:cNvSpPr txBox="1"/>
              <p:nvPr/>
            </p:nvSpPr>
            <p:spPr>
              <a:xfrm>
                <a:off x="5695454" y="4115131"/>
                <a:ext cx="223138" cy="180001"/>
              </a:xfrm>
              <a:prstGeom prst="rect">
                <a:avLst/>
              </a:prstGeom>
              <a:noFill/>
            </p:spPr>
            <p:txBody>
              <a:bodyPr wrap="none" rtlCol="0">
                <a:spAutoFit/>
              </a:bodyPr>
              <a:lstStyle/>
              <a:p>
                <a:r>
                  <a:rPr lang="en-MO" sz="600" dirty="0"/>
                  <a:t>1</a:t>
                </a:r>
              </a:p>
            </p:txBody>
          </p:sp>
          <p:sp>
            <p:nvSpPr>
              <p:cNvPr id="199" name="TextBox 198">
                <a:extLst>
                  <a:ext uri="{FF2B5EF4-FFF2-40B4-BE49-F238E27FC236}">
                    <a16:creationId xmlns:a16="http://schemas.microsoft.com/office/drawing/2014/main" id="{91E84DBF-76D2-EB7F-CC19-1F7EB9B55797}"/>
                  </a:ext>
                </a:extLst>
              </p:cNvPr>
              <p:cNvSpPr txBox="1"/>
              <p:nvPr/>
            </p:nvSpPr>
            <p:spPr>
              <a:xfrm>
                <a:off x="5995053" y="4119245"/>
                <a:ext cx="223138" cy="180001"/>
              </a:xfrm>
              <a:prstGeom prst="rect">
                <a:avLst/>
              </a:prstGeom>
              <a:noFill/>
            </p:spPr>
            <p:txBody>
              <a:bodyPr wrap="none" rtlCol="0">
                <a:spAutoFit/>
              </a:bodyPr>
              <a:lstStyle/>
              <a:p>
                <a:r>
                  <a:rPr lang="en-MO" sz="600" dirty="0"/>
                  <a:t>1</a:t>
                </a:r>
              </a:p>
            </p:txBody>
          </p:sp>
          <p:sp>
            <p:nvSpPr>
              <p:cNvPr id="200" name="Oval 199">
                <a:extLst>
                  <a:ext uri="{FF2B5EF4-FFF2-40B4-BE49-F238E27FC236}">
                    <a16:creationId xmlns:a16="http://schemas.microsoft.com/office/drawing/2014/main" id="{E8918632-6D3E-F4A5-8934-5E4E2039E5DF}"/>
                  </a:ext>
                </a:extLst>
              </p:cNvPr>
              <p:cNvSpPr>
                <a:spLocks noChangeAspect="1"/>
              </p:cNvSpPr>
              <p:nvPr/>
            </p:nvSpPr>
            <p:spPr bwMode="auto">
              <a:xfrm>
                <a:off x="6540958" y="4175235"/>
                <a:ext cx="71999" cy="72000"/>
              </a:xfrm>
              <a:prstGeom prst="ellipse">
                <a:avLst/>
              </a:prstGeom>
              <a:solidFill>
                <a:srgbClr val="02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01" name="TextBox 200">
                <a:extLst>
                  <a:ext uri="{FF2B5EF4-FFF2-40B4-BE49-F238E27FC236}">
                    <a16:creationId xmlns:a16="http://schemas.microsoft.com/office/drawing/2014/main" id="{D655AB99-713D-AC45-4441-9D871CF60014}"/>
                  </a:ext>
                </a:extLst>
              </p:cNvPr>
              <p:cNvSpPr txBox="1"/>
              <p:nvPr/>
            </p:nvSpPr>
            <p:spPr>
              <a:xfrm>
                <a:off x="6467967" y="4115131"/>
                <a:ext cx="223138" cy="180001"/>
              </a:xfrm>
              <a:prstGeom prst="rect">
                <a:avLst/>
              </a:prstGeom>
              <a:noFill/>
            </p:spPr>
            <p:txBody>
              <a:bodyPr wrap="none" rtlCol="0">
                <a:spAutoFit/>
              </a:bodyPr>
              <a:lstStyle/>
              <a:p>
                <a:r>
                  <a:rPr lang="en-MO" sz="600" dirty="0"/>
                  <a:t>1</a:t>
                </a:r>
              </a:p>
            </p:txBody>
          </p:sp>
        </p:grpSp>
      </p:grpSp>
    </p:spTree>
    <p:extLst>
      <p:ext uri="{BB962C8B-B14F-4D97-AF65-F5344CB8AC3E}">
        <p14:creationId xmlns:p14="http://schemas.microsoft.com/office/powerpoint/2010/main" val="2353070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9ED3E-950B-61EF-2D95-CE75D45FB59B}"/>
              </a:ext>
            </a:extLst>
          </p:cNvPr>
          <p:cNvSpPr>
            <a:spLocks noGrp="1"/>
          </p:cNvSpPr>
          <p:nvPr>
            <p:ph type="title"/>
          </p:nvPr>
        </p:nvSpPr>
        <p:spPr/>
        <p:txBody>
          <a:bodyPr/>
          <a:lstStyle/>
          <a:p>
            <a:pPr algn="l"/>
            <a:r>
              <a:rPr lang="en-MO" dirty="0"/>
              <a:t>Finally, a mitering procedure leveraging the geometry of DNA can be employed to complete the design automation</a:t>
            </a:r>
          </a:p>
        </p:txBody>
      </p:sp>
      <p:grpSp>
        <p:nvGrpSpPr>
          <p:cNvPr id="4" name="Group 3">
            <a:extLst>
              <a:ext uri="{FF2B5EF4-FFF2-40B4-BE49-F238E27FC236}">
                <a16:creationId xmlns:a16="http://schemas.microsoft.com/office/drawing/2014/main" id="{528C1CF3-FFAB-078E-FFD5-F17EA9154BB4}"/>
              </a:ext>
            </a:extLst>
          </p:cNvPr>
          <p:cNvGrpSpPr/>
          <p:nvPr/>
        </p:nvGrpSpPr>
        <p:grpSpPr>
          <a:xfrm>
            <a:off x="457200" y="110044"/>
            <a:ext cx="4692854" cy="193559"/>
            <a:chOff x="740865" y="163384"/>
            <a:chExt cx="4692854" cy="193559"/>
          </a:xfrm>
        </p:grpSpPr>
        <p:sp>
          <p:nvSpPr>
            <p:cNvPr id="5" name="Rectangle 4">
              <a:extLst>
                <a:ext uri="{FF2B5EF4-FFF2-40B4-BE49-F238E27FC236}">
                  <a16:creationId xmlns:a16="http://schemas.microsoft.com/office/drawing/2014/main" id="{7C41BE72-F3C5-A9FD-8622-BA6A25FE109B}"/>
                </a:ext>
              </a:extLst>
            </p:cNvPr>
            <p:cNvSpPr/>
            <p:nvPr/>
          </p:nvSpPr>
          <p:spPr bwMode="auto">
            <a:xfrm>
              <a:off x="740865" y="163384"/>
              <a:ext cx="102758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solidFill>
                    <a:schemeClr val="accent6"/>
                  </a:solidFill>
                  <a:effectLst>
                    <a:glow>
                      <a:schemeClr val="accent1">
                        <a:lumMod val="75000"/>
                        <a:alpha val="40000"/>
                      </a:schemeClr>
                    </a:glow>
                  </a:effectLst>
                  <a:latin typeface="45 Helvetica Light" pitchFamily="-110" charset="0"/>
                  <a:ea typeface="Geneva" pitchFamily="-110" charset="-128"/>
                  <a:cs typeface="Geneva" pitchFamily="-110" charset="-128"/>
                </a:rPr>
                <a:t>Introduction</a:t>
              </a:r>
              <a:endParaRPr kumimoji="0" lang="en-US" sz="1100" i="0" u="none" strike="noStrike" cap="none" normalizeH="0" baseline="0" dirty="0">
                <a:ln>
                  <a:noFill/>
                </a:ln>
                <a:solidFill>
                  <a:schemeClr val="accent6"/>
                </a:solidFill>
                <a:effectLst>
                  <a:glow>
                    <a:schemeClr val="accent1">
                      <a:lumMod val="75000"/>
                      <a:alpha val="40000"/>
                    </a:schemeClr>
                  </a:glow>
                </a:effectLst>
                <a:latin typeface="45 Helvetica Light" pitchFamily="-110" charset="0"/>
                <a:ea typeface="Geneva" pitchFamily="-110" charset="-128"/>
                <a:cs typeface="Geneva" pitchFamily="-110" charset="-128"/>
              </a:endParaRPr>
            </a:p>
          </p:txBody>
        </p:sp>
        <p:sp>
          <p:nvSpPr>
            <p:cNvPr id="6" name="Rectangle 5">
              <a:extLst>
                <a:ext uri="{FF2B5EF4-FFF2-40B4-BE49-F238E27FC236}">
                  <a16:creationId xmlns:a16="http://schemas.microsoft.com/office/drawing/2014/main" id="{21DD98AF-6956-CFCA-8BF8-B7893C0505D8}"/>
                </a:ext>
              </a:extLst>
            </p:cNvPr>
            <p:cNvSpPr/>
            <p:nvPr/>
          </p:nvSpPr>
          <p:spPr bwMode="auto">
            <a:xfrm>
              <a:off x="1720823" y="163384"/>
              <a:ext cx="114526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1200" b="1" dirty="0">
                  <a:solidFill>
                    <a:schemeClr val="accent1"/>
                  </a:solidFill>
                  <a:latin typeface="45 Helvetica Light" pitchFamily="-110" charset="0"/>
                  <a:ea typeface="Geneva" pitchFamily="-110" charset="-128"/>
                  <a:cs typeface="Geneva" pitchFamily="-110" charset="-128"/>
                </a:rPr>
                <a:t>Methodology</a:t>
              </a:r>
              <a:endParaRPr kumimoji="0" lang="en-US" sz="1200" b="1" i="0" u="none" strike="noStrike" cap="none" normalizeH="0" baseline="0" dirty="0">
                <a:ln>
                  <a:noFill/>
                </a:ln>
                <a:solidFill>
                  <a:schemeClr val="accent1"/>
                </a:solidFill>
                <a:effectLst/>
                <a:latin typeface="45 Helvetica Light" pitchFamily="-110" charset="0"/>
                <a:ea typeface="Geneva" pitchFamily="-110" charset="-128"/>
                <a:cs typeface="Geneva" pitchFamily="-110" charset="-128"/>
              </a:endParaRPr>
            </a:p>
          </p:txBody>
        </p:sp>
        <p:sp>
          <p:nvSpPr>
            <p:cNvPr id="7" name="Rectangle 6">
              <a:extLst>
                <a:ext uri="{FF2B5EF4-FFF2-40B4-BE49-F238E27FC236}">
                  <a16:creationId xmlns:a16="http://schemas.microsoft.com/office/drawing/2014/main" id="{8A69BA10-DAD6-DECB-B618-79BA9B0D510F}"/>
                </a:ext>
              </a:extLst>
            </p:cNvPr>
            <p:cNvSpPr/>
            <p:nvPr/>
          </p:nvSpPr>
          <p:spPr bwMode="auto">
            <a:xfrm>
              <a:off x="275187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Results</a:t>
              </a:r>
            </a:p>
          </p:txBody>
        </p:sp>
        <p:sp>
          <p:nvSpPr>
            <p:cNvPr id="8" name="Rectangle 7">
              <a:extLst>
                <a:ext uri="{FF2B5EF4-FFF2-40B4-BE49-F238E27FC236}">
                  <a16:creationId xmlns:a16="http://schemas.microsoft.com/office/drawing/2014/main" id="{6CA8B5A4-08E1-7A73-68A3-D650FAB9CB9F}"/>
                </a:ext>
              </a:extLst>
            </p:cNvPr>
            <p:cNvSpPr/>
            <p:nvPr/>
          </p:nvSpPr>
          <p:spPr bwMode="auto">
            <a:xfrm>
              <a:off x="3456902"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Conclusions</a:t>
              </a:r>
            </a:p>
          </p:txBody>
        </p:sp>
        <p:sp>
          <p:nvSpPr>
            <p:cNvPr id="9" name="Rectangle 8">
              <a:extLst>
                <a:ext uri="{FF2B5EF4-FFF2-40B4-BE49-F238E27FC236}">
                  <a16:creationId xmlns:a16="http://schemas.microsoft.com/office/drawing/2014/main" id="{5EC4FB66-1BDC-7BB0-6065-B3A0AF40AD57}"/>
                </a:ext>
              </a:extLst>
            </p:cNvPr>
            <p:cNvSpPr/>
            <p:nvPr/>
          </p:nvSpPr>
          <p:spPr bwMode="auto">
            <a:xfrm>
              <a:off x="440959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Q&amp;A</a:t>
              </a:r>
            </a:p>
          </p:txBody>
        </p:sp>
      </p:grpSp>
      <p:grpSp>
        <p:nvGrpSpPr>
          <p:cNvPr id="37" name="Group 36">
            <a:extLst>
              <a:ext uri="{FF2B5EF4-FFF2-40B4-BE49-F238E27FC236}">
                <a16:creationId xmlns:a16="http://schemas.microsoft.com/office/drawing/2014/main" id="{E0284257-40BF-5A29-39A8-8641810F91C5}"/>
              </a:ext>
            </a:extLst>
          </p:cNvPr>
          <p:cNvGrpSpPr>
            <a:grpSpLocks noChangeAspect="1"/>
          </p:cNvGrpSpPr>
          <p:nvPr/>
        </p:nvGrpSpPr>
        <p:grpSpPr>
          <a:xfrm>
            <a:off x="566498" y="1111584"/>
            <a:ext cx="3215647" cy="1994933"/>
            <a:chOff x="566498" y="1111584"/>
            <a:chExt cx="3697937" cy="2294138"/>
          </a:xfrm>
        </p:grpSpPr>
        <p:grpSp>
          <p:nvGrpSpPr>
            <p:cNvPr id="34" name="Group 33">
              <a:extLst>
                <a:ext uri="{FF2B5EF4-FFF2-40B4-BE49-F238E27FC236}">
                  <a16:creationId xmlns:a16="http://schemas.microsoft.com/office/drawing/2014/main" id="{C2619E95-DBCC-0B7A-A977-10BEDC84B0A4}"/>
                </a:ext>
              </a:extLst>
            </p:cNvPr>
            <p:cNvGrpSpPr/>
            <p:nvPr/>
          </p:nvGrpSpPr>
          <p:grpSpPr>
            <a:xfrm>
              <a:off x="566498" y="1111584"/>
              <a:ext cx="3697937" cy="2294138"/>
              <a:chOff x="566498" y="1111584"/>
              <a:chExt cx="3697937" cy="2294138"/>
            </a:xfrm>
          </p:grpSpPr>
          <p:pic>
            <p:nvPicPr>
              <p:cNvPr id="1026" name="Picture 2" descr="Your Guide to Floor Trim Selection | National Assemblers">
                <a:extLst>
                  <a:ext uri="{FF2B5EF4-FFF2-40B4-BE49-F238E27FC236}">
                    <a16:creationId xmlns:a16="http://schemas.microsoft.com/office/drawing/2014/main" id="{7728EF4E-A985-F509-C084-E3ED55F1D4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186" t="45926" r="34560" b="11957"/>
              <a:stretch/>
            </p:blipFill>
            <p:spPr bwMode="auto">
              <a:xfrm>
                <a:off x="566498" y="1426030"/>
                <a:ext cx="1741319" cy="128451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EA658C9-4B97-9E08-15B8-E84A02FAA019}"/>
                  </a:ext>
                </a:extLst>
              </p:cNvPr>
              <p:cNvSpPr txBox="1"/>
              <p:nvPr/>
            </p:nvSpPr>
            <p:spPr>
              <a:xfrm>
                <a:off x="757027" y="2710544"/>
                <a:ext cx="1455521" cy="369332"/>
              </a:xfrm>
              <a:prstGeom prst="rect">
                <a:avLst/>
              </a:prstGeom>
              <a:noFill/>
            </p:spPr>
            <p:txBody>
              <a:bodyPr wrap="square" rtlCol="0">
                <a:spAutoFit/>
              </a:bodyPr>
              <a:lstStyle/>
              <a:p>
                <a:pPr algn="ctr"/>
                <a:r>
                  <a:rPr lang="en-MO" sz="600" dirty="0"/>
                  <a:t>Image from </a:t>
                </a:r>
                <a:r>
                  <a:rPr lang="en-GB" sz="600" dirty="0"/>
                  <a:t>https://</a:t>
                </a:r>
                <a:r>
                  <a:rPr lang="en-GB" sz="600" dirty="0" err="1"/>
                  <a:t>www.nationalassemblers.com</a:t>
                </a:r>
                <a:r>
                  <a:rPr lang="en-GB" sz="600" dirty="0"/>
                  <a:t>/post/floor-trim-selection</a:t>
                </a:r>
                <a:endParaRPr lang="en-MO" sz="600" dirty="0"/>
              </a:p>
            </p:txBody>
          </p:sp>
          <p:grpSp>
            <p:nvGrpSpPr>
              <p:cNvPr id="19" name="Group 18">
                <a:extLst>
                  <a:ext uri="{FF2B5EF4-FFF2-40B4-BE49-F238E27FC236}">
                    <a16:creationId xmlns:a16="http://schemas.microsoft.com/office/drawing/2014/main" id="{7DBE3EA0-977C-1ED1-52E8-A8D4A77F0857}"/>
                  </a:ext>
                </a:extLst>
              </p:cNvPr>
              <p:cNvGrpSpPr/>
              <p:nvPr/>
            </p:nvGrpSpPr>
            <p:grpSpPr>
              <a:xfrm rot="2705119">
                <a:off x="2235987" y="1964485"/>
                <a:ext cx="1631674" cy="274383"/>
                <a:chOff x="2383512" y="2172370"/>
                <a:chExt cx="1631674" cy="274383"/>
              </a:xfrm>
              <a:solidFill>
                <a:srgbClr val="0070C0"/>
              </a:solidFill>
            </p:grpSpPr>
            <p:sp>
              <p:nvSpPr>
                <p:cNvPr id="11" name="Rectangle 10">
                  <a:extLst>
                    <a:ext uri="{FF2B5EF4-FFF2-40B4-BE49-F238E27FC236}">
                      <a16:creationId xmlns:a16="http://schemas.microsoft.com/office/drawing/2014/main" id="{587C68A9-8C33-B7F9-8210-282024A1EA88}"/>
                    </a:ext>
                  </a:extLst>
                </p:cNvPr>
                <p:cNvSpPr/>
                <p:nvPr/>
              </p:nvSpPr>
              <p:spPr bwMode="auto">
                <a:xfrm rot="16200000">
                  <a:off x="2927602" y="1630520"/>
                  <a:ext cx="272143" cy="1360324"/>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3" name="Right Triangle 12">
                  <a:extLst>
                    <a:ext uri="{FF2B5EF4-FFF2-40B4-BE49-F238E27FC236}">
                      <a16:creationId xmlns:a16="http://schemas.microsoft.com/office/drawing/2014/main" id="{88866866-EEB3-1E63-027F-FB62AA7C6E8E}"/>
                    </a:ext>
                  </a:extLst>
                </p:cNvPr>
                <p:cNvSpPr/>
                <p:nvPr/>
              </p:nvSpPr>
              <p:spPr bwMode="auto">
                <a:xfrm>
                  <a:off x="3741586" y="2172370"/>
                  <a:ext cx="273600" cy="273600"/>
                </a:xfrm>
                <a:prstGeom prst="r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grpSp>
          <p:grpSp>
            <p:nvGrpSpPr>
              <p:cNvPr id="20" name="Group 19">
                <a:extLst>
                  <a:ext uri="{FF2B5EF4-FFF2-40B4-BE49-F238E27FC236}">
                    <a16:creationId xmlns:a16="http://schemas.microsoft.com/office/drawing/2014/main" id="{8FB14C25-62E7-8F36-3CF3-655F532531F5}"/>
                  </a:ext>
                </a:extLst>
              </p:cNvPr>
              <p:cNvGrpSpPr/>
              <p:nvPr/>
            </p:nvGrpSpPr>
            <p:grpSpPr>
              <a:xfrm rot="18894881" flipH="1">
                <a:off x="3209366" y="1964356"/>
                <a:ext cx="1633924" cy="273600"/>
                <a:chOff x="2383512" y="2174610"/>
                <a:chExt cx="1633924" cy="273600"/>
              </a:xfrm>
              <a:solidFill>
                <a:schemeClr val="accent4">
                  <a:lumMod val="60000"/>
                  <a:lumOff val="40000"/>
                </a:schemeClr>
              </a:solidFill>
            </p:grpSpPr>
            <p:sp>
              <p:nvSpPr>
                <p:cNvPr id="21" name="Rectangle 20">
                  <a:extLst>
                    <a:ext uri="{FF2B5EF4-FFF2-40B4-BE49-F238E27FC236}">
                      <a16:creationId xmlns:a16="http://schemas.microsoft.com/office/drawing/2014/main" id="{C76D2673-3611-F1A9-5FFA-7F83E252374B}"/>
                    </a:ext>
                  </a:extLst>
                </p:cNvPr>
                <p:cNvSpPr/>
                <p:nvPr/>
              </p:nvSpPr>
              <p:spPr bwMode="auto">
                <a:xfrm rot="16200000">
                  <a:off x="2927602" y="1630520"/>
                  <a:ext cx="272143" cy="1360324"/>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2" name="Right Triangle 21">
                  <a:extLst>
                    <a:ext uri="{FF2B5EF4-FFF2-40B4-BE49-F238E27FC236}">
                      <a16:creationId xmlns:a16="http://schemas.microsoft.com/office/drawing/2014/main" id="{B87ADC46-3711-96C2-E952-B44E2219A3B8}"/>
                    </a:ext>
                  </a:extLst>
                </p:cNvPr>
                <p:cNvSpPr/>
                <p:nvPr/>
              </p:nvSpPr>
              <p:spPr bwMode="auto">
                <a:xfrm>
                  <a:off x="3743836" y="2174610"/>
                  <a:ext cx="273600" cy="273600"/>
                </a:xfrm>
                <a:prstGeom prst="r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grpSp>
          <p:sp>
            <p:nvSpPr>
              <p:cNvPr id="23" name="TextBox 22">
                <a:extLst>
                  <a:ext uri="{FF2B5EF4-FFF2-40B4-BE49-F238E27FC236}">
                    <a16:creationId xmlns:a16="http://schemas.microsoft.com/office/drawing/2014/main" id="{55E22C19-C6CB-C69F-38DC-25DE7F402CB8}"/>
                  </a:ext>
                </a:extLst>
              </p:cNvPr>
              <p:cNvSpPr txBox="1"/>
              <p:nvPr/>
            </p:nvSpPr>
            <p:spPr>
              <a:xfrm>
                <a:off x="2803776" y="2804028"/>
                <a:ext cx="1455521" cy="601694"/>
              </a:xfrm>
              <a:prstGeom prst="rect">
                <a:avLst/>
              </a:prstGeom>
              <a:noFill/>
            </p:spPr>
            <p:txBody>
              <a:bodyPr wrap="square" rtlCol="0">
                <a:spAutoFit/>
              </a:bodyPr>
              <a:lstStyle/>
              <a:p>
                <a:pPr algn="ctr"/>
                <a:r>
                  <a:rPr lang="en-MO" sz="1400" dirty="0"/>
                  <a:t>Miter corners for </a:t>
                </a:r>
                <a:r>
                  <a:rPr lang="en-MO" sz="1400" dirty="0">
                    <a:solidFill>
                      <a:srgbClr val="92D050"/>
                    </a:solidFill>
                  </a:rPr>
                  <a:t>flush</a:t>
                </a:r>
                <a:r>
                  <a:rPr lang="en-MO" sz="1400" dirty="0"/>
                  <a:t> fit</a:t>
                </a:r>
              </a:p>
            </p:txBody>
          </p:sp>
          <p:sp>
            <p:nvSpPr>
              <p:cNvPr id="24" name="Right Bracket 23">
                <a:extLst>
                  <a:ext uri="{FF2B5EF4-FFF2-40B4-BE49-F238E27FC236}">
                    <a16:creationId xmlns:a16="http://schemas.microsoft.com/office/drawing/2014/main" id="{371BEF7F-B553-FDE7-9F4F-B4D896053BBE}"/>
                  </a:ext>
                </a:extLst>
              </p:cNvPr>
              <p:cNvSpPr/>
              <p:nvPr/>
            </p:nvSpPr>
            <p:spPr bwMode="auto">
              <a:xfrm rot="16200000">
                <a:off x="1297637" y="1231574"/>
                <a:ext cx="279041" cy="992124"/>
              </a:xfrm>
              <a:prstGeom prst="rightBracket">
                <a:avLst/>
              </a:prstGeom>
              <a:noFill/>
              <a:ln w="28575" cap="flat" cmpd="sng" algn="ctr">
                <a:solidFill>
                  <a:srgbClr val="D991FF"/>
                </a:solidFill>
                <a:prstDash val="solid"/>
                <a:round/>
                <a:headEnd type="triangl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5" name="TextBox 24">
                <a:extLst>
                  <a:ext uri="{FF2B5EF4-FFF2-40B4-BE49-F238E27FC236}">
                    <a16:creationId xmlns:a16="http://schemas.microsoft.com/office/drawing/2014/main" id="{A0821604-9072-1E36-3309-7CBA3B7D3412}"/>
                  </a:ext>
                </a:extLst>
              </p:cNvPr>
              <p:cNvSpPr txBox="1"/>
              <p:nvPr/>
            </p:nvSpPr>
            <p:spPr>
              <a:xfrm>
                <a:off x="1227745" y="1111584"/>
                <a:ext cx="418826" cy="318544"/>
              </a:xfrm>
              <a:prstGeom prst="rect">
                <a:avLst/>
              </a:prstGeom>
              <a:noFill/>
            </p:spPr>
            <p:txBody>
              <a:bodyPr wrap="none" rtlCol="0">
                <a:spAutoFit/>
              </a:bodyPr>
              <a:lstStyle/>
              <a:p>
                <a:pPr algn="ctr"/>
                <a:r>
                  <a:rPr lang="en-MO" sz="1200" dirty="0">
                    <a:solidFill>
                      <a:srgbClr val="D991FF"/>
                    </a:solidFill>
                  </a:rPr>
                  <a:t>AA</a:t>
                </a:r>
              </a:p>
            </p:txBody>
          </p:sp>
          <p:sp>
            <p:nvSpPr>
              <p:cNvPr id="26" name="TextBox 25">
                <a:extLst>
                  <a:ext uri="{FF2B5EF4-FFF2-40B4-BE49-F238E27FC236}">
                    <a16:creationId xmlns:a16="http://schemas.microsoft.com/office/drawing/2014/main" id="{6F52FD73-EEC3-3D88-2CC5-90D856F21AD3}"/>
                  </a:ext>
                </a:extLst>
              </p:cNvPr>
              <p:cNvSpPr txBox="1"/>
              <p:nvPr/>
            </p:nvSpPr>
            <p:spPr>
              <a:xfrm>
                <a:off x="3124220" y="1111584"/>
                <a:ext cx="864936" cy="530907"/>
              </a:xfrm>
              <a:prstGeom prst="rect">
                <a:avLst/>
              </a:prstGeom>
              <a:noFill/>
            </p:spPr>
            <p:txBody>
              <a:bodyPr wrap="none" rtlCol="0">
                <a:spAutoFit/>
              </a:bodyPr>
              <a:lstStyle/>
              <a:p>
                <a:pPr algn="ctr"/>
                <a:r>
                  <a:rPr lang="en-MO" sz="1200" dirty="0">
                    <a:solidFill>
                      <a:srgbClr val="D991FF"/>
                    </a:solidFill>
                  </a:rPr>
                  <a:t>AA</a:t>
                </a:r>
              </a:p>
              <a:p>
                <a:pPr algn="ctr"/>
                <a:r>
                  <a:rPr lang="en-MO" sz="1200" dirty="0"/>
                  <a:t>Top View</a:t>
                </a:r>
              </a:p>
            </p:txBody>
          </p:sp>
          <p:cxnSp>
            <p:nvCxnSpPr>
              <p:cNvPr id="28" name="Straight Connector 27">
                <a:extLst>
                  <a:ext uri="{FF2B5EF4-FFF2-40B4-BE49-F238E27FC236}">
                    <a16:creationId xmlns:a16="http://schemas.microsoft.com/office/drawing/2014/main" id="{BF2CCEB5-C46A-CE4C-889A-623A2A6C0326}"/>
                  </a:ext>
                </a:extLst>
              </p:cNvPr>
              <p:cNvCxnSpPr>
                <a:cxnSpLocks/>
                <a:stCxn id="24" idx="2"/>
                <a:endCxn id="25" idx="2"/>
              </p:cNvCxnSpPr>
              <p:nvPr/>
            </p:nvCxnSpPr>
            <p:spPr bwMode="auto">
              <a:xfrm flipV="1">
                <a:off x="1437158" y="1430128"/>
                <a:ext cx="0" cy="157988"/>
              </a:xfrm>
              <a:prstGeom prst="line">
                <a:avLst/>
              </a:prstGeom>
              <a:solidFill>
                <a:schemeClr val="accent1"/>
              </a:solidFill>
              <a:ln w="19050" cap="flat" cmpd="sng" algn="ctr">
                <a:solidFill>
                  <a:srgbClr val="D991FF"/>
                </a:solidFill>
                <a:prstDash val="solid"/>
                <a:round/>
                <a:headEnd type="none" w="med" len="med"/>
                <a:tailEnd type="none" w="med" len="med"/>
              </a:ln>
              <a:effectLst/>
            </p:spPr>
          </p:cxnSp>
          <p:sp>
            <p:nvSpPr>
              <p:cNvPr id="30" name="TextBox 29">
                <a:extLst>
                  <a:ext uri="{FF2B5EF4-FFF2-40B4-BE49-F238E27FC236}">
                    <a16:creationId xmlns:a16="http://schemas.microsoft.com/office/drawing/2014/main" id="{DA65EC5B-8C85-D832-0074-A14811B42134}"/>
                  </a:ext>
                </a:extLst>
              </p:cNvPr>
              <p:cNvSpPr txBox="1"/>
              <p:nvPr/>
            </p:nvSpPr>
            <p:spPr>
              <a:xfrm>
                <a:off x="961711" y="1867158"/>
                <a:ext cx="288862" cy="338554"/>
              </a:xfrm>
              <a:prstGeom prst="rect">
                <a:avLst/>
              </a:prstGeom>
              <a:noFill/>
            </p:spPr>
            <p:txBody>
              <a:bodyPr wrap="none" rtlCol="0">
                <a:spAutoFit/>
              </a:bodyPr>
              <a:lstStyle/>
              <a:p>
                <a:r>
                  <a:rPr lang="en-MO" sz="1600" dirty="0">
                    <a:solidFill>
                      <a:srgbClr val="0070C0"/>
                    </a:solidFill>
                  </a:rPr>
                  <a:t>1</a:t>
                </a:r>
              </a:p>
            </p:txBody>
          </p:sp>
          <p:sp>
            <p:nvSpPr>
              <p:cNvPr id="31" name="TextBox 30">
                <a:extLst>
                  <a:ext uri="{FF2B5EF4-FFF2-40B4-BE49-F238E27FC236}">
                    <a16:creationId xmlns:a16="http://schemas.microsoft.com/office/drawing/2014/main" id="{1F58D519-A287-B774-30E4-19B86DC55608}"/>
                  </a:ext>
                </a:extLst>
              </p:cNvPr>
              <p:cNvSpPr txBox="1"/>
              <p:nvPr/>
            </p:nvSpPr>
            <p:spPr>
              <a:xfrm>
                <a:off x="1580707" y="1867158"/>
                <a:ext cx="288862" cy="338554"/>
              </a:xfrm>
              <a:prstGeom prst="rect">
                <a:avLst/>
              </a:prstGeom>
              <a:noFill/>
            </p:spPr>
            <p:txBody>
              <a:bodyPr wrap="none" rtlCol="0">
                <a:spAutoFit/>
              </a:bodyPr>
              <a:lstStyle/>
              <a:p>
                <a:r>
                  <a:rPr lang="en-MO" sz="1600" dirty="0">
                    <a:solidFill>
                      <a:srgbClr val="FFCE5D"/>
                    </a:solidFill>
                  </a:rPr>
                  <a:t>2</a:t>
                </a:r>
              </a:p>
            </p:txBody>
          </p:sp>
          <p:sp>
            <p:nvSpPr>
              <p:cNvPr id="32" name="TextBox 31">
                <a:extLst>
                  <a:ext uri="{FF2B5EF4-FFF2-40B4-BE49-F238E27FC236}">
                    <a16:creationId xmlns:a16="http://schemas.microsoft.com/office/drawing/2014/main" id="{AFF0FE7A-B2FB-7355-B6AF-97636D68F0B9}"/>
                  </a:ext>
                </a:extLst>
              </p:cNvPr>
              <p:cNvSpPr txBox="1"/>
              <p:nvPr/>
            </p:nvSpPr>
            <p:spPr>
              <a:xfrm>
                <a:off x="2841818" y="1867158"/>
                <a:ext cx="288862" cy="338554"/>
              </a:xfrm>
              <a:prstGeom prst="rect">
                <a:avLst/>
              </a:prstGeom>
              <a:noFill/>
            </p:spPr>
            <p:txBody>
              <a:bodyPr wrap="none" rtlCol="0">
                <a:spAutoFit/>
              </a:bodyPr>
              <a:lstStyle/>
              <a:p>
                <a:r>
                  <a:rPr lang="en-MO" sz="1600" dirty="0"/>
                  <a:t>1</a:t>
                </a:r>
              </a:p>
            </p:txBody>
          </p:sp>
          <p:sp>
            <p:nvSpPr>
              <p:cNvPr id="33" name="TextBox 32">
                <a:extLst>
                  <a:ext uri="{FF2B5EF4-FFF2-40B4-BE49-F238E27FC236}">
                    <a16:creationId xmlns:a16="http://schemas.microsoft.com/office/drawing/2014/main" id="{95ECB61F-FAD6-FA08-6104-FBD4378652C7}"/>
                  </a:ext>
                </a:extLst>
              </p:cNvPr>
              <p:cNvSpPr txBox="1"/>
              <p:nvPr/>
            </p:nvSpPr>
            <p:spPr>
              <a:xfrm>
                <a:off x="3932249" y="1867158"/>
                <a:ext cx="332186" cy="389331"/>
              </a:xfrm>
              <a:prstGeom prst="rect">
                <a:avLst/>
              </a:prstGeom>
              <a:noFill/>
            </p:spPr>
            <p:txBody>
              <a:bodyPr wrap="none" rtlCol="0">
                <a:spAutoFit/>
              </a:bodyPr>
              <a:lstStyle/>
              <a:p>
                <a:r>
                  <a:rPr lang="en-MO" sz="1600" dirty="0"/>
                  <a:t>2</a:t>
                </a:r>
              </a:p>
            </p:txBody>
          </p:sp>
        </p:grpSp>
        <p:sp>
          <p:nvSpPr>
            <p:cNvPr id="36" name="Oval 35">
              <a:extLst>
                <a:ext uri="{FF2B5EF4-FFF2-40B4-BE49-F238E27FC236}">
                  <a16:creationId xmlns:a16="http://schemas.microsoft.com/office/drawing/2014/main" id="{BFAF3D6C-5247-B29B-3724-0D6FB7351287}"/>
                </a:ext>
              </a:extLst>
            </p:cNvPr>
            <p:cNvSpPr/>
            <p:nvPr/>
          </p:nvSpPr>
          <p:spPr bwMode="auto">
            <a:xfrm>
              <a:off x="3338072" y="2236632"/>
              <a:ext cx="386930" cy="567396"/>
            </a:xfrm>
            <a:prstGeom prst="ellipse">
              <a:avLst/>
            </a:prstGeom>
            <a:noFill/>
            <a:ln w="1905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grpSp>
      <p:cxnSp>
        <p:nvCxnSpPr>
          <p:cNvPr id="42" name="Elbow Connector 41">
            <a:extLst>
              <a:ext uri="{FF2B5EF4-FFF2-40B4-BE49-F238E27FC236}">
                <a16:creationId xmlns:a16="http://schemas.microsoft.com/office/drawing/2014/main" id="{57A45F13-1887-9F66-4202-953F9DAF04B4}"/>
              </a:ext>
            </a:extLst>
          </p:cNvPr>
          <p:cNvCxnSpPr>
            <a:cxnSpLocks/>
            <a:stCxn id="61" idx="3"/>
          </p:cNvCxnSpPr>
          <p:nvPr/>
        </p:nvCxnSpPr>
        <p:spPr bwMode="auto">
          <a:xfrm flipV="1">
            <a:off x="4959166" y="1935655"/>
            <a:ext cx="759625" cy="1826302"/>
          </a:xfrm>
          <a:prstGeom prst="bentConnector3">
            <a:avLst>
              <a:gd name="adj1" fmla="val 50000"/>
            </a:avLst>
          </a:prstGeom>
          <a:solidFill>
            <a:schemeClr val="accent1"/>
          </a:solidFill>
          <a:ln w="19050" cap="flat" cmpd="sng" algn="ctr">
            <a:solidFill>
              <a:schemeClr val="tx1"/>
            </a:solidFill>
            <a:prstDash val="solid"/>
            <a:round/>
            <a:headEnd type="none" w="med" len="med"/>
            <a:tailEnd type="triangle"/>
          </a:ln>
          <a:effectLst/>
        </p:spPr>
      </p:cxnSp>
      <p:grpSp>
        <p:nvGrpSpPr>
          <p:cNvPr id="1056" name="Group 1055">
            <a:extLst>
              <a:ext uri="{FF2B5EF4-FFF2-40B4-BE49-F238E27FC236}">
                <a16:creationId xmlns:a16="http://schemas.microsoft.com/office/drawing/2014/main" id="{B7CAF906-2AEC-AF93-DCEA-621A9B6CD04A}"/>
              </a:ext>
            </a:extLst>
          </p:cNvPr>
          <p:cNvGrpSpPr/>
          <p:nvPr/>
        </p:nvGrpSpPr>
        <p:grpSpPr>
          <a:xfrm>
            <a:off x="373427" y="3197006"/>
            <a:ext cx="4585739" cy="1610267"/>
            <a:chOff x="373427" y="3197006"/>
            <a:chExt cx="4585739" cy="1610267"/>
          </a:xfrm>
        </p:grpSpPr>
        <p:sp>
          <p:nvSpPr>
            <p:cNvPr id="3" name="TextBox 2">
              <a:extLst>
                <a:ext uri="{FF2B5EF4-FFF2-40B4-BE49-F238E27FC236}">
                  <a16:creationId xmlns:a16="http://schemas.microsoft.com/office/drawing/2014/main" id="{6B4A7AF0-DF56-BD5C-4E88-5B5D8D713149}"/>
                </a:ext>
              </a:extLst>
            </p:cNvPr>
            <p:cNvSpPr txBox="1"/>
            <p:nvPr/>
          </p:nvSpPr>
          <p:spPr>
            <a:xfrm>
              <a:off x="1814694" y="4496454"/>
              <a:ext cx="1132939" cy="307777"/>
            </a:xfrm>
            <a:prstGeom prst="rect">
              <a:avLst/>
            </a:prstGeom>
            <a:noFill/>
          </p:spPr>
          <p:txBody>
            <a:bodyPr wrap="none" rtlCol="0">
              <a:spAutoFit/>
            </a:bodyPr>
            <a:lstStyle/>
            <a:p>
              <a:pPr algn="ctr"/>
              <a:r>
                <a:rPr lang="en-MO" sz="1400" dirty="0"/>
                <a:t>Specify N=18</a:t>
              </a:r>
            </a:p>
          </p:txBody>
        </p:sp>
        <p:grpSp>
          <p:nvGrpSpPr>
            <p:cNvPr id="12" name="Group 11">
              <a:extLst>
                <a:ext uri="{FF2B5EF4-FFF2-40B4-BE49-F238E27FC236}">
                  <a16:creationId xmlns:a16="http://schemas.microsoft.com/office/drawing/2014/main" id="{F7F4B9B7-C406-D8C9-5B4A-EA70CE41E1B9}"/>
                </a:ext>
              </a:extLst>
            </p:cNvPr>
            <p:cNvGrpSpPr/>
            <p:nvPr/>
          </p:nvGrpSpPr>
          <p:grpSpPr>
            <a:xfrm>
              <a:off x="1925043" y="3324995"/>
              <a:ext cx="948095" cy="1018476"/>
              <a:chOff x="436039" y="2868819"/>
              <a:chExt cx="948095" cy="1018476"/>
            </a:xfrm>
          </p:grpSpPr>
          <p:cxnSp>
            <p:nvCxnSpPr>
              <p:cNvPr id="14" name="Straight Connector 13">
                <a:extLst>
                  <a:ext uri="{FF2B5EF4-FFF2-40B4-BE49-F238E27FC236}">
                    <a16:creationId xmlns:a16="http://schemas.microsoft.com/office/drawing/2014/main" id="{A7AABAD4-A863-2218-23F6-F5A999E1BF85}"/>
                  </a:ext>
                </a:extLst>
              </p:cNvPr>
              <p:cNvCxnSpPr>
                <a:cxnSpLocks/>
              </p:cNvCxnSpPr>
              <p:nvPr/>
            </p:nvCxnSpPr>
            <p:spPr bwMode="auto">
              <a:xfrm>
                <a:off x="768445" y="2868819"/>
                <a:ext cx="79483" cy="391279"/>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08514968-C294-B1C0-A2EB-AE95E42C0D68}"/>
                  </a:ext>
                </a:extLst>
              </p:cNvPr>
              <p:cNvCxnSpPr>
                <a:cxnSpLocks/>
              </p:cNvCxnSpPr>
              <p:nvPr/>
            </p:nvCxnSpPr>
            <p:spPr bwMode="auto">
              <a:xfrm flipV="1">
                <a:off x="847929" y="3185295"/>
                <a:ext cx="536205" cy="74803"/>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312D30EF-AF34-5E64-4203-E52AE514F71F}"/>
                  </a:ext>
                </a:extLst>
              </p:cNvPr>
              <p:cNvCxnSpPr>
                <a:cxnSpLocks/>
              </p:cNvCxnSpPr>
              <p:nvPr/>
            </p:nvCxnSpPr>
            <p:spPr bwMode="auto">
              <a:xfrm flipV="1">
                <a:off x="708380" y="3260098"/>
                <a:ext cx="139549" cy="627197"/>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7198E4EC-D01D-FD30-C1B1-E4841EEC07A3}"/>
                  </a:ext>
                </a:extLst>
              </p:cNvPr>
              <p:cNvCxnSpPr>
                <a:cxnSpLocks/>
              </p:cNvCxnSpPr>
              <p:nvPr/>
            </p:nvCxnSpPr>
            <p:spPr bwMode="auto">
              <a:xfrm>
                <a:off x="436039" y="3029934"/>
                <a:ext cx="411889" cy="230164"/>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18" name="TextBox 17">
                <a:extLst>
                  <a:ext uri="{FF2B5EF4-FFF2-40B4-BE49-F238E27FC236}">
                    <a16:creationId xmlns:a16="http://schemas.microsoft.com/office/drawing/2014/main" id="{24C2E699-8F4B-63E6-242F-2DFE908FF6CB}"/>
                  </a:ext>
                </a:extLst>
              </p:cNvPr>
              <p:cNvSpPr txBox="1"/>
              <p:nvPr/>
            </p:nvSpPr>
            <p:spPr>
              <a:xfrm rot="16947483">
                <a:off x="366950" y="3420292"/>
                <a:ext cx="515162" cy="245776"/>
              </a:xfrm>
              <a:prstGeom prst="rect">
                <a:avLst/>
              </a:prstGeom>
              <a:noFill/>
            </p:spPr>
            <p:txBody>
              <a:bodyPr wrap="none" rtlCol="0">
                <a:spAutoFit/>
              </a:bodyPr>
              <a:lstStyle/>
              <a:p>
                <a:r>
                  <a:rPr lang="en-MO" sz="1200" dirty="0"/>
                  <a:t>35 nm</a:t>
                </a:r>
              </a:p>
            </p:txBody>
          </p:sp>
        </p:grpSp>
        <p:sp>
          <p:nvSpPr>
            <p:cNvPr id="47" name="TextBox 46">
              <a:extLst>
                <a:ext uri="{FF2B5EF4-FFF2-40B4-BE49-F238E27FC236}">
                  <a16:creationId xmlns:a16="http://schemas.microsoft.com/office/drawing/2014/main" id="{5B25C459-62CF-8DC6-D8B3-CA7BA7050414}"/>
                </a:ext>
              </a:extLst>
            </p:cNvPr>
            <p:cNvSpPr txBox="1"/>
            <p:nvPr/>
          </p:nvSpPr>
          <p:spPr>
            <a:xfrm>
              <a:off x="385061" y="4499496"/>
              <a:ext cx="1132939" cy="307777"/>
            </a:xfrm>
            <a:prstGeom prst="rect">
              <a:avLst/>
            </a:prstGeom>
            <a:noFill/>
          </p:spPr>
          <p:txBody>
            <a:bodyPr wrap="none" rtlCol="0">
              <a:spAutoFit/>
            </a:bodyPr>
            <a:lstStyle/>
            <a:p>
              <a:pPr algn="ctr"/>
              <a:r>
                <a:rPr lang="en-MO" sz="1400" dirty="0"/>
                <a:t>Specify N=18</a:t>
              </a:r>
            </a:p>
          </p:txBody>
        </p:sp>
        <p:cxnSp>
          <p:nvCxnSpPr>
            <p:cNvPr id="52" name="Straight Connector 51">
              <a:extLst>
                <a:ext uri="{FF2B5EF4-FFF2-40B4-BE49-F238E27FC236}">
                  <a16:creationId xmlns:a16="http://schemas.microsoft.com/office/drawing/2014/main" id="{6F537B49-F23A-5CB8-3A9E-D0C46D685123}"/>
                </a:ext>
              </a:extLst>
            </p:cNvPr>
            <p:cNvCxnSpPr>
              <a:cxnSpLocks/>
            </p:cNvCxnSpPr>
            <p:nvPr/>
          </p:nvCxnSpPr>
          <p:spPr bwMode="auto">
            <a:xfrm>
              <a:off x="951530" y="3197006"/>
              <a:ext cx="0" cy="584291"/>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53" name="TextBox 52">
              <a:extLst>
                <a:ext uri="{FF2B5EF4-FFF2-40B4-BE49-F238E27FC236}">
                  <a16:creationId xmlns:a16="http://schemas.microsoft.com/office/drawing/2014/main" id="{44BF4CD1-E4D7-CFC1-C0AD-1A9654236756}"/>
                </a:ext>
              </a:extLst>
            </p:cNvPr>
            <p:cNvSpPr txBox="1"/>
            <p:nvPr/>
          </p:nvSpPr>
          <p:spPr>
            <a:xfrm rot="16200000">
              <a:off x="804446" y="3398379"/>
              <a:ext cx="515162" cy="245776"/>
            </a:xfrm>
            <a:prstGeom prst="rect">
              <a:avLst/>
            </a:prstGeom>
            <a:noFill/>
          </p:spPr>
          <p:txBody>
            <a:bodyPr wrap="none" rtlCol="0">
              <a:spAutoFit/>
            </a:bodyPr>
            <a:lstStyle/>
            <a:p>
              <a:r>
                <a:rPr lang="en-MO" sz="1200" dirty="0"/>
                <a:t>35 nm</a:t>
              </a:r>
            </a:p>
          </p:txBody>
        </p:sp>
        <p:cxnSp>
          <p:nvCxnSpPr>
            <p:cNvPr id="57" name="Straight Connector 56">
              <a:extLst>
                <a:ext uri="{FF2B5EF4-FFF2-40B4-BE49-F238E27FC236}">
                  <a16:creationId xmlns:a16="http://schemas.microsoft.com/office/drawing/2014/main" id="{1D9FEB1C-232F-7DB1-7C6E-5962D0BC5F86}"/>
                </a:ext>
              </a:extLst>
            </p:cNvPr>
            <p:cNvCxnSpPr>
              <a:cxnSpLocks/>
            </p:cNvCxnSpPr>
            <p:nvPr/>
          </p:nvCxnSpPr>
          <p:spPr bwMode="auto">
            <a:xfrm>
              <a:off x="951530" y="3778849"/>
              <a:ext cx="0" cy="584291"/>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A293B395-470E-B36A-5C69-2FF1DB9D6E12}"/>
                </a:ext>
              </a:extLst>
            </p:cNvPr>
            <p:cNvCxnSpPr>
              <a:cxnSpLocks/>
            </p:cNvCxnSpPr>
            <p:nvPr/>
          </p:nvCxnSpPr>
          <p:spPr bwMode="auto">
            <a:xfrm>
              <a:off x="951530" y="3778849"/>
              <a:ext cx="5868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4C52A4E2-C030-0348-4FEC-30573D05B282}"/>
                </a:ext>
              </a:extLst>
            </p:cNvPr>
            <p:cNvCxnSpPr>
              <a:cxnSpLocks/>
            </p:cNvCxnSpPr>
            <p:nvPr/>
          </p:nvCxnSpPr>
          <p:spPr bwMode="auto">
            <a:xfrm>
              <a:off x="373427" y="3778849"/>
              <a:ext cx="5868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61" name="TextBox 60">
              <a:extLst>
                <a:ext uri="{FF2B5EF4-FFF2-40B4-BE49-F238E27FC236}">
                  <a16:creationId xmlns:a16="http://schemas.microsoft.com/office/drawing/2014/main" id="{57E48CB2-47C1-7BFD-EAE4-A1152617096D}"/>
                </a:ext>
              </a:extLst>
            </p:cNvPr>
            <p:cNvSpPr txBox="1"/>
            <p:nvPr/>
          </p:nvSpPr>
          <p:spPr>
            <a:xfrm>
              <a:off x="3007166" y="3438791"/>
              <a:ext cx="1952000" cy="646331"/>
            </a:xfrm>
            <a:prstGeom prst="rect">
              <a:avLst/>
            </a:prstGeom>
            <a:noFill/>
          </p:spPr>
          <p:txBody>
            <a:bodyPr wrap="square" rtlCol="0">
              <a:spAutoFit/>
            </a:bodyPr>
            <a:lstStyle/>
            <a:p>
              <a:r>
                <a:rPr lang="en-MO" sz="1200" b="1" dirty="0"/>
                <a:t>Without</a:t>
              </a:r>
              <a:r>
                <a:rPr lang="en-MO" sz="1200" dirty="0"/>
                <a:t> mitering, these designs would have </a:t>
              </a:r>
              <a:r>
                <a:rPr lang="en-MO" sz="1200" b="1" dirty="0">
                  <a:solidFill>
                    <a:schemeClr val="accent1"/>
                  </a:solidFill>
                </a:rPr>
                <a:t>similar outputs</a:t>
              </a:r>
            </a:p>
          </p:txBody>
        </p:sp>
      </p:grpSp>
      <p:grpSp>
        <p:nvGrpSpPr>
          <p:cNvPr id="1040" name="Group 1039">
            <a:extLst>
              <a:ext uri="{FF2B5EF4-FFF2-40B4-BE49-F238E27FC236}">
                <a16:creationId xmlns:a16="http://schemas.microsoft.com/office/drawing/2014/main" id="{C0EC98D4-D248-A0AF-DE05-F032BF592E11}"/>
              </a:ext>
            </a:extLst>
          </p:cNvPr>
          <p:cNvGrpSpPr/>
          <p:nvPr/>
        </p:nvGrpSpPr>
        <p:grpSpPr>
          <a:xfrm>
            <a:off x="5837317" y="3254406"/>
            <a:ext cx="3116938" cy="1598287"/>
            <a:chOff x="5919968" y="3234521"/>
            <a:chExt cx="3116938" cy="1598287"/>
          </a:xfrm>
        </p:grpSpPr>
        <p:grpSp>
          <p:nvGrpSpPr>
            <p:cNvPr id="1039" name="Group 1038">
              <a:extLst>
                <a:ext uri="{FF2B5EF4-FFF2-40B4-BE49-F238E27FC236}">
                  <a16:creationId xmlns:a16="http://schemas.microsoft.com/office/drawing/2014/main" id="{61626602-FD7A-C9AF-8871-A99647DE0CC9}"/>
                </a:ext>
              </a:extLst>
            </p:cNvPr>
            <p:cNvGrpSpPr/>
            <p:nvPr/>
          </p:nvGrpSpPr>
          <p:grpSpPr>
            <a:xfrm>
              <a:off x="5919968" y="3321238"/>
              <a:ext cx="3116938" cy="1511570"/>
              <a:chOff x="5919968" y="3321238"/>
              <a:chExt cx="3116938" cy="1511570"/>
            </a:xfrm>
          </p:grpSpPr>
          <p:pic>
            <p:nvPicPr>
              <p:cNvPr id="1032" name="Picture 1031" descr="A blue and red cross with white lines&#10;&#10;AI-generated content may be incorrect.">
                <a:extLst>
                  <a:ext uri="{FF2B5EF4-FFF2-40B4-BE49-F238E27FC236}">
                    <a16:creationId xmlns:a16="http://schemas.microsoft.com/office/drawing/2014/main" id="{51DE2481-CC98-F02C-C986-703A16EB9A1C}"/>
                  </a:ext>
                </a:extLst>
              </p:cNvPr>
              <p:cNvPicPr>
                <a:picLocks noChangeAspect="1"/>
              </p:cNvPicPr>
              <p:nvPr/>
            </p:nvPicPr>
            <p:blipFill>
              <a:blip r:embed="rId3"/>
              <a:stretch>
                <a:fillRect/>
              </a:stretch>
            </p:blipFill>
            <p:spPr>
              <a:xfrm>
                <a:off x="5919968" y="3367330"/>
                <a:ext cx="1697438" cy="1419386"/>
              </a:xfrm>
              <a:prstGeom prst="rect">
                <a:avLst/>
              </a:prstGeom>
            </p:spPr>
          </p:pic>
          <p:pic>
            <p:nvPicPr>
              <p:cNvPr id="1034" name="Picture 1033" descr="A group of people in a cross shape&#10;&#10;AI-generated content may be incorrect.">
                <a:extLst>
                  <a:ext uri="{FF2B5EF4-FFF2-40B4-BE49-F238E27FC236}">
                    <a16:creationId xmlns:a16="http://schemas.microsoft.com/office/drawing/2014/main" id="{4D2A59AA-A7CE-E9EA-D888-5001C93CAC23}"/>
                  </a:ext>
                </a:extLst>
              </p:cNvPr>
              <p:cNvPicPr>
                <a:picLocks noChangeAspect="1"/>
              </p:cNvPicPr>
              <p:nvPr/>
            </p:nvPicPr>
            <p:blipFill>
              <a:blip r:embed="rId4"/>
              <a:stretch>
                <a:fillRect/>
              </a:stretch>
            </p:blipFill>
            <p:spPr>
              <a:xfrm>
                <a:off x="7568278" y="3321238"/>
                <a:ext cx="1468628" cy="1511570"/>
              </a:xfrm>
              <a:prstGeom prst="rect">
                <a:avLst/>
              </a:prstGeom>
            </p:spPr>
          </p:pic>
        </p:grpSp>
        <p:sp>
          <p:nvSpPr>
            <p:cNvPr id="43" name="Triangle 42">
              <a:extLst>
                <a:ext uri="{FF2B5EF4-FFF2-40B4-BE49-F238E27FC236}">
                  <a16:creationId xmlns:a16="http://schemas.microsoft.com/office/drawing/2014/main" id="{FE5ADFE5-6FD7-0378-636D-D86F7DAACAEF}"/>
                </a:ext>
              </a:extLst>
            </p:cNvPr>
            <p:cNvSpPr/>
            <p:nvPr/>
          </p:nvSpPr>
          <p:spPr bwMode="auto">
            <a:xfrm rot="10800000">
              <a:off x="6800181" y="3234521"/>
              <a:ext cx="1356513" cy="143362"/>
            </a:xfrm>
            <a:prstGeom prst="triangle">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endParaRPr>
            </a:p>
          </p:txBody>
        </p:sp>
      </p:grpSp>
      <p:sp>
        <p:nvSpPr>
          <p:cNvPr id="1050" name="TextBox 1049">
            <a:extLst>
              <a:ext uri="{FF2B5EF4-FFF2-40B4-BE49-F238E27FC236}">
                <a16:creationId xmlns:a16="http://schemas.microsoft.com/office/drawing/2014/main" id="{FE1C89AE-0AAF-7F9F-B3A5-24B14737D14B}"/>
              </a:ext>
            </a:extLst>
          </p:cNvPr>
          <p:cNvSpPr txBox="1"/>
          <p:nvPr/>
        </p:nvSpPr>
        <p:spPr>
          <a:xfrm>
            <a:off x="5953798" y="2729143"/>
            <a:ext cx="3039761" cy="461665"/>
          </a:xfrm>
          <a:prstGeom prst="rect">
            <a:avLst/>
          </a:prstGeom>
          <a:noFill/>
        </p:spPr>
        <p:txBody>
          <a:bodyPr wrap="square" rtlCol="0">
            <a:spAutoFit/>
          </a:bodyPr>
          <a:lstStyle/>
          <a:p>
            <a:pPr algn="ctr"/>
            <a:r>
              <a:rPr lang="en-MO" sz="1200" dirty="0"/>
              <a:t>For each connection, move towards shared vertex by 0.34 nm until thresold met</a:t>
            </a:r>
          </a:p>
        </p:txBody>
      </p:sp>
      <p:pic>
        <p:nvPicPr>
          <p:cNvPr id="1053" name="Picture 1052" descr="A colorful circle with a cross&#10;&#10;AI-generated content may be incorrect.">
            <a:extLst>
              <a:ext uri="{FF2B5EF4-FFF2-40B4-BE49-F238E27FC236}">
                <a16:creationId xmlns:a16="http://schemas.microsoft.com/office/drawing/2014/main" id="{C2B60426-9B07-77A6-D315-BD827172093D}"/>
              </a:ext>
            </a:extLst>
          </p:cNvPr>
          <p:cNvPicPr>
            <a:picLocks noChangeAspect="1"/>
          </p:cNvPicPr>
          <p:nvPr/>
        </p:nvPicPr>
        <p:blipFill>
          <a:blip r:embed="rId5"/>
          <a:srcRect l="26353" t="14351" r="34588" b="14696"/>
          <a:stretch/>
        </p:blipFill>
        <p:spPr>
          <a:xfrm>
            <a:off x="5859895" y="1123829"/>
            <a:ext cx="1646635" cy="1613570"/>
          </a:xfrm>
          <a:prstGeom prst="rect">
            <a:avLst/>
          </a:prstGeom>
        </p:spPr>
      </p:pic>
      <p:pic>
        <p:nvPicPr>
          <p:cNvPr id="1054" name="Picture 1053" descr="A colorful dots and lines on a black background&#10;&#10;AI-generated content may be incorrect.">
            <a:extLst>
              <a:ext uri="{FF2B5EF4-FFF2-40B4-BE49-F238E27FC236}">
                <a16:creationId xmlns:a16="http://schemas.microsoft.com/office/drawing/2014/main" id="{E0D163FF-B5CC-9200-6880-10AED5D934DA}"/>
              </a:ext>
            </a:extLst>
          </p:cNvPr>
          <p:cNvPicPr>
            <a:picLocks noChangeAspect="1"/>
          </p:cNvPicPr>
          <p:nvPr/>
        </p:nvPicPr>
        <p:blipFill>
          <a:blip r:embed="rId6"/>
          <a:srcRect l="22745" t="17647" r="33961" b="5682"/>
          <a:stretch/>
        </p:blipFill>
        <p:spPr>
          <a:xfrm>
            <a:off x="7391674" y="1120614"/>
            <a:ext cx="1695787" cy="1620000"/>
          </a:xfrm>
          <a:prstGeom prst="rect">
            <a:avLst/>
          </a:prstGeom>
        </p:spPr>
      </p:pic>
      <p:pic>
        <p:nvPicPr>
          <p:cNvPr id="1057" name="Picture 1056" descr="A colorful clock with lines and dots&#10;&#10;AI-generated content may be incorrect.">
            <a:extLst>
              <a:ext uri="{FF2B5EF4-FFF2-40B4-BE49-F238E27FC236}">
                <a16:creationId xmlns:a16="http://schemas.microsoft.com/office/drawing/2014/main" id="{496FD95B-514F-133F-52B1-2304FFB73675}"/>
              </a:ext>
            </a:extLst>
          </p:cNvPr>
          <p:cNvPicPr>
            <a:picLocks noChangeAspect="1"/>
          </p:cNvPicPr>
          <p:nvPr/>
        </p:nvPicPr>
        <p:blipFill>
          <a:blip r:embed="rId7"/>
          <a:srcRect l="22745" t="17647" r="33961" b="5682"/>
          <a:stretch/>
        </p:blipFill>
        <p:spPr>
          <a:xfrm>
            <a:off x="7385939" y="1125655"/>
            <a:ext cx="1695787" cy="1620000"/>
          </a:xfrm>
          <a:prstGeom prst="rect">
            <a:avLst/>
          </a:prstGeom>
        </p:spPr>
      </p:pic>
      <p:pic>
        <p:nvPicPr>
          <p:cNvPr id="1058" name="Picture 1057" descr="A colorful circle with a black background&#10;&#10;AI-generated content may be incorrect.">
            <a:extLst>
              <a:ext uri="{FF2B5EF4-FFF2-40B4-BE49-F238E27FC236}">
                <a16:creationId xmlns:a16="http://schemas.microsoft.com/office/drawing/2014/main" id="{D2F99E5A-E26E-E81A-377D-9C939FE88734}"/>
              </a:ext>
            </a:extLst>
          </p:cNvPr>
          <p:cNvPicPr>
            <a:picLocks noChangeAspect="1"/>
          </p:cNvPicPr>
          <p:nvPr/>
        </p:nvPicPr>
        <p:blipFill>
          <a:blip r:embed="rId8"/>
          <a:srcRect l="26353" t="14351" r="34588" b="14696"/>
          <a:stretch/>
        </p:blipFill>
        <p:spPr>
          <a:xfrm>
            <a:off x="5865631" y="1120959"/>
            <a:ext cx="1653197" cy="1620000"/>
          </a:xfrm>
          <a:prstGeom prst="rect">
            <a:avLst/>
          </a:prstGeom>
        </p:spPr>
      </p:pic>
      <p:pic>
        <p:nvPicPr>
          <p:cNvPr id="1059" name="Picture 1058" descr="A colorful lines and dots&#10;&#10;AI-generated content may be incorrect.">
            <a:extLst>
              <a:ext uri="{FF2B5EF4-FFF2-40B4-BE49-F238E27FC236}">
                <a16:creationId xmlns:a16="http://schemas.microsoft.com/office/drawing/2014/main" id="{F6C6BC13-4AF5-A24E-A855-EF245B184FD2}"/>
              </a:ext>
            </a:extLst>
          </p:cNvPr>
          <p:cNvPicPr>
            <a:picLocks noChangeAspect="1"/>
          </p:cNvPicPr>
          <p:nvPr/>
        </p:nvPicPr>
        <p:blipFill>
          <a:blip r:embed="rId9"/>
          <a:srcRect l="22745" t="17647" r="33961" b="5682"/>
          <a:stretch/>
        </p:blipFill>
        <p:spPr>
          <a:xfrm>
            <a:off x="7400136" y="1112258"/>
            <a:ext cx="1695787" cy="1620000"/>
          </a:xfrm>
          <a:prstGeom prst="rect">
            <a:avLst/>
          </a:prstGeom>
        </p:spPr>
      </p:pic>
      <p:pic>
        <p:nvPicPr>
          <p:cNvPr id="1060" name="Picture 1059" descr="A colorful lines and dots on a black background&#10;&#10;AI-generated content may be incorrect.">
            <a:extLst>
              <a:ext uri="{FF2B5EF4-FFF2-40B4-BE49-F238E27FC236}">
                <a16:creationId xmlns:a16="http://schemas.microsoft.com/office/drawing/2014/main" id="{125D4C66-BD8F-B7F7-008D-1B510B4B945D}"/>
              </a:ext>
            </a:extLst>
          </p:cNvPr>
          <p:cNvPicPr>
            <a:picLocks noChangeAspect="1"/>
          </p:cNvPicPr>
          <p:nvPr/>
        </p:nvPicPr>
        <p:blipFill>
          <a:blip r:embed="rId10"/>
          <a:srcRect l="26353" t="14351" r="34588" b="14696"/>
          <a:stretch/>
        </p:blipFill>
        <p:spPr>
          <a:xfrm>
            <a:off x="5865630" y="1133512"/>
            <a:ext cx="1653197" cy="1620000"/>
          </a:xfrm>
          <a:prstGeom prst="rect">
            <a:avLst/>
          </a:prstGeom>
        </p:spPr>
      </p:pic>
    </p:spTree>
    <p:extLst>
      <p:ext uri="{BB962C8B-B14F-4D97-AF65-F5344CB8AC3E}">
        <p14:creationId xmlns:p14="http://schemas.microsoft.com/office/powerpoint/2010/main" val="428954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37"/>
                                        </p:tgtEl>
                                        <p:attrNameLst>
                                          <p:attrName>style.opacity</p:attrName>
                                        </p:attrNameLst>
                                      </p:cBhvr>
                                      <p:to>
                                        <p:strVal val="0.25"/>
                                      </p:to>
                                    </p:set>
                                    <p:animEffect filter="image" prLst="opacity: 0.25">
                                      <p:cBhvr rctx="IE">
                                        <p:cTn id="7" dur="indefinite"/>
                                        <p:tgtEl>
                                          <p:spTgt spid="37"/>
                                        </p:tgtEl>
                                      </p:cBhvr>
                                    </p:animEffect>
                                  </p:childTnLst>
                                </p:cTn>
                              </p:par>
                              <p:par>
                                <p:cTn id="8" presetID="1" presetClass="entr" presetSubtype="0" fill="hold" nodeType="withEffect">
                                  <p:stCondLst>
                                    <p:cond delay="0"/>
                                  </p:stCondLst>
                                  <p:childTnLst>
                                    <p:set>
                                      <p:cBhvr>
                                        <p:cTn id="9" dur="1" fill="hold">
                                          <p:stCondLst>
                                            <p:cond delay="0"/>
                                          </p:stCondLst>
                                        </p:cTn>
                                        <p:tgtEl>
                                          <p:spTgt spid="105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05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5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053"/>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054"/>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1058"/>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05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05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1057"/>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1058"/>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1060"/>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05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0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282C3-44CB-57F3-096A-CEAE581516FB}"/>
              </a:ext>
            </a:extLst>
          </p:cNvPr>
          <p:cNvSpPr>
            <a:spLocks noGrp="1"/>
          </p:cNvSpPr>
          <p:nvPr>
            <p:ph type="title"/>
          </p:nvPr>
        </p:nvSpPr>
        <p:spPr/>
        <p:txBody>
          <a:bodyPr/>
          <a:lstStyle/>
          <a:p>
            <a:pPr algn="l"/>
            <a:r>
              <a:rPr lang="en-MO" dirty="0"/>
              <a:t>The full design automation pipeline</a:t>
            </a:r>
          </a:p>
        </p:txBody>
      </p:sp>
      <p:grpSp>
        <p:nvGrpSpPr>
          <p:cNvPr id="4" name="Group 3">
            <a:extLst>
              <a:ext uri="{FF2B5EF4-FFF2-40B4-BE49-F238E27FC236}">
                <a16:creationId xmlns:a16="http://schemas.microsoft.com/office/drawing/2014/main" id="{CBC8FFEB-04A0-8B27-839E-A60E157B4183}"/>
              </a:ext>
            </a:extLst>
          </p:cNvPr>
          <p:cNvGrpSpPr/>
          <p:nvPr/>
        </p:nvGrpSpPr>
        <p:grpSpPr>
          <a:xfrm>
            <a:off x="457200" y="110044"/>
            <a:ext cx="4692854" cy="193559"/>
            <a:chOff x="740865" y="163384"/>
            <a:chExt cx="4692854" cy="193559"/>
          </a:xfrm>
        </p:grpSpPr>
        <p:sp>
          <p:nvSpPr>
            <p:cNvPr id="5" name="Rectangle 4">
              <a:extLst>
                <a:ext uri="{FF2B5EF4-FFF2-40B4-BE49-F238E27FC236}">
                  <a16:creationId xmlns:a16="http://schemas.microsoft.com/office/drawing/2014/main" id="{C17157E7-A1E7-7C80-6C49-3E2F010DA834}"/>
                </a:ext>
              </a:extLst>
            </p:cNvPr>
            <p:cNvSpPr/>
            <p:nvPr/>
          </p:nvSpPr>
          <p:spPr bwMode="auto">
            <a:xfrm>
              <a:off x="740865" y="163384"/>
              <a:ext cx="102758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solidFill>
                    <a:schemeClr val="accent6"/>
                  </a:solidFill>
                  <a:effectLst>
                    <a:glow>
                      <a:schemeClr val="accent1">
                        <a:lumMod val="75000"/>
                        <a:alpha val="40000"/>
                      </a:schemeClr>
                    </a:glow>
                  </a:effectLst>
                  <a:latin typeface="45 Helvetica Light" pitchFamily="-110" charset="0"/>
                  <a:ea typeface="Geneva" pitchFamily="-110" charset="-128"/>
                  <a:cs typeface="Geneva" pitchFamily="-110" charset="-128"/>
                </a:rPr>
                <a:t>Introduction</a:t>
              </a:r>
              <a:endParaRPr kumimoji="0" lang="en-US" sz="1100" i="0" u="none" strike="noStrike" cap="none" normalizeH="0" baseline="0" dirty="0">
                <a:ln>
                  <a:noFill/>
                </a:ln>
                <a:solidFill>
                  <a:schemeClr val="accent6"/>
                </a:solidFill>
                <a:effectLst>
                  <a:glow>
                    <a:schemeClr val="accent1">
                      <a:lumMod val="75000"/>
                      <a:alpha val="40000"/>
                    </a:schemeClr>
                  </a:glow>
                </a:effectLst>
                <a:latin typeface="45 Helvetica Light" pitchFamily="-110" charset="0"/>
                <a:ea typeface="Geneva" pitchFamily="-110" charset="-128"/>
                <a:cs typeface="Geneva" pitchFamily="-110" charset="-128"/>
              </a:endParaRPr>
            </a:p>
          </p:txBody>
        </p:sp>
        <p:sp>
          <p:nvSpPr>
            <p:cNvPr id="6" name="Rectangle 5">
              <a:extLst>
                <a:ext uri="{FF2B5EF4-FFF2-40B4-BE49-F238E27FC236}">
                  <a16:creationId xmlns:a16="http://schemas.microsoft.com/office/drawing/2014/main" id="{5A61CA31-5500-FCBE-1751-B04236CA3A2A}"/>
                </a:ext>
              </a:extLst>
            </p:cNvPr>
            <p:cNvSpPr/>
            <p:nvPr/>
          </p:nvSpPr>
          <p:spPr bwMode="auto">
            <a:xfrm>
              <a:off x="1720823" y="163384"/>
              <a:ext cx="114526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1200" b="1" dirty="0">
                  <a:solidFill>
                    <a:schemeClr val="accent1"/>
                  </a:solidFill>
                  <a:latin typeface="45 Helvetica Light" pitchFamily="-110" charset="0"/>
                  <a:ea typeface="Geneva" pitchFamily="-110" charset="-128"/>
                  <a:cs typeface="Geneva" pitchFamily="-110" charset="-128"/>
                </a:rPr>
                <a:t>Methodology</a:t>
              </a:r>
              <a:endParaRPr kumimoji="0" lang="en-US" sz="1200" b="1" i="0" u="none" strike="noStrike" cap="none" normalizeH="0" baseline="0" dirty="0">
                <a:ln>
                  <a:noFill/>
                </a:ln>
                <a:solidFill>
                  <a:schemeClr val="accent1"/>
                </a:solidFill>
                <a:effectLst/>
                <a:latin typeface="45 Helvetica Light" pitchFamily="-110" charset="0"/>
                <a:ea typeface="Geneva" pitchFamily="-110" charset="-128"/>
                <a:cs typeface="Geneva" pitchFamily="-110" charset="-128"/>
              </a:endParaRPr>
            </a:p>
          </p:txBody>
        </p:sp>
        <p:sp>
          <p:nvSpPr>
            <p:cNvPr id="7" name="Rectangle 6">
              <a:extLst>
                <a:ext uri="{FF2B5EF4-FFF2-40B4-BE49-F238E27FC236}">
                  <a16:creationId xmlns:a16="http://schemas.microsoft.com/office/drawing/2014/main" id="{48B9B6A5-6571-A53B-73F3-6C82B4C2654F}"/>
                </a:ext>
              </a:extLst>
            </p:cNvPr>
            <p:cNvSpPr/>
            <p:nvPr/>
          </p:nvSpPr>
          <p:spPr bwMode="auto">
            <a:xfrm>
              <a:off x="275187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Results</a:t>
              </a:r>
            </a:p>
          </p:txBody>
        </p:sp>
        <p:sp>
          <p:nvSpPr>
            <p:cNvPr id="8" name="Rectangle 7">
              <a:extLst>
                <a:ext uri="{FF2B5EF4-FFF2-40B4-BE49-F238E27FC236}">
                  <a16:creationId xmlns:a16="http://schemas.microsoft.com/office/drawing/2014/main" id="{D8C8DD5F-122C-DCFD-72E5-6E8181A46A01}"/>
                </a:ext>
              </a:extLst>
            </p:cNvPr>
            <p:cNvSpPr/>
            <p:nvPr/>
          </p:nvSpPr>
          <p:spPr bwMode="auto">
            <a:xfrm>
              <a:off x="3456902"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Conclusions</a:t>
              </a:r>
            </a:p>
          </p:txBody>
        </p:sp>
        <p:sp>
          <p:nvSpPr>
            <p:cNvPr id="9" name="Rectangle 8">
              <a:extLst>
                <a:ext uri="{FF2B5EF4-FFF2-40B4-BE49-F238E27FC236}">
                  <a16:creationId xmlns:a16="http://schemas.microsoft.com/office/drawing/2014/main" id="{A49B79E6-66CE-338D-8F06-5FE78A7A8D9F}"/>
                </a:ext>
              </a:extLst>
            </p:cNvPr>
            <p:cNvSpPr/>
            <p:nvPr/>
          </p:nvSpPr>
          <p:spPr bwMode="auto">
            <a:xfrm>
              <a:off x="440959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Q&amp;A</a:t>
              </a:r>
            </a:p>
          </p:txBody>
        </p:sp>
      </p:grpSp>
      <p:grpSp>
        <p:nvGrpSpPr>
          <p:cNvPr id="201" name="Group 200">
            <a:extLst>
              <a:ext uri="{FF2B5EF4-FFF2-40B4-BE49-F238E27FC236}">
                <a16:creationId xmlns:a16="http://schemas.microsoft.com/office/drawing/2014/main" id="{4076F4BD-1226-88E2-C52E-3BBA37F15B8B}"/>
              </a:ext>
            </a:extLst>
          </p:cNvPr>
          <p:cNvGrpSpPr/>
          <p:nvPr/>
        </p:nvGrpSpPr>
        <p:grpSpPr>
          <a:xfrm>
            <a:off x="312059" y="989131"/>
            <a:ext cx="2194027" cy="1868474"/>
            <a:chOff x="312059" y="989131"/>
            <a:chExt cx="2194027" cy="1868474"/>
          </a:xfrm>
        </p:grpSpPr>
        <p:sp>
          <p:nvSpPr>
            <p:cNvPr id="10" name="TextBox 9">
              <a:extLst>
                <a:ext uri="{FF2B5EF4-FFF2-40B4-BE49-F238E27FC236}">
                  <a16:creationId xmlns:a16="http://schemas.microsoft.com/office/drawing/2014/main" id="{ED2D9D4E-C7EA-8776-5987-E0669B0CADF2}"/>
                </a:ext>
              </a:extLst>
            </p:cNvPr>
            <p:cNvSpPr txBox="1"/>
            <p:nvPr/>
          </p:nvSpPr>
          <p:spPr>
            <a:xfrm>
              <a:off x="1088311" y="989131"/>
              <a:ext cx="641522" cy="338554"/>
            </a:xfrm>
            <a:prstGeom prst="rect">
              <a:avLst/>
            </a:prstGeom>
            <a:noFill/>
          </p:spPr>
          <p:txBody>
            <a:bodyPr wrap="none" rtlCol="0">
              <a:spAutoFit/>
            </a:bodyPr>
            <a:lstStyle/>
            <a:p>
              <a:r>
                <a:rPr lang="en-MO" sz="1600" b="1" dirty="0"/>
                <a:t>Input</a:t>
              </a:r>
            </a:p>
          </p:txBody>
        </p:sp>
        <p:cxnSp>
          <p:nvCxnSpPr>
            <p:cNvPr id="11" name="Straight Connector 10">
              <a:extLst>
                <a:ext uri="{FF2B5EF4-FFF2-40B4-BE49-F238E27FC236}">
                  <a16:creationId xmlns:a16="http://schemas.microsoft.com/office/drawing/2014/main" id="{ADF400AA-6F20-DC54-4C8E-19432BF054BD}"/>
                </a:ext>
              </a:extLst>
            </p:cNvPr>
            <p:cNvCxnSpPr>
              <a:cxnSpLocks/>
            </p:cNvCxnSpPr>
            <p:nvPr/>
          </p:nvCxnSpPr>
          <p:spPr bwMode="auto">
            <a:xfrm>
              <a:off x="644465" y="1457576"/>
              <a:ext cx="79483" cy="391279"/>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58340717-EAD4-99CF-BB9B-A1AB5F7EBA1C}"/>
                </a:ext>
              </a:extLst>
            </p:cNvPr>
            <p:cNvCxnSpPr>
              <a:cxnSpLocks/>
            </p:cNvCxnSpPr>
            <p:nvPr/>
          </p:nvCxnSpPr>
          <p:spPr bwMode="auto">
            <a:xfrm flipV="1">
              <a:off x="723949" y="1774052"/>
              <a:ext cx="536205" cy="74803"/>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53C33B84-C498-1A9D-84D5-AAA91E121AA6}"/>
                </a:ext>
              </a:extLst>
            </p:cNvPr>
            <p:cNvCxnSpPr>
              <a:cxnSpLocks/>
            </p:cNvCxnSpPr>
            <p:nvPr/>
          </p:nvCxnSpPr>
          <p:spPr bwMode="auto">
            <a:xfrm flipV="1">
              <a:off x="584400" y="1848855"/>
              <a:ext cx="139549" cy="627197"/>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0E189374-1EEC-597F-1EAB-DCEED3304CF5}"/>
                </a:ext>
              </a:extLst>
            </p:cNvPr>
            <p:cNvCxnSpPr>
              <a:cxnSpLocks/>
            </p:cNvCxnSpPr>
            <p:nvPr/>
          </p:nvCxnSpPr>
          <p:spPr bwMode="auto">
            <a:xfrm>
              <a:off x="312059" y="1618691"/>
              <a:ext cx="411889" cy="230164"/>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15" name="TextBox 14">
              <a:extLst>
                <a:ext uri="{FF2B5EF4-FFF2-40B4-BE49-F238E27FC236}">
                  <a16:creationId xmlns:a16="http://schemas.microsoft.com/office/drawing/2014/main" id="{864324D3-8D48-216B-A5B2-7565748A4433}"/>
                </a:ext>
              </a:extLst>
            </p:cNvPr>
            <p:cNvSpPr txBox="1"/>
            <p:nvPr/>
          </p:nvSpPr>
          <p:spPr>
            <a:xfrm rot="16947483">
              <a:off x="242970" y="2009049"/>
              <a:ext cx="515162" cy="245776"/>
            </a:xfrm>
            <a:prstGeom prst="rect">
              <a:avLst/>
            </a:prstGeom>
            <a:noFill/>
          </p:spPr>
          <p:txBody>
            <a:bodyPr wrap="none" rtlCol="0">
              <a:spAutoFit/>
            </a:bodyPr>
            <a:lstStyle/>
            <a:p>
              <a:r>
                <a:rPr lang="en-MO" sz="1200" dirty="0"/>
                <a:t>35 nm</a:t>
              </a:r>
            </a:p>
          </p:txBody>
        </p:sp>
        <p:sp>
          <p:nvSpPr>
            <p:cNvPr id="16" name="TextBox 15">
              <a:extLst>
                <a:ext uri="{FF2B5EF4-FFF2-40B4-BE49-F238E27FC236}">
                  <a16:creationId xmlns:a16="http://schemas.microsoft.com/office/drawing/2014/main" id="{AF46DE9B-4424-345F-E155-6082314673D5}"/>
                </a:ext>
              </a:extLst>
            </p:cNvPr>
            <p:cNvSpPr txBox="1"/>
            <p:nvPr/>
          </p:nvSpPr>
          <p:spPr>
            <a:xfrm>
              <a:off x="464902" y="2580606"/>
              <a:ext cx="518091" cy="276999"/>
            </a:xfrm>
            <a:prstGeom prst="rect">
              <a:avLst/>
            </a:prstGeom>
            <a:noFill/>
          </p:spPr>
          <p:txBody>
            <a:bodyPr wrap="none" rtlCol="0">
              <a:spAutoFit/>
            </a:bodyPr>
            <a:lstStyle/>
            <a:p>
              <a:r>
                <a:rPr lang="en-MO" sz="1200" dirty="0"/>
                <a:t>N=18</a:t>
              </a:r>
            </a:p>
          </p:txBody>
        </p:sp>
        <p:grpSp>
          <p:nvGrpSpPr>
            <p:cNvPr id="20" name="Group 19">
              <a:extLst>
                <a:ext uri="{FF2B5EF4-FFF2-40B4-BE49-F238E27FC236}">
                  <a16:creationId xmlns:a16="http://schemas.microsoft.com/office/drawing/2014/main" id="{3983B645-B4F5-4C86-FDFA-731BF610570C}"/>
                </a:ext>
              </a:extLst>
            </p:cNvPr>
            <p:cNvGrpSpPr/>
            <p:nvPr/>
          </p:nvGrpSpPr>
          <p:grpSpPr>
            <a:xfrm>
              <a:off x="1627968" y="1465333"/>
              <a:ext cx="878118" cy="1063616"/>
              <a:chOff x="3427354" y="3580374"/>
              <a:chExt cx="878118" cy="1063616"/>
            </a:xfrm>
          </p:grpSpPr>
          <p:grpSp>
            <p:nvGrpSpPr>
              <p:cNvPr id="60" name="Group 59">
                <a:extLst>
                  <a:ext uri="{FF2B5EF4-FFF2-40B4-BE49-F238E27FC236}">
                    <a16:creationId xmlns:a16="http://schemas.microsoft.com/office/drawing/2014/main" id="{97114AF0-FD63-980A-254E-81F585917BC7}"/>
                  </a:ext>
                </a:extLst>
              </p:cNvPr>
              <p:cNvGrpSpPr>
                <a:grpSpLocks noChangeAspect="1"/>
              </p:cNvGrpSpPr>
              <p:nvPr/>
            </p:nvGrpSpPr>
            <p:grpSpPr>
              <a:xfrm>
                <a:off x="3492334" y="3580374"/>
                <a:ext cx="813138" cy="779545"/>
                <a:chOff x="2765755" y="1910646"/>
                <a:chExt cx="1010839" cy="969079"/>
              </a:xfrm>
            </p:grpSpPr>
            <p:cxnSp>
              <p:nvCxnSpPr>
                <p:cNvPr id="74" name="Straight Connector 73">
                  <a:extLst>
                    <a:ext uri="{FF2B5EF4-FFF2-40B4-BE49-F238E27FC236}">
                      <a16:creationId xmlns:a16="http://schemas.microsoft.com/office/drawing/2014/main" id="{5CE95770-7084-FC93-CD42-0E30D8E6AAE5}"/>
                    </a:ext>
                  </a:extLst>
                </p:cNvPr>
                <p:cNvCxnSpPr>
                  <a:cxnSpLocks/>
                </p:cNvCxnSpPr>
                <p:nvPr/>
              </p:nvCxnSpPr>
              <p:spPr bwMode="auto">
                <a:xfrm flipV="1">
                  <a:off x="2765755" y="1910646"/>
                  <a:ext cx="536512" cy="969079"/>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75" name="Straight Connector 74">
                  <a:extLst>
                    <a:ext uri="{FF2B5EF4-FFF2-40B4-BE49-F238E27FC236}">
                      <a16:creationId xmlns:a16="http://schemas.microsoft.com/office/drawing/2014/main" id="{03FEADB0-C98F-41DA-6BB0-DB54BDCB7601}"/>
                    </a:ext>
                  </a:extLst>
                </p:cNvPr>
                <p:cNvCxnSpPr>
                  <a:cxnSpLocks/>
                </p:cNvCxnSpPr>
                <p:nvPr/>
              </p:nvCxnSpPr>
              <p:spPr bwMode="auto">
                <a:xfrm flipH="1" flipV="1">
                  <a:off x="3302267" y="1910646"/>
                  <a:ext cx="474327" cy="952382"/>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59820C94-C062-54D5-21A6-10CF72CE78B6}"/>
                    </a:ext>
                  </a:extLst>
                </p:cNvPr>
                <p:cNvCxnSpPr>
                  <a:cxnSpLocks/>
                </p:cNvCxnSpPr>
                <p:nvPr/>
              </p:nvCxnSpPr>
              <p:spPr bwMode="auto">
                <a:xfrm flipV="1">
                  <a:off x="2765755" y="2863028"/>
                  <a:ext cx="1010839" cy="16697"/>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77" name="Straight Connector 76">
                  <a:extLst>
                    <a:ext uri="{FF2B5EF4-FFF2-40B4-BE49-F238E27FC236}">
                      <a16:creationId xmlns:a16="http://schemas.microsoft.com/office/drawing/2014/main" id="{26EEAE98-4812-4907-6820-40ACCD6887B5}"/>
                    </a:ext>
                  </a:extLst>
                </p:cNvPr>
                <p:cNvCxnSpPr>
                  <a:cxnSpLocks/>
                </p:cNvCxnSpPr>
                <p:nvPr/>
              </p:nvCxnSpPr>
              <p:spPr bwMode="auto">
                <a:xfrm flipV="1">
                  <a:off x="2765755" y="2644505"/>
                  <a:ext cx="518097" cy="235220"/>
                </a:xfrm>
                <a:prstGeom prst="line">
                  <a:avLst/>
                </a:prstGeom>
                <a:solidFill>
                  <a:schemeClr val="accent1"/>
                </a:solidFill>
                <a:ln w="19050" cap="flat" cmpd="sng" algn="ctr">
                  <a:solidFill>
                    <a:schemeClr val="tx1"/>
                  </a:solidFill>
                  <a:prstDash val="dashDot"/>
                  <a:round/>
                  <a:headEnd type="none" w="med" len="med"/>
                  <a:tailEnd type="none" w="med" len="med"/>
                </a:ln>
                <a:effectLst/>
              </p:spPr>
            </p:cxnSp>
            <p:cxnSp>
              <p:nvCxnSpPr>
                <p:cNvPr id="78" name="Straight Connector 77">
                  <a:extLst>
                    <a:ext uri="{FF2B5EF4-FFF2-40B4-BE49-F238E27FC236}">
                      <a16:creationId xmlns:a16="http://schemas.microsoft.com/office/drawing/2014/main" id="{280CB1BB-367B-FA43-4DCD-7623CF432FCD}"/>
                    </a:ext>
                  </a:extLst>
                </p:cNvPr>
                <p:cNvCxnSpPr>
                  <a:cxnSpLocks/>
                </p:cNvCxnSpPr>
                <p:nvPr/>
              </p:nvCxnSpPr>
              <p:spPr bwMode="auto">
                <a:xfrm flipH="1">
                  <a:off x="3284688" y="1919438"/>
                  <a:ext cx="16743" cy="725067"/>
                </a:xfrm>
                <a:prstGeom prst="line">
                  <a:avLst/>
                </a:prstGeom>
                <a:solidFill>
                  <a:schemeClr val="accent1"/>
                </a:solidFill>
                <a:ln w="19050" cap="flat" cmpd="sng" algn="ctr">
                  <a:solidFill>
                    <a:schemeClr val="tx1"/>
                  </a:solidFill>
                  <a:prstDash val="dashDot"/>
                  <a:round/>
                  <a:headEnd type="none" w="med" len="med"/>
                  <a:tailEnd type="none" w="med" len="med"/>
                </a:ln>
                <a:effectLst/>
              </p:spPr>
            </p:cxnSp>
            <p:cxnSp>
              <p:nvCxnSpPr>
                <p:cNvPr id="79" name="Straight Connector 78">
                  <a:extLst>
                    <a:ext uri="{FF2B5EF4-FFF2-40B4-BE49-F238E27FC236}">
                      <a16:creationId xmlns:a16="http://schemas.microsoft.com/office/drawing/2014/main" id="{8ADA32C6-5130-3E65-FBB0-DC3CB495DE37}"/>
                    </a:ext>
                  </a:extLst>
                </p:cNvPr>
                <p:cNvCxnSpPr>
                  <a:cxnSpLocks/>
                </p:cNvCxnSpPr>
                <p:nvPr/>
              </p:nvCxnSpPr>
              <p:spPr bwMode="auto">
                <a:xfrm flipH="1" flipV="1">
                  <a:off x="3284688" y="2644505"/>
                  <a:ext cx="491906" cy="212345"/>
                </a:xfrm>
                <a:prstGeom prst="line">
                  <a:avLst/>
                </a:prstGeom>
                <a:solidFill>
                  <a:schemeClr val="accent1"/>
                </a:solidFill>
                <a:ln w="19050" cap="flat" cmpd="sng" algn="ctr">
                  <a:solidFill>
                    <a:schemeClr val="tx1"/>
                  </a:solidFill>
                  <a:prstDash val="dashDot"/>
                  <a:round/>
                  <a:headEnd type="none" w="med" len="med"/>
                  <a:tailEnd type="none" w="med" len="med"/>
                </a:ln>
                <a:effectLst/>
              </p:spPr>
            </p:cxnSp>
          </p:grpSp>
          <p:sp>
            <p:nvSpPr>
              <p:cNvPr id="61" name="TextBox 60">
                <a:extLst>
                  <a:ext uri="{FF2B5EF4-FFF2-40B4-BE49-F238E27FC236}">
                    <a16:creationId xmlns:a16="http://schemas.microsoft.com/office/drawing/2014/main" id="{84310C8F-3848-E006-49D5-54174057A3DD}"/>
                  </a:ext>
                </a:extLst>
              </p:cNvPr>
              <p:cNvSpPr txBox="1"/>
              <p:nvPr/>
            </p:nvSpPr>
            <p:spPr>
              <a:xfrm>
                <a:off x="3608599" y="4366991"/>
                <a:ext cx="580608" cy="276999"/>
              </a:xfrm>
              <a:prstGeom prst="rect">
                <a:avLst/>
              </a:prstGeom>
              <a:noFill/>
            </p:spPr>
            <p:txBody>
              <a:bodyPr wrap="none" rtlCol="0">
                <a:spAutoFit/>
              </a:bodyPr>
              <a:lstStyle/>
              <a:p>
                <a:r>
                  <a:rPr lang="en-MO" sz="1200" dirty="0"/>
                  <a:t>25 nm</a:t>
                </a:r>
              </a:p>
            </p:txBody>
          </p:sp>
          <p:sp>
            <p:nvSpPr>
              <p:cNvPr id="62" name="TextBox 61">
                <a:extLst>
                  <a:ext uri="{FF2B5EF4-FFF2-40B4-BE49-F238E27FC236}">
                    <a16:creationId xmlns:a16="http://schemas.microsoft.com/office/drawing/2014/main" id="{2269F3E8-9536-68BF-9529-BF664853530C}"/>
                  </a:ext>
                </a:extLst>
              </p:cNvPr>
              <p:cNvSpPr txBox="1"/>
              <p:nvPr/>
            </p:nvSpPr>
            <p:spPr>
              <a:xfrm rot="17843046">
                <a:off x="3275550" y="3737039"/>
                <a:ext cx="580608" cy="276999"/>
              </a:xfrm>
              <a:prstGeom prst="rect">
                <a:avLst/>
              </a:prstGeom>
              <a:noFill/>
            </p:spPr>
            <p:txBody>
              <a:bodyPr wrap="none" rtlCol="0">
                <a:spAutoFit/>
              </a:bodyPr>
              <a:lstStyle/>
              <a:p>
                <a:r>
                  <a:rPr lang="en-MO" sz="1200" dirty="0"/>
                  <a:t>30 nm</a:t>
                </a:r>
              </a:p>
            </p:txBody>
          </p:sp>
          <p:cxnSp>
            <p:nvCxnSpPr>
              <p:cNvPr id="63" name="Straight Connector 62">
                <a:extLst>
                  <a:ext uri="{FF2B5EF4-FFF2-40B4-BE49-F238E27FC236}">
                    <a16:creationId xmlns:a16="http://schemas.microsoft.com/office/drawing/2014/main" id="{BE668314-D606-D43F-4011-CD38DFCCD448}"/>
                  </a:ext>
                </a:extLst>
              </p:cNvPr>
              <p:cNvCxnSpPr>
                <a:cxnSpLocks/>
              </p:cNvCxnSpPr>
              <p:nvPr/>
            </p:nvCxnSpPr>
            <p:spPr bwMode="auto">
              <a:xfrm>
                <a:off x="3669704" y="3943068"/>
                <a:ext cx="101129" cy="5113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64045011-4C4A-1FF3-727F-FE6FF1DDB12A}"/>
                  </a:ext>
                </a:extLst>
              </p:cNvPr>
              <p:cNvCxnSpPr>
                <a:cxnSpLocks/>
              </p:cNvCxnSpPr>
              <p:nvPr/>
            </p:nvCxnSpPr>
            <p:spPr bwMode="auto">
              <a:xfrm>
                <a:off x="3685301" y="3905502"/>
                <a:ext cx="101129" cy="51133"/>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65" name="Group 64">
                <a:extLst>
                  <a:ext uri="{FF2B5EF4-FFF2-40B4-BE49-F238E27FC236}">
                    <a16:creationId xmlns:a16="http://schemas.microsoft.com/office/drawing/2014/main" id="{F05138E4-F833-2D94-8B4E-8AB09C8DFC45}"/>
                  </a:ext>
                </a:extLst>
              </p:cNvPr>
              <p:cNvGrpSpPr/>
              <p:nvPr/>
            </p:nvGrpSpPr>
            <p:grpSpPr>
              <a:xfrm rot="18168958">
                <a:off x="4056330" y="3898718"/>
                <a:ext cx="116726" cy="88699"/>
                <a:chOff x="4188440" y="3790496"/>
                <a:chExt cx="116726" cy="88699"/>
              </a:xfrm>
            </p:grpSpPr>
            <p:cxnSp>
              <p:nvCxnSpPr>
                <p:cNvPr id="72" name="Straight Connector 71">
                  <a:extLst>
                    <a:ext uri="{FF2B5EF4-FFF2-40B4-BE49-F238E27FC236}">
                      <a16:creationId xmlns:a16="http://schemas.microsoft.com/office/drawing/2014/main" id="{55E3680B-3D9F-55BA-29DA-B4AB1F41B6AA}"/>
                    </a:ext>
                  </a:extLst>
                </p:cNvPr>
                <p:cNvCxnSpPr>
                  <a:cxnSpLocks/>
                </p:cNvCxnSpPr>
                <p:nvPr/>
              </p:nvCxnSpPr>
              <p:spPr bwMode="auto">
                <a:xfrm>
                  <a:off x="4188440" y="3828062"/>
                  <a:ext cx="101129" cy="5113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3" name="Straight Connector 72">
                  <a:extLst>
                    <a:ext uri="{FF2B5EF4-FFF2-40B4-BE49-F238E27FC236}">
                      <a16:creationId xmlns:a16="http://schemas.microsoft.com/office/drawing/2014/main" id="{647A1359-799C-F797-820F-D2CB45893B84}"/>
                    </a:ext>
                  </a:extLst>
                </p:cNvPr>
                <p:cNvCxnSpPr>
                  <a:cxnSpLocks/>
                </p:cNvCxnSpPr>
                <p:nvPr/>
              </p:nvCxnSpPr>
              <p:spPr bwMode="auto">
                <a:xfrm>
                  <a:off x="4204037" y="3790496"/>
                  <a:ext cx="101129" cy="51133"/>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66" name="Group 65">
                <a:extLst>
                  <a:ext uri="{FF2B5EF4-FFF2-40B4-BE49-F238E27FC236}">
                    <a16:creationId xmlns:a16="http://schemas.microsoft.com/office/drawing/2014/main" id="{A7215734-C5D0-3861-8C0F-8D5D5C9E071F}"/>
                  </a:ext>
                </a:extLst>
              </p:cNvPr>
              <p:cNvGrpSpPr/>
              <p:nvPr/>
            </p:nvGrpSpPr>
            <p:grpSpPr>
              <a:xfrm rot="19903461">
                <a:off x="3858145" y="3883226"/>
                <a:ext cx="116726" cy="88699"/>
                <a:chOff x="4188440" y="3790496"/>
                <a:chExt cx="116726" cy="88699"/>
              </a:xfrm>
            </p:grpSpPr>
            <p:cxnSp>
              <p:nvCxnSpPr>
                <p:cNvPr id="70" name="Straight Connector 69">
                  <a:extLst>
                    <a:ext uri="{FF2B5EF4-FFF2-40B4-BE49-F238E27FC236}">
                      <a16:creationId xmlns:a16="http://schemas.microsoft.com/office/drawing/2014/main" id="{1F7B39AF-6BBA-6DAB-6A36-31D78E7279E7}"/>
                    </a:ext>
                  </a:extLst>
                </p:cNvPr>
                <p:cNvCxnSpPr>
                  <a:cxnSpLocks/>
                </p:cNvCxnSpPr>
                <p:nvPr/>
              </p:nvCxnSpPr>
              <p:spPr bwMode="auto">
                <a:xfrm>
                  <a:off x="4188440" y="3828062"/>
                  <a:ext cx="101129" cy="5113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F185EEF8-FA5A-EFB2-EBB5-D9DA3A221CF4}"/>
                    </a:ext>
                  </a:extLst>
                </p:cNvPr>
                <p:cNvCxnSpPr>
                  <a:cxnSpLocks/>
                </p:cNvCxnSpPr>
                <p:nvPr/>
              </p:nvCxnSpPr>
              <p:spPr bwMode="auto">
                <a:xfrm>
                  <a:off x="4204037" y="3790496"/>
                  <a:ext cx="101129" cy="51133"/>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cxnSp>
            <p:nvCxnSpPr>
              <p:cNvPr id="67" name="Straight Connector 66">
                <a:extLst>
                  <a:ext uri="{FF2B5EF4-FFF2-40B4-BE49-F238E27FC236}">
                    <a16:creationId xmlns:a16="http://schemas.microsoft.com/office/drawing/2014/main" id="{232DAD6E-FD98-06C5-750A-A0231F4F9A29}"/>
                  </a:ext>
                </a:extLst>
              </p:cNvPr>
              <p:cNvCxnSpPr>
                <a:cxnSpLocks/>
              </p:cNvCxnSpPr>
              <p:nvPr/>
            </p:nvCxnSpPr>
            <p:spPr bwMode="auto">
              <a:xfrm flipV="1">
                <a:off x="3926502" y="4318644"/>
                <a:ext cx="0" cy="9374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FD3D570E-009F-29D1-66F1-697BB5EE2966}"/>
                  </a:ext>
                </a:extLst>
              </p:cNvPr>
              <p:cNvCxnSpPr>
                <a:cxnSpLocks/>
              </p:cNvCxnSpPr>
              <p:nvPr/>
            </p:nvCxnSpPr>
            <p:spPr bwMode="auto">
              <a:xfrm flipV="1">
                <a:off x="4031595" y="4205584"/>
                <a:ext cx="61423" cy="8071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248381CD-FC0A-868D-BC1F-B71A8E572864}"/>
                  </a:ext>
                </a:extLst>
              </p:cNvPr>
              <p:cNvCxnSpPr>
                <a:cxnSpLocks/>
              </p:cNvCxnSpPr>
              <p:nvPr/>
            </p:nvCxnSpPr>
            <p:spPr bwMode="auto">
              <a:xfrm flipH="1" flipV="1">
                <a:off x="3731520" y="4204551"/>
                <a:ext cx="61423" cy="80716"/>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80" name="TextBox 79">
              <a:extLst>
                <a:ext uri="{FF2B5EF4-FFF2-40B4-BE49-F238E27FC236}">
                  <a16:creationId xmlns:a16="http://schemas.microsoft.com/office/drawing/2014/main" id="{758325CA-8E57-0502-8DE6-85511BDE2E1C}"/>
                </a:ext>
              </a:extLst>
            </p:cNvPr>
            <p:cNvSpPr txBox="1"/>
            <p:nvPr/>
          </p:nvSpPr>
          <p:spPr>
            <a:xfrm>
              <a:off x="1889943" y="2580606"/>
              <a:ext cx="439544" cy="276999"/>
            </a:xfrm>
            <a:prstGeom prst="rect">
              <a:avLst/>
            </a:prstGeom>
            <a:noFill/>
          </p:spPr>
          <p:txBody>
            <a:bodyPr wrap="none" rtlCol="0">
              <a:spAutoFit/>
            </a:bodyPr>
            <a:lstStyle/>
            <a:p>
              <a:r>
                <a:rPr lang="en-MO" sz="1200" dirty="0"/>
                <a:t>N=2</a:t>
              </a:r>
            </a:p>
          </p:txBody>
        </p:sp>
      </p:grpSp>
      <p:sp>
        <p:nvSpPr>
          <p:cNvPr id="86" name="TextBox 85">
            <a:extLst>
              <a:ext uri="{FF2B5EF4-FFF2-40B4-BE49-F238E27FC236}">
                <a16:creationId xmlns:a16="http://schemas.microsoft.com/office/drawing/2014/main" id="{5A6ED134-5D71-EC5C-29F2-4DDEE269EC9F}"/>
              </a:ext>
            </a:extLst>
          </p:cNvPr>
          <p:cNvSpPr txBox="1"/>
          <p:nvPr/>
        </p:nvSpPr>
        <p:spPr>
          <a:xfrm>
            <a:off x="-40336" y="4879612"/>
            <a:ext cx="4560864" cy="184666"/>
          </a:xfrm>
          <a:prstGeom prst="rect">
            <a:avLst/>
          </a:prstGeom>
          <a:noFill/>
        </p:spPr>
        <p:txBody>
          <a:bodyPr wrap="none" rtlCol="0">
            <a:spAutoFit/>
          </a:bodyPr>
          <a:lstStyle/>
          <a:p>
            <a:r>
              <a:rPr lang="en-US" sz="600" dirty="0"/>
              <a:t>1. </a:t>
            </a:r>
            <a:r>
              <a:rPr lang="en-GB" sz="600" dirty="0">
                <a:effectLst/>
              </a:rPr>
              <a:t>Aksel, T., Navarro, E. J., Fong, N. and Douglas, S. M., </a:t>
            </a:r>
            <a:r>
              <a:rPr lang="en-GB" sz="600" i="1" dirty="0">
                <a:effectLst/>
              </a:rPr>
              <a:t>Proceedings of the National Academy of Sciences</a:t>
            </a:r>
            <a:r>
              <a:rPr lang="en-GB" sz="600" dirty="0">
                <a:effectLst/>
              </a:rPr>
              <a:t> 121, no. 48 (2024): e2406769121. </a:t>
            </a:r>
          </a:p>
        </p:txBody>
      </p:sp>
      <p:grpSp>
        <p:nvGrpSpPr>
          <p:cNvPr id="206" name="Group 205">
            <a:extLst>
              <a:ext uri="{FF2B5EF4-FFF2-40B4-BE49-F238E27FC236}">
                <a16:creationId xmlns:a16="http://schemas.microsoft.com/office/drawing/2014/main" id="{A7239FD6-77EF-FC57-9233-8E9EC82A4946}"/>
              </a:ext>
            </a:extLst>
          </p:cNvPr>
          <p:cNvGrpSpPr/>
          <p:nvPr/>
        </p:nvGrpSpPr>
        <p:grpSpPr>
          <a:xfrm>
            <a:off x="31442" y="3062797"/>
            <a:ext cx="3022514" cy="1690700"/>
            <a:chOff x="31442" y="3062797"/>
            <a:chExt cx="3022514" cy="1690700"/>
          </a:xfrm>
        </p:grpSpPr>
        <p:sp>
          <p:nvSpPr>
            <p:cNvPr id="85" name="TextBox 84">
              <a:extLst>
                <a:ext uri="{FF2B5EF4-FFF2-40B4-BE49-F238E27FC236}">
                  <a16:creationId xmlns:a16="http://schemas.microsoft.com/office/drawing/2014/main" id="{16B9CB19-6CFE-7D34-9536-F9E86D7D533B}"/>
                </a:ext>
              </a:extLst>
            </p:cNvPr>
            <p:cNvSpPr txBox="1"/>
            <p:nvPr/>
          </p:nvSpPr>
          <p:spPr>
            <a:xfrm>
              <a:off x="634661" y="3062797"/>
              <a:ext cx="1785682" cy="338554"/>
            </a:xfrm>
            <a:prstGeom prst="rect">
              <a:avLst/>
            </a:prstGeom>
            <a:noFill/>
          </p:spPr>
          <p:txBody>
            <a:bodyPr wrap="none" rtlCol="0">
              <a:spAutoFit/>
            </a:bodyPr>
            <a:lstStyle/>
            <a:p>
              <a:r>
                <a:rPr lang="en-MO" sz="1600" b="1" dirty="0"/>
                <a:t>5. Staple</a:t>
              </a:r>
              <a:r>
                <a:rPr lang="en-MO" sz="1600" b="1" baseline="30000" dirty="0"/>
                <a:t>1</a:t>
              </a:r>
              <a:r>
                <a:rPr lang="en-MO" sz="1600" b="1" dirty="0"/>
                <a:t> &amp; export</a:t>
              </a:r>
            </a:p>
          </p:txBody>
        </p:sp>
        <p:grpSp>
          <p:nvGrpSpPr>
            <p:cNvPr id="90" name="Group 89">
              <a:extLst>
                <a:ext uri="{FF2B5EF4-FFF2-40B4-BE49-F238E27FC236}">
                  <a16:creationId xmlns:a16="http://schemas.microsoft.com/office/drawing/2014/main" id="{B689E965-FAF3-9FFD-FF26-8DD37030D5A0}"/>
                </a:ext>
              </a:extLst>
            </p:cNvPr>
            <p:cNvGrpSpPr/>
            <p:nvPr/>
          </p:nvGrpSpPr>
          <p:grpSpPr>
            <a:xfrm>
              <a:off x="31442" y="3495676"/>
              <a:ext cx="2755260" cy="1257821"/>
              <a:chOff x="113634" y="3495676"/>
              <a:chExt cx="2755260" cy="1257821"/>
            </a:xfrm>
          </p:grpSpPr>
          <p:pic>
            <p:nvPicPr>
              <p:cNvPr id="88" name="Picture 87" descr="A triangular object with many colored objects&#10;&#10;AI-generated content may be incorrect.">
                <a:extLst>
                  <a:ext uri="{FF2B5EF4-FFF2-40B4-BE49-F238E27FC236}">
                    <a16:creationId xmlns:a16="http://schemas.microsoft.com/office/drawing/2014/main" id="{0E3E9699-1B5F-1C21-F6FC-D2B67BA8B8F5}"/>
                  </a:ext>
                </a:extLst>
              </p:cNvPr>
              <p:cNvPicPr>
                <a:picLocks noChangeAspect="1"/>
              </p:cNvPicPr>
              <p:nvPr/>
            </p:nvPicPr>
            <p:blipFill>
              <a:blip r:embed="rId2"/>
              <a:stretch>
                <a:fillRect/>
              </a:stretch>
            </p:blipFill>
            <p:spPr>
              <a:xfrm>
                <a:off x="1642610" y="3559723"/>
                <a:ext cx="1226284" cy="1129726"/>
              </a:xfrm>
              <a:prstGeom prst="rect">
                <a:avLst/>
              </a:prstGeom>
            </p:spPr>
          </p:pic>
          <p:pic>
            <p:nvPicPr>
              <p:cNvPr id="89" name="Picture 88" descr="A blue and yellow object&#10;&#10;AI-generated content may be incorrect.">
                <a:extLst>
                  <a:ext uri="{FF2B5EF4-FFF2-40B4-BE49-F238E27FC236}">
                    <a16:creationId xmlns:a16="http://schemas.microsoft.com/office/drawing/2014/main" id="{1419C79A-39AA-9DDC-7B53-D8B7C3B3C9DB}"/>
                  </a:ext>
                </a:extLst>
              </p:cNvPr>
              <p:cNvPicPr>
                <a:picLocks noChangeAspect="1"/>
              </p:cNvPicPr>
              <p:nvPr/>
            </p:nvPicPr>
            <p:blipFill>
              <a:blip r:embed="rId3"/>
              <a:stretch>
                <a:fillRect/>
              </a:stretch>
            </p:blipFill>
            <p:spPr>
              <a:xfrm>
                <a:off x="113634" y="3495676"/>
                <a:ext cx="1460421" cy="1257821"/>
              </a:xfrm>
              <a:prstGeom prst="rect">
                <a:avLst/>
              </a:prstGeom>
            </p:spPr>
          </p:pic>
        </p:grpSp>
        <p:sp>
          <p:nvSpPr>
            <p:cNvPr id="95" name="Triangle 94">
              <a:extLst>
                <a:ext uri="{FF2B5EF4-FFF2-40B4-BE49-F238E27FC236}">
                  <a16:creationId xmlns:a16="http://schemas.microsoft.com/office/drawing/2014/main" id="{CA239221-F0A5-6DBA-CFB2-59FFED11E12B}"/>
                </a:ext>
              </a:extLst>
            </p:cNvPr>
            <p:cNvSpPr/>
            <p:nvPr/>
          </p:nvSpPr>
          <p:spPr bwMode="auto">
            <a:xfrm rot="16200000">
              <a:off x="2455428" y="4027406"/>
              <a:ext cx="1090635" cy="106421"/>
            </a:xfrm>
            <a:prstGeom prst="triangle">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endParaRPr>
            </a:p>
          </p:txBody>
        </p:sp>
      </p:grpSp>
      <p:grpSp>
        <p:nvGrpSpPr>
          <p:cNvPr id="202" name="Group 201">
            <a:extLst>
              <a:ext uri="{FF2B5EF4-FFF2-40B4-BE49-F238E27FC236}">
                <a16:creationId xmlns:a16="http://schemas.microsoft.com/office/drawing/2014/main" id="{105B5C73-0104-85FC-6E2A-FD95E3D1098F}"/>
              </a:ext>
            </a:extLst>
          </p:cNvPr>
          <p:cNvGrpSpPr/>
          <p:nvPr/>
        </p:nvGrpSpPr>
        <p:grpSpPr>
          <a:xfrm>
            <a:off x="2947535" y="989131"/>
            <a:ext cx="2851403" cy="1903936"/>
            <a:chOff x="2947535" y="989131"/>
            <a:chExt cx="2851403" cy="1903936"/>
          </a:xfrm>
        </p:grpSpPr>
        <p:sp>
          <p:nvSpPr>
            <p:cNvPr id="81" name="TextBox 80">
              <a:extLst>
                <a:ext uri="{FF2B5EF4-FFF2-40B4-BE49-F238E27FC236}">
                  <a16:creationId xmlns:a16="http://schemas.microsoft.com/office/drawing/2014/main" id="{A69AD9E7-96C1-8514-E6C9-977746AD2D43}"/>
                </a:ext>
              </a:extLst>
            </p:cNvPr>
            <p:cNvSpPr txBox="1"/>
            <p:nvPr/>
          </p:nvSpPr>
          <p:spPr>
            <a:xfrm>
              <a:off x="3335436" y="989131"/>
              <a:ext cx="2329292" cy="338554"/>
            </a:xfrm>
            <a:prstGeom prst="rect">
              <a:avLst/>
            </a:prstGeom>
            <a:noFill/>
          </p:spPr>
          <p:txBody>
            <a:bodyPr wrap="none" rtlCol="0">
              <a:spAutoFit/>
            </a:bodyPr>
            <a:lstStyle/>
            <a:p>
              <a:r>
                <a:rPr lang="en-MO" sz="1600" b="1" dirty="0"/>
                <a:t>1. Generate </a:t>
              </a:r>
              <a:r>
                <a:rPr lang="en-MO" sz="1600" b="1" dirty="0">
                  <a:solidFill>
                    <a:srgbClr val="FFC000"/>
                  </a:solidFill>
                </a:rPr>
                <a:t>cross-section</a:t>
              </a:r>
            </a:p>
          </p:txBody>
        </p:sp>
        <p:sp>
          <p:nvSpPr>
            <p:cNvPr id="87" name="Triangle 86">
              <a:extLst>
                <a:ext uri="{FF2B5EF4-FFF2-40B4-BE49-F238E27FC236}">
                  <a16:creationId xmlns:a16="http://schemas.microsoft.com/office/drawing/2014/main" id="{DA7A4CA0-9A9E-09AF-57C1-2B70F399F0FA}"/>
                </a:ext>
              </a:extLst>
            </p:cNvPr>
            <p:cNvSpPr/>
            <p:nvPr/>
          </p:nvSpPr>
          <p:spPr bwMode="auto">
            <a:xfrm rot="5400000">
              <a:off x="2455428" y="1957440"/>
              <a:ext cx="1090635" cy="106421"/>
            </a:xfrm>
            <a:prstGeom prst="triangle">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endParaRPr>
            </a:p>
          </p:txBody>
        </p:sp>
        <p:grpSp>
          <p:nvGrpSpPr>
            <p:cNvPr id="105" name="Group 104">
              <a:extLst>
                <a:ext uri="{FF2B5EF4-FFF2-40B4-BE49-F238E27FC236}">
                  <a16:creationId xmlns:a16="http://schemas.microsoft.com/office/drawing/2014/main" id="{112503D6-5800-C98C-DEA8-5501C7E273C8}"/>
                </a:ext>
              </a:extLst>
            </p:cNvPr>
            <p:cNvGrpSpPr/>
            <p:nvPr/>
          </p:nvGrpSpPr>
          <p:grpSpPr>
            <a:xfrm>
              <a:off x="3201226" y="1618691"/>
              <a:ext cx="2597712" cy="1274376"/>
              <a:chOff x="3201226" y="1618691"/>
              <a:chExt cx="2597712" cy="1274376"/>
            </a:xfrm>
          </p:grpSpPr>
          <p:pic>
            <p:nvPicPr>
              <p:cNvPr id="97" name="Picture 96" descr="A diagram of a diagram of a diagram&#10;&#10;AI-generated content may be incorrect.">
                <a:extLst>
                  <a:ext uri="{FF2B5EF4-FFF2-40B4-BE49-F238E27FC236}">
                    <a16:creationId xmlns:a16="http://schemas.microsoft.com/office/drawing/2014/main" id="{30096FB0-4A7E-56E2-DE9A-6E931319F617}"/>
                  </a:ext>
                </a:extLst>
              </p:cNvPr>
              <p:cNvPicPr>
                <a:picLocks noChangeAspect="1"/>
              </p:cNvPicPr>
              <p:nvPr/>
            </p:nvPicPr>
            <p:blipFill>
              <a:blip r:embed="rId4"/>
              <a:srcRect t="54563"/>
              <a:stretch/>
            </p:blipFill>
            <p:spPr>
              <a:xfrm>
                <a:off x="3201226" y="1653215"/>
                <a:ext cx="2597712" cy="746550"/>
              </a:xfrm>
              <a:prstGeom prst="rect">
                <a:avLst/>
              </a:prstGeom>
            </p:spPr>
          </p:pic>
          <p:sp>
            <p:nvSpPr>
              <p:cNvPr id="98" name="Rectangle 97">
                <a:extLst>
                  <a:ext uri="{FF2B5EF4-FFF2-40B4-BE49-F238E27FC236}">
                    <a16:creationId xmlns:a16="http://schemas.microsoft.com/office/drawing/2014/main" id="{C18C2D0A-26D3-1A84-BAD1-9E801E4C6CCF}"/>
                  </a:ext>
                </a:extLst>
              </p:cNvPr>
              <p:cNvSpPr/>
              <p:nvPr/>
            </p:nvSpPr>
            <p:spPr bwMode="auto">
              <a:xfrm>
                <a:off x="3914455" y="1618691"/>
                <a:ext cx="1163681" cy="11508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99" name="Rectangle 98">
                <a:extLst>
                  <a:ext uri="{FF2B5EF4-FFF2-40B4-BE49-F238E27FC236}">
                    <a16:creationId xmlns:a16="http://schemas.microsoft.com/office/drawing/2014/main" id="{B07A0BF9-CA27-861D-9BC9-4AD7F8D08A89}"/>
                  </a:ext>
                </a:extLst>
              </p:cNvPr>
              <p:cNvSpPr/>
              <p:nvPr/>
            </p:nvSpPr>
            <p:spPr bwMode="auto">
              <a:xfrm>
                <a:off x="3210239" y="2334729"/>
                <a:ext cx="664135" cy="9956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01" name="TextBox 100">
                <a:extLst>
                  <a:ext uri="{FF2B5EF4-FFF2-40B4-BE49-F238E27FC236}">
                    <a16:creationId xmlns:a16="http://schemas.microsoft.com/office/drawing/2014/main" id="{11770DCC-7C27-893C-EF37-23D05A0C7561}"/>
                  </a:ext>
                </a:extLst>
              </p:cNvPr>
              <p:cNvSpPr txBox="1"/>
              <p:nvPr/>
            </p:nvSpPr>
            <p:spPr>
              <a:xfrm>
                <a:off x="3251038" y="2580606"/>
                <a:ext cx="518091" cy="276999"/>
              </a:xfrm>
              <a:prstGeom prst="rect">
                <a:avLst/>
              </a:prstGeom>
              <a:noFill/>
            </p:spPr>
            <p:txBody>
              <a:bodyPr wrap="none" rtlCol="0">
                <a:spAutoFit/>
              </a:bodyPr>
              <a:lstStyle/>
              <a:p>
                <a:r>
                  <a:rPr lang="en-MO" sz="1200" dirty="0"/>
                  <a:t>N=18</a:t>
                </a:r>
              </a:p>
            </p:txBody>
          </p:sp>
          <p:sp>
            <p:nvSpPr>
              <p:cNvPr id="102" name="TextBox 101">
                <a:extLst>
                  <a:ext uri="{FF2B5EF4-FFF2-40B4-BE49-F238E27FC236}">
                    <a16:creationId xmlns:a16="http://schemas.microsoft.com/office/drawing/2014/main" id="{6729B2C1-07FC-AE1C-E6BC-006F926A1499}"/>
                  </a:ext>
                </a:extLst>
              </p:cNvPr>
              <p:cNvSpPr txBox="1"/>
              <p:nvPr/>
            </p:nvSpPr>
            <p:spPr>
              <a:xfrm>
                <a:off x="3839853" y="2549828"/>
                <a:ext cx="591509" cy="338554"/>
              </a:xfrm>
              <a:prstGeom prst="rect">
                <a:avLst/>
              </a:prstGeom>
              <a:noFill/>
            </p:spPr>
            <p:txBody>
              <a:bodyPr wrap="none" rtlCol="0">
                <a:spAutoFit/>
              </a:bodyPr>
              <a:lstStyle/>
              <a:p>
                <a:r>
                  <a:rPr lang="en-GB" sz="1600" b="1" dirty="0"/>
                  <a:t>m</a:t>
                </a:r>
                <a:r>
                  <a:rPr lang="en-MO" sz="1600" b="1" dirty="0"/>
                  <a:t>ax</a:t>
                </a:r>
                <a:r>
                  <a:rPr lang="en-MO" sz="1600" dirty="0"/>
                  <a:t> </a:t>
                </a:r>
              </a:p>
            </p:txBody>
          </p:sp>
          <p:pic>
            <p:nvPicPr>
              <p:cNvPr id="103" name="Picture 102" descr="A black background with a black square&#10;&#10;AI-generated content may be incorrect.">
                <a:extLst>
                  <a:ext uri="{FF2B5EF4-FFF2-40B4-BE49-F238E27FC236}">
                    <a16:creationId xmlns:a16="http://schemas.microsoft.com/office/drawing/2014/main" id="{B61104CF-936A-756B-5B8F-9B36CD7FB7E1}"/>
                  </a:ext>
                </a:extLst>
              </p:cNvPr>
              <p:cNvPicPr>
                <a:picLocks noChangeAspect="1"/>
              </p:cNvPicPr>
              <p:nvPr/>
            </p:nvPicPr>
            <p:blipFill>
              <a:blip r:embed="rId5"/>
              <a:stretch>
                <a:fillRect/>
              </a:stretch>
            </p:blipFill>
            <p:spPr>
              <a:xfrm>
                <a:off x="4376367" y="2545143"/>
                <a:ext cx="1391695" cy="347924"/>
              </a:xfrm>
              <a:prstGeom prst="rect">
                <a:avLst/>
              </a:prstGeom>
            </p:spPr>
          </p:pic>
          <p:sp>
            <p:nvSpPr>
              <p:cNvPr id="104" name="Right Brace 103">
                <a:extLst>
                  <a:ext uri="{FF2B5EF4-FFF2-40B4-BE49-F238E27FC236}">
                    <a16:creationId xmlns:a16="http://schemas.microsoft.com/office/drawing/2014/main" id="{081EE3BB-DB9A-72E6-9BC0-6F71384C7929}"/>
                  </a:ext>
                </a:extLst>
              </p:cNvPr>
              <p:cNvSpPr/>
              <p:nvPr/>
            </p:nvSpPr>
            <p:spPr bwMode="auto">
              <a:xfrm rot="5400000">
                <a:off x="4803371" y="1613342"/>
                <a:ext cx="244988" cy="1684392"/>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grpSp>
      </p:grpSp>
      <p:grpSp>
        <p:nvGrpSpPr>
          <p:cNvPr id="203" name="Group 202">
            <a:extLst>
              <a:ext uri="{FF2B5EF4-FFF2-40B4-BE49-F238E27FC236}">
                <a16:creationId xmlns:a16="http://schemas.microsoft.com/office/drawing/2014/main" id="{A8EA5CC3-7B09-E247-2B6C-5BC37C9947CD}"/>
              </a:ext>
            </a:extLst>
          </p:cNvPr>
          <p:cNvGrpSpPr/>
          <p:nvPr/>
        </p:nvGrpSpPr>
        <p:grpSpPr>
          <a:xfrm>
            <a:off x="5956409" y="989131"/>
            <a:ext cx="3187591" cy="1643983"/>
            <a:chOff x="5956409" y="989131"/>
            <a:chExt cx="3187591" cy="1643983"/>
          </a:xfrm>
        </p:grpSpPr>
        <p:sp>
          <p:nvSpPr>
            <p:cNvPr id="82" name="TextBox 81">
              <a:extLst>
                <a:ext uri="{FF2B5EF4-FFF2-40B4-BE49-F238E27FC236}">
                  <a16:creationId xmlns:a16="http://schemas.microsoft.com/office/drawing/2014/main" id="{45F04F9B-266F-ED71-60D3-203A2A163BDA}"/>
                </a:ext>
              </a:extLst>
            </p:cNvPr>
            <p:cNvSpPr txBox="1"/>
            <p:nvPr/>
          </p:nvSpPr>
          <p:spPr>
            <a:xfrm>
              <a:off x="6235319" y="989131"/>
              <a:ext cx="2908681" cy="338554"/>
            </a:xfrm>
            <a:prstGeom prst="rect">
              <a:avLst/>
            </a:prstGeom>
            <a:noFill/>
          </p:spPr>
          <p:txBody>
            <a:bodyPr wrap="none" rtlCol="0">
              <a:spAutoFit/>
            </a:bodyPr>
            <a:lstStyle/>
            <a:p>
              <a:r>
                <a:rPr lang="en-MO" sz="1600" b="1" dirty="0"/>
                <a:t>2. Convert to graph &amp; find </a:t>
              </a:r>
              <a:r>
                <a:rPr lang="en-MO" sz="1600" b="1" dirty="0">
                  <a:solidFill>
                    <a:srgbClr val="D991FF"/>
                  </a:solidFill>
                </a:rPr>
                <a:t>cycle</a:t>
              </a:r>
              <a:r>
                <a:rPr lang="en-MO" sz="1600" b="1" dirty="0"/>
                <a:t> </a:t>
              </a:r>
            </a:p>
          </p:txBody>
        </p:sp>
        <p:sp>
          <p:nvSpPr>
            <p:cNvPr id="93" name="Triangle 92">
              <a:extLst>
                <a:ext uri="{FF2B5EF4-FFF2-40B4-BE49-F238E27FC236}">
                  <a16:creationId xmlns:a16="http://schemas.microsoft.com/office/drawing/2014/main" id="{0CDC8FCD-FA5B-E7AB-DD6E-F79B0E5FD7B2}"/>
                </a:ext>
              </a:extLst>
            </p:cNvPr>
            <p:cNvSpPr/>
            <p:nvPr/>
          </p:nvSpPr>
          <p:spPr bwMode="auto">
            <a:xfrm rot="5400000">
              <a:off x="5464302" y="1969228"/>
              <a:ext cx="1090635" cy="106421"/>
            </a:xfrm>
            <a:prstGeom prst="triangle">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endParaRPr>
            </a:p>
          </p:txBody>
        </p:sp>
        <p:grpSp>
          <p:nvGrpSpPr>
            <p:cNvPr id="106" name="Group 105">
              <a:extLst>
                <a:ext uri="{FF2B5EF4-FFF2-40B4-BE49-F238E27FC236}">
                  <a16:creationId xmlns:a16="http://schemas.microsoft.com/office/drawing/2014/main" id="{2E64F7CC-601D-20CB-F8C7-A7189FC1E08D}"/>
                </a:ext>
              </a:extLst>
            </p:cNvPr>
            <p:cNvGrpSpPr/>
            <p:nvPr/>
          </p:nvGrpSpPr>
          <p:grpSpPr>
            <a:xfrm>
              <a:off x="6265439" y="1367048"/>
              <a:ext cx="1365298" cy="1266066"/>
              <a:chOff x="7676941" y="1333441"/>
              <a:chExt cx="1365298" cy="1266066"/>
            </a:xfrm>
          </p:grpSpPr>
          <p:sp>
            <p:nvSpPr>
              <p:cNvPr id="107" name="Oval 106">
                <a:extLst>
                  <a:ext uri="{FF2B5EF4-FFF2-40B4-BE49-F238E27FC236}">
                    <a16:creationId xmlns:a16="http://schemas.microsoft.com/office/drawing/2014/main" id="{C21B9F39-F009-FA2D-3532-626FD1DB06BA}"/>
                  </a:ext>
                </a:extLst>
              </p:cNvPr>
              <p:cNvSpPr/>
              <p:nvPr/>
            </p:nvSpPr>
            <p:spPr bwMode="auto">
              <a:xfrm>
                <a:off x="7676941" y="1333441"/>
                <a:ext cx="391885" cy="261257"/>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10" name="Oval 109">
                <a:extLst>
                  <a:ext uri="{FF2B5EF4-FFF2-40B4-BE49-F238E27FC236}">
                    <a16:creationId xmlns:a16="http://schemas.microsoft.com/office/drawing/2014/main" id="{8B1EB555-9F90-C1AE-19B6-5CB10276B3F1}"/>
                  </a:ext>
                </a:extLst>
              </p:cNvPr>
              <p:cNvSpPr>
                <a:spLocks noChangeAspect="1"/>
              </p:cNvSpPr>
              <p:nvPr/>
            </p:nvSpPr>
            <p:spPr bwMode="auto">
              <a:xfrm>
                <a:off x="7895574" y="1581672"/>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cxnSp>
            <p:nvCxnSpPr>
              <p:cNvPr id="111" name="Straight Connector 110">
                <a:extLst>
                  <a:ext uri="{FF2B5EF4-FFF2-40B4-BE49-F238E27FC236}">
                    <a16:creationId xmlns:a16="http://schemas.microsoft.com/office/drawing/2014/main" id="{8AEE4912-3D62-B823-CF85-7778FBB57A3F}"/>
                  </a:ext>
                </a:extLst>
              </p:cNvPr>
              <p:cNvCxnSpPr>
                <a:cxnSpLocks/>
              </p:cNvCxnSpPr>
              <p:nvPr/>
            </p:nvCxnSpPr>
            <p:spPr bwMode="auto">
              <a:xfrm>
                <a:off x="8329500" y="1519496"/>
                <a:ext cx="76199" cy="375112"/>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12" name="Straight Connector 111">
                <a:extLst>
                  <a:ext uri="{FF2B5EF4-FFF2-40B4-BE49-F238E27FC236}">
                    <a16:creationId xmlns:a16="http://schemas.microsoft.com/office/drawing/2014/main" id="{11519616-66C4-9DFD-4C8C-6B91CB4C9EF1}"/>
                  </a:ext>
                </a:extLst>
              </p:cNvPr>
              <p:cNvCxnSpPr>
                <a:cxnSpLocks/>
              </p:cNvCxnSpPr>
              <p:nvPr/>
            </p:nvCxnSpPr>
            <p:spPr bwMode="auto">
              <a:xfrm flipV="1">
                <a:off x="8405699" y="1822896"/>
                <a:ext cx="514051" cy="71712"/>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113" name="Straight Connector 112">
                <a:extLst>
                  <a:ext uri="{FF2B5EF4-FFF2-40B4-BE49-F238E27FC236}">
                    <a16:creationId xmlns:a16="http://schemas.microsoft.com/office/drawing/2014/main" id="{F0631260-88AF-AAFE-2B91-365E090E8CBD}"/>
                  </a:ext>
                </a:extLst>
              </p:cNvPr>
              <p:cNvCxnSpPr>
                <a:cxnSpLocks/>
              </p:cNvCxnSpPr>
              <p:nvPr/>
            </p:nvCxnSpPr>
            <p:spPr bwMode="auto">
              <a:xfrm flipV="1">
                <a:off x="8271916" y="1894608"/>
                <a:ext cx="133783" cy="601283"/>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id="{2ED03C1E-8EF4-726A-E931-B6A8FD2AC943}"/>
                  </a:ext>
                </a:extLst>
              </p:cNvPr>
              <p:cNvCxnSpPr>
                <a:cxnSpLocks/>
              </p:cNvCxnSpPr>
              <p:nvPr/>
            </p:nvCxnSpPr>
            <p:spPr bwMode="auto">
              <a:xfrm>
                <a:off x="8010828" y="1673954"/>
                <a:ext cx="394871" cy="220654"/>
              </a:xfrm>
              <a:prstGeom prst="line">
                <a:avLst/>
              </a:prstGeom>
              <a:solidFill>
                <a:schemeClr val="accent1"/>
              </a:solidFill>
              <a:ln w="19050" cap="flat" cmpd="sng" algn="ctr">
                <a:solidFill>
                  <a:srgbClr val="D991FF"/>
                </a:solidFill>
                <a:prstDash val="solid"/>
                <a:round/>
                <a:headEnd type="none" w="med" len="med"/>
                <a:tailEnd type="none" w="med" len="med"/>
              </a:ln>
              <a:effectLst/>
            </p:spPr>
          </p:cxnSp>
          <p:sp>
            <p:nvSpPr>
              <p:cNvPr id="115" name="Oval 114">
                <a:extLst>
                  <a:ext uri="{FF2B5EF4-FFF2-40B4-BE49-F238E27FC236}">
                    <a16:creationId xmlns:a16="http://schemas.microsoft.com/office/drawing/2014/main" id="{62FDF76C-F375-5888-3277-5A504008C5C3}"/>
                  </a:ext>
                </a:extLst>
              </p:cNvPr>
              <p:cNvSpPr>
                <a:spLocks noChangeAspect="1"/>
              </p:cNvSpPr>
              <p:nvPr/>
            </p:nvSpPr>
            <p:spPr bwMode="auto">
              <a:xfrm>
                <a:off x="8268255" y="1401543"/>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16" name="Oval 115">
                <a:extLst>
                  <a:ext uri="{FF2B5EF4-FFF2-40B4-BE49-F238E27FC236}">
                    <a16:creationId xmlns:a16="http://schemas.microsoft.com/office/drawing/2014/main" id="{A771895E-CACD-F192-063A-1D65520D89A0}"/>
                  </a:ext>
                </a:extLst>
              </p:cNvPr>
              <p:cNvSpPr>
                <a:spLocks noChangeAspect="1"/>
              </p:cNvSpPr>
              <p:nvPr/>
            </p:nvSpPr>
            <p:spPr bwMode="auto">
              <a:xfrm>
                <a:off x="8919750" y="1738087"/>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17" name="Oval 116">
                <a:extLst>
                  <a:ext uri="{FF2B5EF4-FFF2-40B4-BE49-F238E27FC236}">
                    <a16:creationId xmlns:a16="http://schemas.microsoft.com/office/drawing/2014/main" id="{CEC47295-0E45-A088-B5C7-39FEA8B509BE}"/>
                  </a:ext>
                </a:extLst>
              </p:cNvPr>
              <p:cNvSpPr>
                <a:spLocks noChangeAspect="1"/>
              </p:cNvSpPr>
              <p:nvPr/>
            </p:nvSpPr>
            <p:spPr bwMode="auto">
              <a:xfrm>
                <a:off x="8207011" y="2477018"/>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18" name="Oval 117">
                <a:extLst>
                  <a:ext uri="{FF2B5EF4-FFF2-40B4-BE49-F238E27FC236}">
                    <a16:creationId xmlns:a16="http://schemas.microsoft.com/office/drawing/2014/main" id="{5A0749BF-7B4C-D9F5-D5AE-FDBE8860E0AC}"/>
                  </a:ext>
                </a:extLst>
              </p:cNvPr>
              <p:cNvSpPr>
                <a:spLocks noChangeAspect="1"/>
              </p:cNvSpPr>
              <p:nvPr/>
            </p:nvSpPr>
            <p:spPr bwMode="auto">
              <a:xfrm>
                <a:off x="8338807" y="1843831"/>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19" name="Oval 118">
                <a:extLst>
                  <a:ext uri="{FF2B5EF4-FFF2-40B4-BE49-F238E27FC236}">
                    <a16:creationId xmlns:a16="http://schemas.microsoft.com/office/drawing/2014/main" id="{58598AF5-0461-5124-803B-36071A755266}"/>
                  </a:ext>
                </a:extLst>
              </p:cNvPr>
              <p:cNvSpPr>
                <a:spLocks noChangeAspect="1"/>
              </p:cNvSpPr>
              <p:nvPr/>
            </p:nvSpPr>
            <p:spPr bwMode="auto">
              <a:xfrm>
                <a:off x="8448594" y="1704161"/>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20" name="Oval 119">
                <a:extLst>
                  <a:ext uri="{FF2B5EF4-FFF2-40B4-BE49-F238E27FC236}">
                    <a16:creationId xmlns:a16="http://schemas.microsoft.com/office/drawing/2014/main" id="{18C7F2F6-AC31-148F-C523-3DF59DF8426E}"/>
                  </a:ext>
                </a:extLst>
              </p:cNvPr>
              <p:cNvSpPr>
                <a:spLocks noChangeAspect="1"/>
              </p:cNvSpPr>
              <p:nvPr/>
            </p:nvSpPr>
            <p:spPr bwMode="auto">
              <a:xfrm>
                <a:off x="8552733" y="1591645"/>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21" name="Oval 120">
                <a:extLst>
                  <a:ext uri="{FF2B5EF4-FFF2-40B4-BE49-F238E27FC236}">
                    <a16:creationId xmlns:a16="http://schemas.microsoft.com/office/drawing/2014/main" id="{1597F560-C354-AFF0-C696-3B273A530304}"/>
                  </a:ext>
                </a:extLst>
              </p:cNvPr>
              <p:cNvSpPr>
                <a:spLocks noChangeAspect="1"/>
              </p:cNvSpPr>
              <p:nvPr/>
            </p:nvSpPr>
            <p:spPr bwMode="auto">
              <a:xfrm>
                <a:off x="8216319" y="1956884"/>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cxnSp>
            <p:nvCxnSpPr>
              <p:cNvPr id="122" name="Straight Connector 121">
                <a:extLst>
                  <a:ext uri="{FF2B5EF4-FFF2-40B4-BE49-F238E27FC236}">
                    <a16:creationId xmlns:a16="http://schemas.microsoft.com/office/drawing/2014/main" id="{1EF72E04-4852-1F13-3C2A-CC4C3C2AAD93}"/>
                  </a:ext>
                </a:extLst>
              </p:cNvPr>
              <p:cNvCxnSpPr>
                <a:stCxn id="110" idx="5"/>
                <a:endCxn id="121" idx="1"/>
              </p:cNvCxnSpPr>
              <p:nvPr/>
            </p:nvCxnSpPr>
            <p:spPr bwMode="auto">
              <a:xfrm>
                <a:off x="8000125" y="1686223"/>
                <a:ext cx="234132" cy="288599"/>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123" name="Straight Connector 122">
                <a:extLst>
                  <a:ext uri="{FF2B5EF4-FFF2-40B4-BE49-F238E27FC236}">
                    <a16:creationId xmlns:a16="http://schemas.microsoft.com/office/drawing/2014/main" id="{5CC1D9FE-FBFC-FCA6-93FD-C60C906D1CAA}"/>
                  </a:ext>
                </a:extLst>
              </p:cNvPr>
              <p:cNvCxnSpPr>
                <a:cxnSpLocks/>
                <a:stCxn id="121" idx="4"/>
                <a:endCxn id="117" idx="0"/>
              </p:cNvCxnSpPr>
              <p:nvPr/>
            </p:nvCxnSpPr>
            <p:spPr bwMode="auto">
              <a:xfrm flipH="1">
                <a:off x="8268256" y="2079373"/>
                <a:ext cx="9308" cy="397645"/>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124" name="Straight Connector 123">
                <a:extLst>
                  <a:ext uri="{FF2B5EF4-FFF2-40B4-BE49-F238E27FC236}">
                    <a16:creationId xmlns:a16="http://schemas.microsoft.com/office/drawing/2014/main" id="{438D0DD7-7DB8-85A6-D578-B629BFDCC9DE}"/>
                  </a:ext>
                </a:extLst>
              </p:cNvPr>
              <p:cNvCxnSpPr>
                <a:cxnSpLocks/>
                <a:stCxn id="121" idx="6"/>
                <a:endCxn id="116" idx="3"/>
              </p:cNvCxnSpPr>
              <p:nvPr/>
            </p:nvCxnSpPr>
            <p:spPr bwMode="auto">
              <a:xfrm flipV="1">
                <a:off x="8338808" y="1842638"/>
                <a:ext cx="598880" cy="175491"/>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25" name="Straight Connector 124">
                <a:extLst>
                  <a:ext uri="{FF2B5EF4-FFF2-40B4-BE49-F238E27FC236}">
                    <a16:creationId xmlns:a16="http://schemas.microsoft.com/office/drawing/2014/main" id="{1BB62794-995D-A164-4B8E-D1008C9D2148}"/>
                  </a:ext>
                </a:extLst>
              </p:cNvPr>
              <p:cNvCxnSpPr>
                <a:cxnSpLocks/>
                <a:stCxn id="121" idx="0"/>
                <a:endCxn id="115" idx="3"/>
              </p:cNvCxnSpPr>
              <p:nvPr/>
            </p:nvCxnSpPr>
            <p:spPr bwMode="auto">
              <a:xfrm flipV="1">
                <a:off x="8277564" y="1506094"/>
                <a:ext cx="8629" cy="45079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26" name="Straight Connector 125">
                <a:extLst>
                  <a:ext uri="{FF2B5EF4-FFF2-40B4-BE49-F238E27FC236}">
                    <a16:creationId xmlns:a16="http://schemas.microsoft.com/office/drawing/2014/main" id="{A9825641-6BDE-D61A-B378-C320E0685527}"/>
                  </a:ext>
                </a:extLst>
              </p:cNvPr>
              <p:cNvCxnSpPr>
                <a:cxnSpLocks/>
                <a:stCxn id="110" idx="6"/>
                <a:endCxn id="119" idx="2"/>
              </p:cNvCxnSpPr>
              <p:nvPr/>
            </p:nvCxnSpPr>
            <p:spPr bwMode="auto">
              <a:xfrm>
                <a:off x="8018063" y="1642917"/>
                <a:ext cx="430531" cy="122489"/>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27" name="Straight Connector 126">
                <a:extLst>
                  <a:ext uri="{FF2B5EF4-FFF2-40B4-BE49-F238E27FC236}">
                    <a16:creationId xmlns:a16="http://schemas.microsoft.com/office/drawing/2014/main" id="{EE2ACFAF-E08C-EACB-8DC0-5C47842D36DB}"/>
                  </a:ext>
                </a:extLst>
              </p:cNvPr>
              <p:cNvCxnSpPr>
                <a:cxnSpLocks/>
                <a:endCxn id="116" idx="2"/>
              </p:cNvCxnSpPr>
              <p:nvPr/>
            </p:nvCxnSpPr>
            <p:spPr bwMode="auto">
              <a:xfrm>
                <a:off x="8571083" y="1783305"/>
                <a:ext cx="348667" cy="16027"/>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128" name="Straight Connector 127">
                <a:extLst>
                  <a:ext uri="{FF2B5EF4-FFF2-40B4-BE49-F238E27FC236}">
                    <a16:creationId xmlns:a16="http://schemas.microsoft.com/office/drawing/2014/main" id="{0CDCAC3D-E4F1-BF36-AC88-835AD3F4D314}"/>
                  </a:ext>
                </a:extLst>
              </p:cNvPr>
              <p:cNvCxnSpPr>
                <a:cxnSpLocks/>
                <a:stCxn id="119" idx="4"/>
                <a:endCxn id="117" idx="0"/>
              </p:cNvCxnSpPr>
              <p:nvPr/>
            </p:nvCxnSpPr>
            <p:spPr bwMode="auto">
              <a:xfrm flipH="1">
                <a:off x="8268256" y="1826650"/>
                <a:ext cx="241583" cy="650368"/>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29" name="Straight Connector 128">
                <a:extLst>
                  <a:ext uri="{FF2B5EF4-FFF2-40B4-BE49-F238E27FC236}">
                    <a16:creationId xmlns:a16="http://schemas.microsoft.com/office/drawing/2014/main" id="{E3A5FECA-AF0A-73F3-278A-3087FA6CCA14}"/>
                  </a:ext>
                </a:extLst>
              </p:cNvPr>
              <p:cNvCxnSpPr>
                <a:cxnSpLocks/>
                <a:stCxn id="120" idx="4"/>
                <a:endCxn id="117" idx="0"/>
              </p:cNvCxnSpPr>
              <p:nvPr/>
            </p:nvCxnSpPr>
            <p:spPr bwMode="auto">
              <a:xfrm flipH="1">
                <a:off x="8268256" y="1714134"/>
                <a:ext cx="345722" cy="762884"/>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130" name="Straight Connector 129">
                <a:extLst>
                  <a:ext uri="{FF2B5EF4-FFF2-40B4-BE49-F238E27FC236}">
                    <a16:creationId xmlns:a16="http://schemas.microsoft.com/office/drawing/2014/main" id="{0AA195BF-50F2-1960-4743-A334316433DB}"/>
                  </a:ext>
                </a:extLst>
              </p:cNvPr>
              <p:cNvCxnSpPr>
                <a:cxnSpLocks/>
                <a:stCxn id="120" idx="5"/>
                <a:endCxn id="116" idx="2"/>
              </p:cNvCxnSpPr>
              <p:nvPr/>
            </p:nvCxnSpPr>
            <p:spPr bwMode="auto">
              <a:xfrm>
                <a:off x="8657284" y="1696196"/>
                <a:ext cx="262466" cy="103136"/>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31" name="Straight Connector 130">
                <a:extLst>
                  <a:ext uri="{FF2B5EF4-FFF2-40B4-BE49-F238E27FC236}">
                    <a16:creationId xmlns:a16="http://schemas.microsoft.com/office/drawing/2014/main" id="{1A7ECEAC-C452-4FF5-1356-C4D98851F964}"/>
                  </a:ext>
                </a:extLst>
              </p:cNvPr>
              <p:cNvCxnSpPr>
                <a:cxnSpLocks/>
                <a:stCxn id="110" idx="6"/>
                <a:endCxn id="120" idx="2"/>
              </p:cNvCxnSpPr>
              <p:nvPr/>
            </p:nvCxnSpPr>
            <p:spPr bwMode="auto">
              <a:xfrm>
                <a:off x="8018063" y="1642917"/>
                <a:ext cx="534670" cy="9973"/>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32" name="Straight Connector 131">
                <a:extLst>
                  <a:ext uri="{FF2B5EF4-FFF2-40B4-BE49-F238E27FC236}">
                    <a16:creationId xmlns:a16="http://schemas.microsoft.com/office/drawing/2014/main" id="{A40A7E1F-30A6-BD3D-6A0C-1486042BF32D}"/>
                  </a:ext>
                </a:extLst>
              </p:cNvPr>
              <p:cNvCxnSpPr>
                <a:cxnSpLocks/>
                <a:stCxn id="119" idx="0"/>
                <a:endCxn id="115" idx="5"/>
              </p:cNvCxnSpPr>
              <p:nvPr/>
            </p:nvCxnSpPr>
            <p:spPr bwMode="auto">
              <a:xfrm flipH="1" flipV="1">
                <a:off x="8372806" y="1506094"/>
                <a:ext cx="137033" cy="198067"/>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133" name="Straight Connector 132">
                <a:extLst>
                  <a:ext uri="{FF2B5EF4-FFF2-40B4-BE49-F238E27FC236}">
                    <a16:creationId xmlns:a16="http://schemas.microsoft.com/office/drawing/2014/main" id="{5217F5B5-F942-6393-02F2-855DE948FC6F}"/>
                  </a:ext>
                </a:extLst>
              </p:cNvPr>
              <p:cNvCxnSpPr>
                <a:cxnSpLocks/>
                <a:stCxn id="120" idx="1"/>
                <a:endCxn id="115" idx="5"/>
              </p:cNvCxnSpPr>
              <p:nvPr/>
            </p:nvCxnSpPr>
            <p:spPr bwMode="auto">
              <a:xfrm flipH="1" flipV="1">
                <a:off x="8372806" y="1506094"/>
                <a:ext cx="197865" cy="103489"/>
              </a:xfrm>
              <a:prstGeom prst="line">
                <a:avLst/>
              </a:prstGeom>
              <a:solidFill>
                <a:schemeClr val="accent1"/>
              </a:solidFill>
              <a:ln w="19050" cap="flat" cmpd="sng" algn="ctr">
                <a:solidFill>
                  <a:srgbClr val="D991FF"/>
                </a:solidFill>
                <a:prstDash val="solid"/>
                <a:round/>
                <a:headEnd type="none" w="med" len="med"/>
                <a:tailEnd type="none" w="med" len="med"/>
              </a:ln>
              <a:effectLst/>
            </p:spPr>
          </p:cxnSp>
        </p:grpSp>
        <p:grpSp>
          <p:nvGrpSpPr>
            <p:cNvPr id="143" name="Group 142">
              <a:extLst>
                <a:ext uri="{FF2B5EF4-FFF2-40B4-BE49-F238E27FC236}">
                  <a16:creationId xmlns:a16="http://schemas.microsoft.com/office/drawing/2014/main" id="{18AC49FE-DC9E-FCB8-1277-F2492FCDBAA1}"/>
                </a:ext>
              </a:extLst>
            </p:cNvPr>
            <p:cNvGrpSpPr/>
            <p:nvPr/>
          </p:nvGrpSpPr>
          <p:grpSpPr>
            <a:xfrm>
              <a:off x="7925506" y="1543169"/>
              <a:ext cx="930209" cy="913824"/>
              <a:chOff x="4673070" y="3409185"/>
              <a:chExt cx="930209" cy="913824"/>
            </a:xfrm>
          </p:grpSpPr>
          <p:grpSp>
            <p:nvGrpSpPr>
              <p:cNvPr id="145" name="Group 144">
                <a:extLst>
                  <a:ext uri="{FF2B5EF4-FFF2-40B4-BE49-F238E27FC236}">
                    <a16:creationId xmlns:a16="http://schemas.microsoft.com/office/drawing/2014/main" id="{03D7CA37-FD4B-C0F9-0355-7ED4A93036FC}"/>
                  </a:ext>
                </a:extLst>
              </p:cNvPr>
              <p:cNvGrpSpPr>
                <a:grpSpLocks noChangeAspect="1"/>
              </p:cNvGrpSpPr>
              <p:nvPr/>
            </p:nvGrpSpPr>
            <p:grpSpPr>
              <a:xfrm>
                <a:off x="4735744" y="3474244"/>
                <a:ext cx="813138" cy="779545"/>
                <a:chOff x="2765755" y="1910646"/>
                <a:chExt cx="1010839" cy="969079"/>
              </a:xfrm>
            </p:grpSpPr>
            <p:cxnSp>
              <p:nvCxnSpPr>
                <p:cNvPr id="150" name="Straight Connector 149">
                  <a:extLst>
                    <a:ext uri="{FF2B5EF4-FFF2-40B4-BE49-F238E27FC236}">
                      <a16:creationId xmlns:a16="http://schemas.microsoft.com/office/drawing/2014/main" id="{94D9BAE2-35B1-D3B3-1FB9-60F366CA52C3}"/>
                    </a:ext>
                  </a:extLst>
                </p:cNvPr>
                <p:cNvCxnSpPr>
                  <a:cxnSpLocks/>
                </p:cNvCxnSpPr>
                <p:nvPr/>
              </p:nvCxnSpPr>
              <p:spPr bwMode="auto">
                <a:xfrm flipV="1">
                  <a:off x="2765755" y="1910646"/>
                  <a:ext cx="536512" cy="969079"/>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151" name="Straight Connector 150">
                  <a:extLst>
                    <a:ext uri="{FF2B5EF4-FFF2-40B4-BE49-F238E27FC236}">
                      <a16:creationId xmlns:a16="http://schemas.microsoft.com/office/drawing/2014/main" id="{316EA0B8-50F3-1A35-D373-CAE29060275D}"/>
                    </a:ext>
                  </a:extLst>
                </p:cNvPr>
                <p:cNvCxnSpPr>
                  <a:cxnSpLocks/>
                </p:cNvCxnSpPr>
                <p:nvPr/>
              </p:nvCxnSpPr>
              <p:spPr bwMode="auto">
                <a:xfrm flipH="1" flipV="1">
                  <a:off x="3302267" y="1910646"/>
                  <a:ext cx="474327" cy="952382"/>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52" name="Straight Connector 151">
                  <a:extLst>
                    <a:ext uri="{FF2B5EF4-FFF2-40B4-BE49-F238E27FC236}">
                      <a16:creationId xmlns:a16="http://schemas.microsoft.com/office/drawing/2014/main" id="{D75A2234-4D81-F2C2-6C52-1833DEAD1B0D}"/>
                    </a:ext>
                  </a:extLst>
                </p:cNvPr>
                <p:cNvCxnSpPr>
                  <a:cxnSpLocks/>
                </p:cNvCxnSpPr>
                <p:nvPr/>
              </p:nvCxnSpPr>
              <p:spPr bwMode="auto">
                <a:xfrm flipV="1">
                  <a:off x="2765755" y="2863028"/>
                  <a:ext cx="1010839" cy="16697"/>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153" name="Straight Connector 152">
                  <a:extLst>
                    <a:ext uri="{FF2B5EF4-FFF2-40B4-BE49-F238E27FC236}">
                      <a16:creationId xmlns:a16="http://schemas.microsoft.com/office/drawing/2014/main" id="{3A929AD1-40F0-9C46-E939-6A1E55FCCC51}"/>
                    </a:ext>
                  </a:extLst>
                </p:cNvPr>
                <p:cNvCxnSpPr>
                  <a:cxnSpLocks/>
                </p:cNvCxnSpPr>
                <p:nvPr/>
              </p:nvCxnSpPr>
              <p:spPr bwMode="auto">
                <a:xfrm flipV="1">
                  <a:off x="2765755" y="2644505"/>
                  <a:ext cx="518097" cy="23522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54" name="Straight Connector 153">
                  <a:extLst>
                    <a:ext uri="{FF2B5EF4-FFF2-40B4-BE49-F238E27FC236}">
                      <a16:creationId xmlns:a16="http://schemas.microsoft.com/office/drawing/2014/main" id="{433BA4AB-0222-5783-BDED-150162117CDA}"/>
                    </a:ext>
                  </a:extLst>
                </p:cNvPr>
                <p:cNvCxnSpPr>
                  <a:cxnSpLocks/>
                </p:cNvCxnSpPr>
                <p:nvPr/>
              </p:nvCxnSpPr>
              <p:spPr bwMode="auto">
                <a:xfrm flipH="1">
                  <a:off x="3284688" y="1919438"/>
                  <a:ext cx="16743" cy="725067"/>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155" name="Straight Connector 154">
                  <a:extLst>
                    <a:ext uri="{FF2B5EF4-FFF2-40B4-BE49-F238E27FC236}">
                      <a16:creationId xmlns:a16="http://schemas.microsoft.com/office/drawing/2014/main" id="{1ED2A73C-0C89-2D6D-C98C-692562D4A2BE}"/>
                    </a:ext>
                  </a:extLst>
                </p:cNvPr>
                <p:cNvCxnSpPr>
                  <a:cxnSpLocks/>
                </p:cNvCxnSpPr>
                <p:nvPr/>
              </p:nvCxnSpPr>
              <p:spPr bwMode="auto">
                <a:xfrm flipH="1" flipV="1">
                  <a:off x="3284688" y="2644505"/>
                  <a:ext cx="491906" cy="212345"/>
                </a:xfrm>
                <a:prstGeom prst="line">
                  <a:avLst/>
                </a:prstGeom>
                <a:solidFill>
                  <a:schemeClr val="accent1"/>
                </a:solidFill>
                <a:ln w="19050" cap="flat" cmpd="sng" algn="ctr">
                  <a:solidFill>
                    <a:srgbClr val="D991FF"/>
                  </a:solidFill>
                  <a:prstDash val="solid"/>
                  <a:round/>
                  <a:headEnd type="none" w="med" len="med"/>
                  <a:tailEnd type="none" w="med" len="med"/>
                </a:ln>
                <a:effectLst/>
              </p:spPr>
            </p:cxnSp>
          </p:grpSp>
          <p:sp>
            <p:nvSpPr>
              <p:cNvPr id="146" name="Oval 145">
                <a:extLst>
                  <a:ext uri="{FF2B5EF4-FFF2-40B4-BE49-F238E27FC236}">
                    <a16:creationId xmlns:a16="http://schemas.microsoft.com/office/drawing/2014/main" id="{0AE524CC-91B0-477F-E8AE-C3B99581FB9F}"/>
                  </a:ext>
                </a:extLst>
              </p:cNvPr>
              <p:cNvSpPr>
                <a:spLocks noChangeAspect="1"/>
              </p:cNvSpPr>
              <p:nvPr/>
            </p:nvSpPr>
            <p:spPr bwMode="auto">
              <a:xfrm>
                <a:off x="5099954" y="4001731"/>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47" name="Oval 146">
                <a:extLst>
                  <a:ext uri="{FF2B5EF4-FFF2-40B4-BE49-F238E27FC236}">
                    <a16:creationId xmlns:a16="http://schemas.microsoft.com/office/drawing/2014/main" id="{C1838829-77F0-0AE2-5B08-792A2C81C1AF}"/>
                  </a:ext>
                </a:extLst>
              </p:cNvPr>
              <p:cNvSpPr>
                <a:spLocks noChangeAspect="1"/>
              </p:cNvSpPr>
              <p:nvPr/>
            </p:nvSpPr>
            <p:spPr bwMode="auto">
              <a:xfrm>
                <a:off x="5480790" y="4200520"/>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48" name="Oval 147">
                <a:extLst>
                  <a:ext uri="{FF2B5EF4-FFF2-40B4-BE49-F238E27FC236}">
                    <a16:creationId xmlns:a16="http://schemas.microsoft.com/office/drawing/2014/main" id="{097576DB-CD42-19C9-14AF-22434DC960CE}"/>
                  </a:ext>
                </a:extLst>
              </p:cNvPr>
              <p:cNvSpPr>
                <a:spLocks noChangeAspect="1"/>
              </p:cNvSpPr>
              <p:nvPr/>
            </p:nvSpPr>
            <p:spPr bwMode="auto">
              <a:xfrm>
                <a:off x="4673070" y="4200519"/>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49" name="Oval 148">
                <a:extLst>
                  <a:ext uri="{FF2B5EF4-FFF2-40B4-BE49-F238E27FC236}">
                    <a16:creationId xmlns:a16="http://schemas.microsoft.com/office/drawing/2014/main" id="{1B64D9E2-EE4E-C6D8-8CCA-7E530FF3BE05}"/>
                  </a:ext>
                </a:extLst>
              </p:cNvPr>
              <p:cNvSpPr>
                <a:spLocks noChangeAspect="1"/>
              </p:cNvSpPr>
              <p:nvPr/>
            </p:nvSpPr>
            <p:spPr bwMode="auto">
              <a:xfrm>
                <a:off x="5099954" y="3409185"/>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grpSp>
      </p:grpSp>
      <p:grpSp>
        <p:nvGrpSpPr>
          <p:cNvPr id="204" name="Group 203">
            <a:extLst>
              <a:ext uri="{FF2B5EF4-FFF2-40B4-BE49-F238E27FC236}">
                <a16:creationId xmlns:a16="http://schemas.microsoft.com/office/drawing/2014/main" id="{CEB5815C-EE46-B5D5-5E11-8FC23466D68F}"/>
              </a:ext>
            </a:extLst>
          </p:cNvPr>
          <p:cNvGrpSpPr/>
          <p:nvPr/>
        </p:nvGrpSpPr>
        <p:grpSpPr>
          <a:xfrm>
            <a:off x="6304607" y="2918761"/>
            <a:ext cx="2768740" cy="1853749"/>
            <a:chOff x="6304607" y="2918761"/>
            <a:chExt cx="2768740" cy="1853749"/>
          </a:xfrm>
        </p:grpSpPr>
        <p:sp>
          <p:nvSpPr>
            <p:cNvPr id="83" name="TextBox 82">
              <a:extLst>
                <a:ext uri="{FF2B5EF4-FFF2-40B4-BE49-F238E27FC236}">
                  <a16:creationId xmlns:a16="http://schemas.microsoft.com/office/drawing/2014/main" id="{13338099-12C3-21A5-3A36-C9603E0C8527}"/>
                </a:ext>
              </a:extLst>
            </p:cNvPr>
            <p:cNvSpPr txBox="1"/>
            <p:nvPr/>
          </p:nvSpPr>
          <p:spPr>
            <a:xfrm>
              <a:off x="6433481" y="3057510"/>
              <a:ext cx="2512354" cy="338554"/>
            </a:xfrm>
            <a:prstGeom prst="rect">
              <a:avLst/>
            </a:prstGeom>
            <a:noFill/>
          </p:spPr>
          <p:txBody>
            <a:bodyPr wrap="none" rtlCol="0">
              <a:spAutoFit/>
            </a:bodyPr>
            <a:lstStyle/>
            <a:p>
              <a:r>
                <a:rPr lang="en-MO" sz="1600" b="1" dirty="0"/>
                <a:t>3. Perform </a:t>
              </a:r>
              <a:r>
                <a:rPr lang="en-MO" sz="1600" b="1" dirty="0">
                  <a:solidFill>
                    <a:schemeClr val="accent5">
                      <a:lumMod val="60000"/>
                      <a:lumOff val="40000"/>
                    </a:schemeClr>
                  </a:solidFill>
                </a:rPr>
                <a:t>scaffold routing </a:t>
              </a:r>
            </a:p>
          </p:txBody>
        </p:sp>
        <p:sp>
          <p:nvSpPr>
            <p:cNvPr id="96" name="Triangle 95">
              <a:extLst>
                <a:ext uri="{FF2B5EF4-FFF2-40B4-BE49-F238E27FC236}">
                  <a16:creationId xmlns:a16="http://schemas.microsoft.com/office/drawing/2014/main" id="{8343FD0C-AE24-A26B-47D6-354A1EF14C43}"/>
                </a:ext>
              </a:extLst>
            </p:cNvPr>
            <p:cNvSpPr/>
            <p:nvPr/>
          </p:nvSpPr>
          <p:spPr bwMode="auto">
            <a:xfrm rot="10800000">
              <a:off x="7144341" y="2918761"/>
              <a:ext cx="1090635" cy="106421"/>
            </a:xfrm>
            <a:prstGeom prst="triangle">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endParaRPr>
            </a:p>
          </p:txBody>
        </p:sp>
        <p:pic>
          <p:nvPicPr>
            <p:cNvPr id="196" name="Picture 195" descr="A colorful dots in a circle&#10;&#10;AI-generated content may be incorrect.">
              <a:extLst>
                <a:ext uri="{FF2B5EF4-FFF2-40B4-BE49-F238E27FC236}">
                  <a16:creationId xmlns:a16="http://schemas.microsoft.com/office/drawing/2014/main" id="{9F8CEE51-B46B-8C57-1559-F382CF87CCDE}"/>
                </a:ext>
              </a:extLst>
            </p:cNvPr>
            <p:cNvPicPr>
              <a:picLocks noChangeAspect="1"/>
            </p:cNvPicPr>
            <p:nvPr/>
          </p:nvPicPr>
          <p:blipFill>
            <a:blip r:embed="rId6"/>
            <a:srcRect l="34236" t="20818" r="35590" b="18661"/>
            <a:stretch/>
          </p:blipFill>
          <p:spPr>
            <a:xfrm rot="20580764">
              <a:off x="7631432" y="3413051"/>
              <a:ext cx="1441915" cy="1359459"/>
            </a:xfrm>
            <a:prstGeom prst="rect">
              <a:avLst/>
            </a:prstGeom>
          </p:spPr>
        </p:pic>
        <p:pic>
          <p:nvPicPr>
            <p:cNvPr id="198" name="Picture 197" descr="A white board with colorful circles and dots&#10;&#10;AI-generated content may be incorrect.">
              <a:extLst>
                <a:ext uri="{FF2B5EF4-FFF2-40B4-BE49-F238E27FC236}">
                  <a16:creationId xmlns:a16="http://schemas.microsoft.com/office/drawing/2014/main" id="{92FC832F-28EC-D2F9-E44B-E467090AF518}"/>
                </a:ext>
              </a:extLst>
            </p:cNvPr>
            <p:cNvPicPr>
              <a:picLocks noChangeAspect="1"/>
            </p:cNvPicPr>
            <p:nvPr/>
          </p:nvPicPr>
          <p:blipFill>
            <a:blip r:embed="rId7"/>
            <a:stretch>
              <a:fillRect/>
            </a:stretch>
          </p:blipFill>
          <p:spPr>
            <a:xfrm>
              <a:off x="6304607" y="3652279"/>
              <a:ext cx="1349270" cy="946964"/>
            </a:xfrm>
            <a:prstGeom prst="rect">
              <a:avLst/>
            </a:prstGeom>
          </p:spPr>
        </p:pic>
      </p:grpSp>
      <p:grpSp>
        <p:nvGrpSpPr>
          <p:cNvPr id="207" name="Group 206">
            <a:extLst>
              <a:ext uri="{FF2B5EF4-FFF2-40B4-BE49-F238E27FC236}">
                <a16:creationId xmlns:a16="http://schemas.microsoft.com/office/drawing/2014/main" id="{6F3F36D8-1C2C-CA6E-588E-46659F9C4966}"/>
              </a:ext>
            </a:extLst>
          </p:cNvPr>
          <p:cNvGrpSpPr/>
          <p:nvPr/>
        </p:nvGrpSpPr>
        <p:grpSpPr>
          <a:xfrm>
            <a:off x="3771816" y="3062797"/>
            <a:ext cx="2291013" cy="1466633"/>
            <a:chOff x="3771816" y="3062797"/>
            <a:chExt cx="2291013" cy="1466633"/>
          </a:xfrm>
        </p:grpSpPr>
        <p:sp>
          <p:nvSpPr>
            <p:cNvPr id="94" name="Triangle 93">
              <a:extLst>
                <a:ext uri="{FF2B5EF4-FFF2-40B4-BE49-F238E27FC236}">
                  <a16:creationId xmlns:a16="http://schemas.microsoft.com/office/drawing/2014/main" id="{F38A2C5A-F5CC-4C84-1EB5-BD1CE6C478A2}"/>
                </a:ext>
              </a:extLst>
            </p:cNvPr>
            <p:cNvSpPr/>
            <p:nvPr/>
          </p:nvSpPr>
          <p:spPr bwMode="auto">
            <a:xfrm rot="16200000">
              <a:off x="5464301" y="3930902"/>
              <a:ext cx="1090635" cy="106421"/>
            </a:xfrm>
            <a:prstGeom prst="triangle">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endParaRPr>
            </a:p>
          </p:txBody>
        </p:sp>
        <p:sp>
          <p:nvSpPr>
            <p:cNvPr id="84" name="TextBox 83">
              <a:extLst>
                <a:ext uri="{FF2B5EF4-FFF2-40B4-BE49-F238E27FC236}">
                  <a16:creationId xmlns:a16="http://schemas.microsoft.com/office/drawing/2014/main" id="{74D02AE8-2281-70D9-1CA8-922AC312923D}"/>
                </a:ext>
              </a:extLst>
            </p:cNvPr>
            <p:cNvSpPr txBox="1"/>
            <p:nvPr/>
          </p:nvSpPr>
          <p:spPr>
            <a:xfrm>
              <a:off x="3771816" y="3062797"/>
              <a:ext cx="1586396" cy="338554"/>
            </a:xfrm>
            <a:prstGeom prst="rect">
              <a:avLst/>
            </a:prstGeom>
            <a:noFill/>
          </p:spPr>
          <p:txBody>
            <a:bodyPr wrap="none" rtlCol="0">
              <a:spAutoFit/>
            </a:bodyPr>
            <a:lstStyle/>
            <a:p>
              <a:r>
                <a:rPr lang="en-MO" sz="1600" b="1" dirty="0"/>
                <a:t>4. Miter bundles</a:t>
              </a:r>
            </a:p>
          </p:txBody>
        </p:sp>
      </p:grpSp>
      <p:pic>
        <p:nvPicPr>
          <p:cNvPr id="17" name="Picture 16" descr="A colorful lines and dots&#10;&#10;AI-generated content may be incorrect.">
            <a:extLst>
              <a:ext uri="{FF2B5EF4-FFF2-40B4-BE49-F238E27FC236}">
                <a16:creationId xmlns:a16="http://schemas.microsoft.com/office/drawing/2014/main" id="{AA28305B-311C-2C3D-E62C-0AA2E2A8E048}"/>
              </a:ext>
            </a:extLst>
          </p:cNvPr>
          <p:cNvPicPr>
            <a:picLocks noChangeAspect="1"/>
          </p:cNvPicPr>
          <p:nvPr/>
        </p:nvPicPr>
        <p:blipFill>
          <a:blip r:embed="rId8"/>
          <a:srcRect l="22745" t="17647" r="33961" b="5682"/>
          <a:stretch/>
        </p:blipFill>
        <p:spPr>
          <a:xfrm>
            <a:off x="3722562" y="3365641"/>
            <a:ext cx="1544303" cy="1475286"/>
          </a:xfrm>
          <a:prstGeom prst="rect">
            <a:avLst/>
          </a:prstGeom>
        </p:spPr>
      </p:pic>
    </p:spTree>
    <p:extLst>
      <p:ext uri="{BB962C8B-B14F-4D97-AF65-F5344CB8AC3E}">
        <p14:creationId xmlns:p14="http://schemas.microsoft.com/office/powerpoint/2010/main" val="348464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25530-42EE-9A97-FC42-A92BD731BE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3DC540-BF51-D26A-31EB-24F11C5E5C13}"/>
              </a:ext>
            </a:extLst>
          </p:cNvPr>
          <p:cNvSpPr>
            <a:spLocks noGrp="1"/>
          </p:cNvSpPr>
          <p:nvPr>
            <p:ph type="title"/>
          </p:nvPr>
        </p:nvSpPr>
        <p:spPr/>
        <p:txBody>
          <a:bodyPr/>
          <a:lstStyle/>
          <a:p>
            <a:pPr algn="l"/>
            <a:r>
              <a:rPr lang="en-US" dirty="0"/>
              <a:t>The design automation algorithm presented spans both wireframe and strut-based structures</a:t>
            </a:r>
          </a:p>
        </p:txBody>
      </p:sp>
      <p:grpSp>
        <p:nvGrpSpPr>
          <p:cNvPr id="4" name="Group 3">
            <a:extLst>
              <a:ext uri="{FF2B5EF4-FFF2-40B4-BE49-F238E27FC236}">
                <a16:creationId xmlns:a16="http://schemas.microsoft.com/office/drawing/2014/main" id="{21AA0EFB-0728-BA40-E2BD-B77096277EE3}"/>
              </a:ext>
            </a:extLst>
          </p:cNvPr>
          <p:cNvGrpSpPr/>
          <p:nvPr/>
        </p:nvGrpSpPr>
        <p:grpSpPr>
          <a:xfrm>
            <a:off x="457200" y="110044"/>
            <a:ext cx="4692854" cy="193559"/>
            <a:chOff x="740865" y="163384"/>
            <a:chExt cx="4692854" cy="193559"/>
          </a:xfrm>
        </p:grpSpPr>
        <p:sp>
          <p:nvSpPr>
            <p:cNvPr id="5" name="Rectangle 4">
              <a:extLst>
                <a:ext uri="{FF2B5EF4-FFF2-40B4-BE49-F238E27FC236}">
                  <a16:creationId xmlns:a16="http://schemas.microsoft.com/office/drawing/2014/main" id="{093AE228-FC72-6C37-91B5-2277C6D2150C}"/>
                </a:ext>
              </a:extLst>
            </p:cNvPr>
            <p:cNvSpPr/>
            <p:nvPr/>
          </p:nvSpPr>
          <p:spPr bwMode="auto">
            <a:xfrm>
              <a:off x="740865" y="163384"/>
              <a:ext cx="102758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solidFill>
                    <a:schemeClr val="accent6"/>
                  </a:solidFill>
                  <a:effectLst>
                    <a:glow>
                      <a:schemeClr val="accent1">
                        <a:lumMod val="75000"/>
                        <a:alpha val="40000"/>
                      </a:schemeClr>
                    </a:glow>
                  </a:effectLst>
                  <a:latin typeface="45 Helvetica Light" pitchFamily="-110" charset="0"/>
                  <a:ea typeface="Geneva" pitchFamily="-110" charset="-128"/>
                  <a:cs typeface="Geneva" pitchFamily="-110" charset="-128"/>
                </a:rPr>
                <a:t>Introduction</a:t>
              </a:r>
              <a:endParaRPr kumimoji="0" lang="en-US" sz="1100" i="0" u="none" strike="noStrike" cap="none" normalizeH="0" baseline="0" dirty="0">
                <a:ln>
                  <a:noFill/>
                </a:ln>
                <a:solidFill>
                  <a:schemeClr val="accent6"/>
                </a:solidFill>
                <a:effectLst>
                  <a:glow>
                    <a:schemeClr val="accent1">
                      <a:lumMod val="75000"/>
                      <a:alpha val="40000"/>
                    </a:schemeClr>
                  </a:glow>
                </a:effectLst>
                <a:latin typeface="45 Helvetica Light" pitchFamily="-110" charset="0"/>
                <a:ea typeface="Geneva" pitchFamily="-110" charset="-128"/>
                <a:cs typeface="Geneva" pitchFamily="-110" charset="-128"/>
              </a:endParaRPr>
            </a:p>
          </p:txBody>
        </p:sp>
        <p:sp>
          <p:nvSpPr>
            <p:cNvPr id="6" name="Rectangle 5">
              <a:extLst>
                <a:ext uri="{FF2B5EF4-FFF2-40B4-BE49-F238E27FC236}">
                  <a16:creationId xmlns:a16="http://schemas.microsoft.com/office/drawing/2014/main" id="{F30A61EB-56AA-0E6C-8E06-2D15461B1168}"/>
                </a:ext>
              </a:extLst>
            </p:cNvPr>
            <p:cNvSpPr/>
            <p:nvPr/>
          </p:nvSpPr>
          <p:spPr bwMode="auto">
            <a:xfrm>
              <a:off x="1720823" y="163384"/>
              <a:ext cx="114526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1200" dirty="0">
                  <a:solidFill>
                    <a:schemeClr val="accent6"/>
                  </a:solidFill>
                  <a:latin typeface="45 Helvetica Light" pitchFamily="-110" charset="0"/>
                  <a:ea typeface="Geneva" pitchFamily="-110" charset="-128"/>
                  <a:cs typeface="Geneva" pitchFamily="-110" charset="-128"/>
                </a:rPr>
                <a:t>Methodology</a:t>
              </a:r>
              <a:endParaRPr kumimoji="0" lang="en-US" sz="120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endParaRPr>
            </a:p>
          </p:txBody>
        </p:sp>
        <p:sp>
          <p:nvSpPr>
            <p:cNvPr id="7" name="Rectangle 6">
              <a:extLst>
                <a:ext uri="{FF2B5EF4-FFF2-40B4-BE49-F238E27FC236}">
                  <a16:creationId xmlns:a16="http://schemas.microsoft.com/office/drawing/2014/main" id="{1015A396-FFB9-C42E-00FD-3D4996A915B1}"/>
                </a:ext>
              </a:extLst>
            </p:cNvPr>
            <p:cNvSpPr/>
            <p:nvPr/>
          </p:nvSpPr>
          <p:spPr bwMode="auto">
            <a:xfrm>
              <a:off x="275187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accent1"/>
                  </a:solidFill>
                  <a:effectLst/>
                  <a:latin typeface="45 Helvetica Light" pitchFamily="-110" charset="0"/>
                  <a:ea typeface="Geneva" pitchFamily="-110" charset="-128"/>
                  <a:cs typeface="Geneva" pitchFamily="-110" charset="-128"/>
                </a:rPr>
                <a:t>Results</a:t>
              </a:r>
            </a:p>
          </p:txBody>
        </p:sp>
        <p:sp>
          <p:nvSpPr>
            <p:cNvPr id="8" name="Rectangle 7">
              <a:extLst>
                <a:ext uri="{FF2B5EF4-FFF2-40B4-BE49-F238E27FC236}">
                  <a16:creationId xmlns:a16="http://schemas.microsoft.com/office/drawing/2014/main" id="{E4F821C5-47BD-D9A2-71C8-07A92F79407B}"/>
                </a:ext>
              </a:extLst>
            </p:cNvPr>
            <p:cNvSpPr/>
            <p:nvPr/>
          </p:nvSpPr>
          <p:spPr bwMode="auto">
            <a:xfrm>
              <a:off x="3456902"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Conclusions</a:t>
              </a:r>
            </a:p>
          </p:txBody>
        </p:sp>
        <p:sp>
          <p:nvSpPr>
            <p:cNvPr id="9" name="Rectangle 8">
              <a:extLst>
                <a:ext uri="{FF2B5EF4-FFF2-40B4-BE49-F238E27FC236}">
                  <a16:creationId xmlns:a16="http://schemas.microsoft.com/office/drawing/2014/main" id="{8B46D6FC-B086-BF2D-72C2-BE27150D748E}"/>
                </a:ext>
              </a:extLst>
            </p:cNvPr>
            <p:cNvSpPr/>
            <p:nvPr/>
          </p:nvSpPr>
          <p:spPr bwMode="auto">
            <a:xfrm>
              <a:off x="440959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Q&amp;A</a:t>
              </a:r>
            </a:p>
          </p:txBody>
        </p:sp>
      </p:grpSp>
      <p:sp>
        <p:nvSpPr>
          <p:cNvPr id="35" name="Rectangle 34">
            <a:extLst>
              <a:ext uri="{FF2B5EF4-FFF2-40B4-BE49-F238E27FC236}">
                <a16:creationId xmlns:a16="http://schemas.microsoft.com/office/drawing/2014/main" id="{373F6FA3-E1D7-D4B3-C2AE-29B8BB2CF821}"/>
              </a:ext>
            </a:extLst>
          </p:cNvPr>
          <p:cNvSpPr/>
          <p:nvPr/>
        </p:nvSpPr>
        <p:spPr bwMode="auto">
          <a:xfrm>
            <a:off x="2240782" y="2399636"/>
            <a:ext cx="341644" cy="36366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48" name="Rectangle 47">
            <a:extLst>
              <a:ext uri="{FF2B5EF4-FFF2-40B4-BE49-F238E27FC236}">
                <a16:creationId xmlns:a16="http://schemas.microsoft.com/office/drawing/2014/main" id="{CB8CC71E-01ED-3219-FE3D-B265C5EC2308}"/>
              </a:ext>
            </a:extLst>
          </p:cNvPr>
          <p:cNvSpPr/>
          <p:nvPr/>
        </p:nvSpPr>
        <p:spPr bwMode="auto">
          <a:xfrm>
            <a:off x="2240782" y="2399636"/>
            <a:ext cx="170822" cy="18183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pic>
        <p:nvPicPr>
          <p:cNvPr id="14" name="Picture 13" descr="A blue and yellow cross&#10;&#10;AI-generated content may be incorrect.">
            <a:extLst>
              <a:ext uri="{FF2B5EF4-FFF2-40B4-BE49-F238E27FC236}">
                <a16:creationId xmlns:a16="http://schemas.microsoft.com/office/drawing/2014/main" id="{4D312E49-F17D-5C8F-7266-5F2BC724E1DC}"/>
              </a:ext>
            </a:extLst>
          </p:cNvPr>
          <p:cNvPicPr>
            <a:picLocks noChangeAspect="1"/>
          </p:cNvPicPr>
          <p:nvPr/>
        </p:nvPicPr>
        <p:blipFill>
          <a:blip r:embed="rId3"/>
          <a:stretch>
            <a:fillRect/>
          </a:stretch>
        </p:blipFill>
        <p:spPr>
          <a:xfrm>
            <a:off x="1506150" y="2971332"/>
            <a:ext cx="1435932" cy="1672666"/>
          </a:xfrm>
          <a:prstGeom prst="rect">
            <a:avLst/>
          </a:prstGeom>
        </p:spPr>
      </p:pic>
      <p:pic>
        <p:nvPicPr>
          <p:cNvPr id="16" name="Picture 15" descr="A blue and yellow object&#10;&#10;AI-generated content may be incorrect.">
            <a:extLst>
              <a:ext uri="{FF2B5EF4-FFF2-40B4-BE49-F238E27FC236}">
                <a16:creationId xmlns:a16="http://schemas.microsoft.com/office/drawing/2014/main" id="{4FB63BA3-E0C8-6384-3952-6A4C45A5AAA1}"/>
              </a:ext>
            </a:extLst>
          </p:cNvPr>
          <p:cNvPicPr>
            <a:picLocks noChangeAspect="1"/>
          </p:cNvPicPr>
          <p:nvPr/>
        </p:nvPicPr>
        <p:blipFill>
          <a:blip r:embed="rId4"/>
          <a:stretch>
            <a:fillRect/>
          </a:stretch>
        </p:blipFill>
        <p:spPr>
          <a:xfrm>
            <a:off x="2474063" y="1350495"/>
            <a:ext cx="1938339" cy="1669437"/>
          </a:xfrm>
          <a:prstGeom prst="rect">
            <a:avLst/>
          </a:prstGeom>
        </p:spPr>
      </p:pic>
      <p:pic>
        <p:nvPicPr>
          <p:cNvPr id="18" name="Picture 17" descr="A blue and yellow stringed object&#10;&#10;AI-generated content may be incorrect.">
            <a:extLst>
              <a:ext uri="{FF2B5EF4-FFF2-40B4-BE49-F238E27FC236}">
                <a16:creationId xmlns:a16="http://schemas.microsoft.com/office/drawing/2014/main" id="{7F469614-60A3-60F0-ADB5-3475C00258F5}"/>
              </a:ext>
            </a:extLst>
          </p:cNvPr>
          <p:cNvPicPr>
            <a:picLocks noChangeAspect="1"/>
          </p:cNvPicPr>
          <p:nvPr/>
        </p:nvPicPr>
        <p:blipFill>
          <a:blip r:embed="rId5"/>
          <a:stretch>
            <a:fillRect/>
          </a:stretch>
        </p:blipFill>
        <p:spPr>
          <a:xfrm>
            <a:off x="37133" y="1517612"/>
            <a:ext cx="1642272" cy="1510709"/>
          </a:xfrm>
          <a:prstGeom prst="rect">
            <a:avLst/>
          </a:prstGeom>
        </p:spPr>
      </p:pic>
      <p:sp>
        <p:nvSpPr>
          <p:cNvPr id="11" name="TextBox 10">
            <a:extLst>
              <a:ext uri="{FF2B5EF4-FFF2-40B4-BE49-F238E27FC236}">
                <a16:creationId xmlns:a16="http://schemas.microsoft.com/office/drawing/2014/main" id="{8BF5A297-2AF4-9BBA-FF43-6101479AFA36}"/>
              </a:ext>
            </a:extLst>
          </p:cNvPr>
          <p:cNvSpPr txBox="1"/>
          <p:nvPr/>
        </p:nvSpPr>
        <p:spPr>
          <a:xfrm>
            <a:off x="1679404" y="1170937"/>
            <a:ext cx="1291507" cy="369332"/>
          </a:xfrm>
          <a:prstGeom prst="rect">
            <a:avLst/>
          </a:prstGeom>
          <a:noFill/>
        </p:spPr>
        <p:txBody>
          <a:bodyPr wrap="none" rtlCol="0">
            <a:spAutoFit/>
          </a:bodyPr>
          <a:lstStyle/>
          <a:p>
            <a:r>
              <a:rPr lang="en-MO" sz="1800" b="1" dirty="0"/>
              <a:t>Strut-based</a:t>
            </a:r>
          </a:p>
        </p:txBody>
      </p:sp>
      <p:sp>
        <p:nvSpPr>
          <p:cNvPr id="25" name="TextBox 24">
            <a:extLst>
              <a:ext uri="{FF2B5EF4-FFF2-40B4-BE49-F238E27FC236}">
                <a16:creationId xmlns:a16="http://schemas.microsoft.com/office/drawing/2014/main" id="{1EDC45FB-5537-102B-4BB6-1E47A17B7428}"/>
              </a:ext>
            </a:extLst>
          </p:cNvPr>
          <p:cNvSpPr txBox="1"/>
          <p:nvPr/>
        </p:nvSpPr>
        <p:spPr>
          <a:xfrm>
            <a:off x="638497" y="2521792"/>
            <a:ext cx="439544" cy="276999"/>
          </a:xfrm>
          <a:prstGeom prst="rect">
            <a:avLst/>
          </a:prstGeom>
          <a:noFill/>
        </p:spPr>
        <p:txBody>
          <a:bodyPr wrap="none" rtlCol="0">
            <a:spAutoFit/>
          </a:bodyPr>
          <a:lstStyle/>
          <a:p>
            <a:r>
              <a:rPr lang="en-MO" sz="1200" dirty="0"/>
              <a:t>N=6</a:t>
            </a:r>
          </a:p>
        </p:txBody>
      </p:sp>
      <p:sp>
        <p:nvSpPr>
          <p:cNvPr id="26" name="TextBox 25">
            <a:extLst>
              <a:ext uri="{FF2B5EF4-FFF2-40B4-BE49-F238E27FC236}">
                <a16:creationId xmlns:a16="http://schemas.microsoft.com/office/drawing/2014/main" id="{DF369C02-EE83-8E32-FCF9-F04CD71F57A3}"/>
              </a:ext>
            </a:extLst>
          </p:cNvPr>
          <p:cNvSpPr txBox="1"/>
          <p:nvPr/>
        </p:nvSpPr>
        <p:spPr>
          <a:xfrm>
            <a:off x="2108857" y="4494470"/>
            <a:ext cx="518091" cy="276999"/>
          </a:xfrm>
          <a:prstGeom prst="rect">
            <a:avLst/>
          </a:prstGeom>
          <a:noFill/>
        </p:spPr>
        <p:txBody>
          <a:bodyPr wrap="none" rtlCol="0">
            <a:spAutoFit/>
          </a:bodyPr>
          <a:lstStyle/>
          <a:p>
            <a:r>
              <a:rPr lang="en-MO" sz="1200" dirty="0"/>
              <a:t>N=10</a:t>
            </a:r>
          </a:p>
        </p:txBody>
      </p:sp>
      <p:sp>
        <p:nvSpPr>
          <p:cNvPr id="27" name="TextBox 26">
            <a:extLst>
              <a:ext uri="{FF2B5EF4-FFF2-40B4-BE49-F238E27FC236}">
                <a16:creationId xmlns:a16="http://schemas.microsoft.com/office/drawing/2014/main" id="{F00E2A82-3557-4686-DB86-134CB65D2438}"/>
              </a:ext>
            </a:extLst>
          </p:cNvPr>
          <p:cNvSpPr txBox="1"/>
          <p:nvPr/>
        </p:nvSpPr>
        <p:spPr>
          <a:xfrm>
            <a:off x="3417954" y="2643592"/>
            <a:ext cx="518091" cy="276999"/>
          </a:xfrm>
          <a:prstGeom prst="rect">
            <a:avLst/>
          </a:prstGeom>
          <a:noFill/>
        </p:spPr>
        <p:txBody>
          <a:bodyPr wrap="none" rtlCol="0">
            <a:spAutoFit/>
          </a:bodyPr>
          <a:lstStyle/>
          <a:p>
            <a:r>
              <a:rPr lang="en-MO" sz="1200" dirty="0"/>
              <a:t>N=18</a:t>
            </a:r>
          </a:p>
        </p:txBody>
      </p:sp>
      <p:grpSp>
        <p:nvGrpSpPr>
          <p:cNvPr id="55" name="Group 54">
            <a:extLst>
              <a:ext uri="{FF2B5EF4-FFF2-40B4-BE49-F238E27FC236}">
                <a16:creationId xmlns:a16="http://schemas.microsoft.com/office/drawing/2014/main" id="{C78BDA13-8C15-D294-AF0B-CAAA5244DCE3}"/>
              </a:ext>
            </a:extLst>
          </p:cNvPr>
          <p:cNvGrpSpPr/>
          <p:nvPr/>
        </p:nvGrpSpPr>
        <p:grpSpPr>
          <a:xfrm>
            <a:off x="5330536" y="1170937"/>
            <a:ext cx="3826063" cy="3740147"/>
            <a:chOff x="5330536" y="1170937"/>
            <a:chExt cx="3826063" cy="3740147"/>
          </a:xfrm>
        </p:grpSpPr>
        <p:pic>
          <p:nvPicPr>
            <p:cNvPr id="24" name="Picture 23" descr="A triangular object with many colored objects&#10;&#10;AI-generated content may be incorrect.">
              <a:extLst>
                <a:ext uri="{FF2B5EF4-FFF2-40B4-BE49-F238E27FC236}">
                  <a16:creationId xmlns:a16="http://schemas.microsoft.com/office/drawing/2014/main" id="{9B24B185-E746-0EDC-71FD-FD2F55E0FA0F}"/>
                </a:ext>
              </a:extLst>
            </p:cNvPr>
            <p:cNvPicPr>
              <a:picLocks noChangeAspect="1"/>
            </p:cNvPicPr>
            <p:nvPr/>
          </p:nvPicPr>
          <p:blipFill>
            <a:blip r:embed="rId6"/>
            <a:stretch>
              <a:fillRect/>
            </a:stretch>
          </p:blipFill>
          <p:spPr>
            <a:xfrm>
              <a:off x="7284640" y="1287814"/>
              <a:ext cx="1871959" cy="1724560"/>
            </a:xfrm>
            <a:prstGeom prst="rect">
              <a:avLst/>
            </a:prstGeom>
          </p:spPr>
        </p:pic>
        <p:sp>
          <p:nvSpPr>
            <p:cNvPr id="39" name="Rectangle 38">
              <a:extLst>
                <a:ext uri="{FF2B5EF4-FFF2-40B4-BE49-F238E27FC236}">
                  <a16:creationId xmlns:a16="http://schemas.microsoft.com/office/drawing/2014/main" id="{261390C7-8C93-E35A-FCF9-AB420A6B0E53}"/>
                </a:ext>
              </a:extLst>
            </p:cNvPr>
            <p:cNvSpPr/>
            <p:nvPr/>
          </p:nvSpPr>
          <p:spPr bwMode="auto">
            <a:xfrm>
              <a:off x="7591647" y="1315707"/>
              <a:ext cx="281236" cy="2719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pic>
          <p:nvPicPr>
            <p:cNvPr id="20" name="Picture 19" descr="A close-up of a diamond&#10;&#10;AI-generated content may be incorrect.">
              <a:extLst>
                <a:ext uri="{FF2B5EF4-FFF2-40B4-BE49-F238E27FC236}">
                  <a16:creationId xmlns:a16="http://schemas.microsoft.com/office/drawing/2014/main" id="{2DCB7A51-89E1-C127-2307-B6A0292A386C}"/>
                </a:ext>
              </a:extLst>
            </p:cNvPr>
            <p:cNvPicPr>
              <a:picLocks noChangeAspect="1"/>
            </p:cNvPicPr>
            <p:nvPr/>
          </p:nvPicPr>
          <p:blipFill>
            <a:blip r:embed="rId7"/>
            <a:stretch>
              <a:fillRect/>
            </a:stretch>
          </p:blipFill>
          <p:spPr>
            <a:xfrm>
              <a:off x="5970916" y="2968659"/>
              <a:ext cx="2714112" cy="1864367"/>
            </a:xfrm>
            <a:prstGeom prst="rect">
              <a:avLst/>
            </a:prstGeom>
          </p:spPr>
        </p:pic>
        <p:pic>
          <p:nvPicPr>
            <p:cNvPr id="22" name="Picture 21" descr="A wireframe of a hexagon&#10;&#10;AI-generated content may be incorrect.">
              <a:extLst>
                <a:ext uri="{FF2B5EF4-FFF2-40B4-BE49-F238E27FC236}">
                  <a16:creationId xmlns:a16="http://schemas.microsoft.com/office/drawing/2014/main" id="{BEE10C8E-FB52-B590-93D9-582F4C8FA8AB}"/>
                </a:ext>
              </a:extLst>
            </p:cNvPr>
            <p:cNvPicPr>
              <a:picLocks noChangeAspect="1"/>
            </p:cNvPicPr>
            <p:nvPr/>
          </p:nvPicPr>
          <p:blipFill>
            <a:blip r:embed="rId8"/>
            <a:stretch>
              <a:fillRect/>
            </a:stretch>
          </p:blipFill>
          <p:spPr>
            <a:xfrm>
              <a:off x="5330536" y="1464647"/>
              <a:ext cx="1572682" cy="1555285"/>
            </a:xfrm>
            <a:prstGeom prst="rect">
              <a:avLst/>
            </a:prstGeom>
          </p:spPr>
        </p:pic>
        <p:sp>
          <p:nvSpPr>
            <p:cNvPr id="12" name="TextBox 11">
              <a:extLst>
                <a:ext uri="{FF2B5EF4-FFF2-40B4-BE49-F238E27FC236}">
                  <a16:creationId xmlns:a16="http://schemas.microsoft.com/office/drawing/2014/main" id="{DE114ECC-B487-F5F6-48BD-9556D153FB45}"/>
                </a:ext>
              </a:extLst>
            </p:cNvPr>
            <p:cNvSpPr txBox="1"/>
            <p:nvPr/>
          </p:nvSpPr>
          <p:spPr>
            <a:xfrm>
              <a:off x="6440758" y="1170937"/>
              <a:ext cx="1210909" cy="369332"/>
            </a:xfrm>
            <a:prstGeom prst="rect">
              <a:avLst/>
            </a:prstGeom>
            <a:noFill/>
          </p:spPr>
          <p:txBody>
            <a:bodyPr wrap="none" rtlCol="0">
              <a:spAutoFit/>
            </a:bodyPr>
            <a:lstStyle/>
            <a:p>
              <a:r>
                <a:rPr lang="en-MO" sz="1800" b="1" dirty="0"/>
                <a:t>Wireframe</a:t>
              </a:r>
            </a:p>
          </p:txBody>
        </p:sp>
        <p:sp>
          <p:nvSpPr>
            <p:cNvPr id="28" name="TextBox 27">
              <a:extLst>
                <a:ext uri="{FF2B5EF4-FFF2-40B4-BE49-F238E27FC236}">
                  <a16:creationId xmlns:a16="http://schemas.microsoft.com/office/drawing/2014/main" id="{939A81EF-F0E4-F391-3A63-1B3A72AADDD3}"/>
                </a:ext>
              </a:extLst>
            </p:cNvPr>
            <p:cNvSpPr txBox="1"/>
            <p:nvPr/>
          </p:nvSpPr>
          <p:spPr>
            <a:xfrm>
              <a:off x="5857831" y="2968659"/>
              <a:ext cx="439544" cy="276999"/>
            </a:xfrm>
            <a:prstGeom prst="rect">
              <a:avLst/>
            </a:prstGeom>
            <a:noFill/>
          </p:spPr>
          <p:txBody>
            <a:bodyPr wrap="none" rtlCol="0">
              <a:spAutoFit/>
            </a:bodyPr>
            <a:lstStyle/>
            <a:p>
              <a:r>
                <a:rPr lang="en-MO" sz="1200" dirty="0"/>
                <a:t>N=4</a:t>
              </a:r>
            </a:p>
          </p:txBody>
        </p:sp>
        <p:sp>
          <p:nvSpPr>
            <p:cNvPr id="29" name="TextBox 28">
              <a:extLst>
                <a:ext uri="{FF2B5EF4-FFF2-40B4-BE49-F238E27FC236}">
                  <a16:creationId xmlns:a16="http://schemas.microsoft.com/office/drawing/2014/main" id="{9C4647E4-D706-AFA3-EA7A-988EE399AF59}"/>
                </a:ext>
              </a:extLst>
            </p:cNvPr>
            <p:cNvSpPr txBox="1"/>
            <p:nvPr/>
          </p:nvSpPr>
          <p:spPr>
            <a:xfrm>
              <a:off x="7212123" y="4634085"/>
              <a:ext cx="439544" cy="276999"/>
            </a:xfrm>
            <a:prstGeom prst="rect">
              <a:avLst/>
            </a:prstGeom>
            <a:noFill/>
          </p:spPr>
          <p:txBody>
            <a:bodyPr wrap="none" rtlCol="0">
              <a:spAutoFit/>
            </a:bodyPr>
            <a:lstStyle/>
            <a:p>
              <a:r>
                <a:rPr lang="en-MO" sz="1200" dirty="0"/>
                <a:t>N=2</a:t>
              </a:r>
            </a:p>
          </p:txBody>
        </p:sp>
        <p:sp>
          <p:nvSpPr>
            <p:cNvPr id="30" name="TextBox 29">
              <a:extLst>
                <a:ext uri="{FF2B5EF4-FFF2-40B4-BE49-F238E27FC236}">
                  <a16:creationId xmlns:a16="http://schemas.microsoft.com/office/drawing/2014/main" id="{9FA4F5E2-4BB0-451B-AE49-022E58BA0601}"/>
                </a:ext>
              </a:extLst>
            </p:cNvPr>
            <p:cNvSpPr txBox="1"/>
            <p:nvPr/>
          </p:nvSpPr>
          <p:spPr>
            <a:xfrm>
              <a:off x="8140544" y="2261136"/>
              <a:ext cx="439544" cy="276999"/>
            </a:xfrm>
            <a:prstGeom prst="rect">
              <a:avLst/>
            </a:prstGeom>
            <a:noFill/>
          </p:spPr>
          <p:txBody>
            <a:bodyPr wrap="none" rtlCol="0">
              <a:spAutoFit/>
            </a:bodyPr>
            <a:lstStyle/>
            <a:p>
              <a:r>
                <a:rPr lang="en-MO" sz="1200" dirty="0"/>
                <a:t>N=2</a:t>
              </a:r>
            </a:p>
          </p:txBody>
        </p:sp>
      </p:grpSp>
      <p:sp>
        <p:nvSpPr>
          <p:cNvPr id="34" name="TextBox 33">
            <a:extLst>
              <a:ext uri="{FF2B5EF4-FFF2-40B4-BE49-F238E27FC236}">
                <a16:creationId xmlns:a16="http://schemas.microsoft.com/office/drawing/2014/main" id="{217D9ED0-00AD-72B3-E541-96EC48280699}"/>
              </a:ext>
            </a:extLst>
          </p:cNvPr>
          <p:cNvSpPr txBox="1"/>
          <p:nvPr/>
        </p:nvSpPr>
        <p:spPr>
          <a:xfrm>
            <a:off x="-31963" y="4900632"/>
            <a:ext cx="3084499" cy="184666"/>
          </a:xfrm>
          <a:prstGeom prst="rect">
            <a:avLst/>
          </a:prstGeom>
          <a:noFill/>
        </p:spPr>
        <p:txBody>
          <a:bodyPr wrap="none" rtlCol="0">
            <a:spAutoFit/>
          </a:bodyPr>
          <a:lstStyle/>
          <a:p>
            <a:r>
              <a:rPr lang="en-MO" sz="600" dirty="0"/>
              <a:t>Visualization from oxView: </a:t>
            </a:r>
            <a:r>
              <a:rPr lang="en-GB" sz="600" dirty="0">
                <a:effectLst/>
              </a:rPr>
              <a:t>Poppleton, E. et al. </a:t>
            </a:r>
            <a:r>
              <a:rPr lang="en-GB" sz="600" i="1" dirty="0">
                <a:effectLst/>
              </a:rPr>
              <a:t>Nucleic Acids Research</a:t>
            </a:r>
            <a:r>
              <a:rPr lang="en-GB" sz="600" dirty="0">
                <a:effectLst/>
              </a:rPr>
              <a:t> 48, no. 12 (2020): e72. </a:t>
            </a:r>
          </a:p>
        </p:txBody>
      </p:sp>
    </p:spTree>
    <p:extLst>
      <p:ext uri="{BB962C8B-B14F-4D97-AF65-F5344CB8AC3E}">
        <p14:creationId xmlns:p14="http://schemas.microsoft.com/office/powerpoint/2010/main" val="9424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9A560-838B-21C2-93C6-019910F666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087CE3-1573-1076-D0BB-756DD068B9B3}"/>
              </a:ext>
            </a:extLst>
          </p:cNvPr>
          <p:cNvSpPr>
            <a:spLocks noGrp="1"/>
          </p:cNvSpPr>
          <p:nvPr>
            <p:ph type="title"/>
          </p:nvPr>
        </p:nvSpPr>
        <p:spPr/>
        <p:txBody>
          <a:bodyPr/>
          <a:lstStyle/>
          <a:p>
            <a:pPr algn="l"/>
            <a:r>
              <a:rPr lang="en-US" dirty="0"/>
              <a:t>Coarse grain molecular dynamics verifies structural stability</a:t>
            </a:r>
          </a:p>
        </p:txBody>
      </p:sp>
      <p:grpSp>
        <p:nvGrpSpPr>
          <p:cNvPr id="4" name="Group 3">
            <a:extLst>
              <a:ext uri="{FF2B5EF4-FFF2-40B4-BE49-F238E27FC236}">
                <a16:creationId xmlns:a16="http://schemas.microsoft.com/office/drawing/2014/main" id="{06A0484F-6A1F-21B3-C3E6-3B67E8A5F9AD}"/>
              </a:ext>
            </a:extLst>
          </p:cNvPr>
          <p:cNvGrpSpPr/>
          <p:nvPr/>
        </p:nvGrpSpPr>
        <p:grpSpPr>
          <a:xfrm>
            <a:off x="457200" y="110044"/>
            <a:ext cx="4692854" cy="193559"/>
            <a:chOff x="740865" y="163384"/>
            <a:chExt cx="4692854" cy="193559"/>
          </a:xfrm>
        </p:grpSpPr>
        <p:sp>
          <p:nvSpPr>
            <p:cNvPr id="5" name="Rectangle 4">
              <a:extLst>
                <a:ext uri="{FF2B5EF4-FFF2-40B4-BE49-F238E27FC236}">
                  <a16:creationId xmlns:a16="http://schemas.microsoft.com/office/drawing/2014/main" id="{94B32B71-DC84-EFAB-BC29-FFBE66FA249F}"/>
                </a:ext>
              </a:extLst>
            </p:cNvPr>
            <p:cNvSpPr/>
            <p:nvPr/>
          </p:nvSpPr>
          <p:spPr bwMode="auto">
            <a:xfrm>
              <a:off x="740865" y="163384"/>
              <a:ext cx="102758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solidFill>
                    <a:schemeClr val="accent6"/>
                  </a:solidFill>
                  <a:effectLst>
                    <a:glow>
                      <a:schemeClr val="accent1">
                        <a:lumMod val="75000"/>
                        <a:alpha val="40000"/>
                      </a:schemeClr>
                    </a:glow>
                  </a:effectLst>
                  <a:latin typeface="45 Helvetica Light" pitchFamily="-110" charset="0"/>
                  <a:ea typeface="Geneva" pitchFamily="-110" charset="-128"/>
                  <a:cs typeface="Geneva" pitchFamily="-110" charset="-128"/>
                </a:rPr>
                <a:t>Introduction</a:t>
              </a:r>
              <a:endParaRPr kumimoji="0" lang="en-US" sz="1100" i="0" u="none" strike="noStrike" cap="none" normalizeH="0" baseline="0" dirty="0">
                <a:ln>
                  <a:noFill/>
                </a:ln>
                <a:solidFill>
                  <a:schemeClr val="accent6"/>
                </a:solidFill>
                <a:effectLst>
                  <a:glow>
                    <a:schemeClr val="accent1">
                      <a:lumMod val="75000"/>
                      <a:alpha val="40000"/>
                    </a:schemeClr>
                  </a:glow>
                </a:effectLst>
                <a:latin typeface="45 Helvetica Light" pitchFamily="-110" charset="0"/>
                <a:ea typeface="Geneva" pitchFamily="-110" charset="-128"/>
                <a:cs typeface="Geneva" pitchFamily="-110" charset="-128"/>
              </a:endParaRPr>
            </a:p>
          </p:txBody>
        </p:sp>
        <p:sp>
          <p:nvSpPr>
            <p:cNvPr id="6" name="Rectangle 5">
              <a:extLst>
                <a:ext uri="{FF2B5EF4-FFF2-40B4-BE49-F238E27FC236}">
                  <a16:creationId xmlns:a16="http://schemas.microsoft.com/office/drawing/2014/main" id="{FB7BE2A2-6DE2-20C7-A427-9D5AAF33BD3F}"/>
                </a:ext>
              </a:extLst>
            </p:cNvPr>
            <p:cNvSpPr/>
            <p:nvPr/>
          </p:nvSpPr>
          <p:spPr bwMode="auto">
            <a:xfrm>
              <a:off x="1720823" y="163384"/>
              <a:ext cx="114526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1200" dirty="0">
                  <a:solidFill>
                    <a:schemeClr val="accent6"/>
                  </a:solidFill>
                  <a:latin typeface="45 Helvetica Light" pitchFamily="-110" charset="0"/>
                  <a:ea typeface="Geneva" pitchFamily="-110" charset="-128"/>
                  <a:cs typeface="Geneva" pitchFamily="-110" charset="-128"/>
                </a:rPr>
                <a:t>Methodology</a:t>
              </a:r>
              <a:endParaRPr kumimoji="0" lang="en-US" sz="120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endParaRPr>
            </a:p>
          </p:txBody>
        </p:sp>
        <p:sp>
          <p:nvSpPr>
            <p:cNvPr id="7" name="Rectangle 6">
              <a:extLst>
                <a:ext uri="{FF2B5EF4-FFF2-40B4-BE49-F238E27FC236}">
                  <a16:creationId xmlns:a16="http://schemas.microsoft.com/office/drawing/2014/main" id="{D79E1993-BBCB-0FF8-902F-CBDE26F85EA4}"/>
                </a:ext>
              </a:extLst>
            </p:cNvPr>
            <p:cNvSpPr/>
            <p:nvPr/>
          </p:nvSpPr>
          <p:spPr bwMode="auto">
            <a:xfrm>
              <a:off x="275187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accent1"/>
                  </a:solidFill>
                  <a:effectLst/>
                  <a:latin typeface="45 Helvetica Light" pitchFamily="-110" charset="0"/>
                  <a:ea typeface="Geneva" pitchFamily="-110" charset="-128"/>
                  <a:cs typeface="Geneva" pitchFamily="-110" charset="-128"/>
                </a:rPr>
                <a:t>Results</a:t>
              </a:r>
            </a:p>
          </p:txBody>
        </p:sp>
        <p:sp>
          <p:nvSpPr>
            <p:cNvPr id="8" name="Rectangle 7">
              <a:extLst>
                <a:ext uri="{FF2B5EF4-FFF2-40B4-BE49-F238E27FC236}">
                  <a16:creationId xmlns:a16="http://schemas.microsoft.com/office/drawing/2014/main" id="{9E66C563-45C2-6F2A-D2F0-1B3B684B75A0}"/>
                </a:ext>
              </a:extLst>
            </p:cNvPr>
            <p:cNvSpPr/>
            <p:nvPr/>
          </p:nvSpPr>
          <p:spPr bwMode="auto">
            <a:xfrm>
              <a:off x="3456902"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Conclusions</a:t>
              </a:r>
            </a:p>
          </p:txBody>
        </p:sp>
        <p:sp>
          <p:nvSpPr>
            <p:cNvPr id="9" name="Rectangle 8">
              <a:extLst>
                <a:ext uri="{FF2B5EF4-FFF2-40B4-BE49-F238E27FC236}">
                  <a16:creationId xmlns:a16="http://schemas.microsoft.com/office/drawing/2014/main" id="{4CB50A83-AAA2-7627-ADCF-2940A5C4ED04}"/>
                </a:ext>
              </a:extLst>
            </p:cNvPr>
            <p:cNvSpPr/>
            <p:nvPr/>
          </p:nvSpPr>
          <p:spPr bwMode="auto">
            <a:xfrm>
              <a:off x="440959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Q&amp;A</a:t>
              </a:r>
            </a:p>
          </p:txBody>
        </p:sp>
      </p:grpSp>
      <p:sp>
        <p:nvSpPr>
          <p:cNvPr id="11" name="TextBox 10">
            <a:extLst>
              <a:ext uri="{FF2B5EF4-FFF2-40B4-BE49-F238E27FC236}">
                <a16:creationId xmlns:a16="http://schemas.microsoft.com/office/drawing/2014/main" id="{4A13CFC4-3331-1BA4-7CC2-9B17953EC49E}"/>
              </a:ext>
            </a:extLst>
          </p:cNvPr>
          <p:cNvSpPr txBox="1"/>
          <p:nvPr/>
        </p:nvSpPr>
        <p:spPr>
          <a:xfrm>
            <a:off x="1936672" y="794783"/>
            <a:ext cx="1291507" cy="369332"/>
          </a:xfrm>
          <a:prstGeom prst="rect">
            <a:avLst/>
          </a:prstGeom>
          <a:noFill/>
        </p:spPr>
        <p:txBody>
          <a:bodyPr wrap="none" rtlCol="0">
            <a:spAutoFit/>
          </a:bodyPr>
          <a:lstStyle/>
          <a:p>
            <a:r>
              <a:rPr lang="en-MO" sz="1800" b="1" dirty="0"/>
              <a:t>Strut-based</a:t>
            </a:r>
          </a:p>
        </p:txBody>
      </p:sp>
      <p:sp>
        <p:nvSpPr>
          <p:cNvPr id="34" name="TextBox 33">
            <a:extLst>
              <a:ext uri="{FF2B5EF4-FFF2-40B4-BE49-F238E27FC236}">
                <a16:creationId xmlns:a16="http://schemas.microsoft.com/office/drawing/2014/main" id="{431AFA56-5DDE-6227-8ED5-DCCADAA52A1B}"/>
              </a:ext>
            </a:extLst>
          </p:cNvPr>
          <p:cNvSpPr txBox="1"/>
          <p:nvPr/>
        </p:nvSpPr>
        <p:spPr>
          <a:xfrm>
            <a:off x="-31963" y="4900632"/>
            <a:ext cx="3084499" cy="184666"/>
          </a:xfrm>
          <a:prstGeom prst="rect">
            <a:avLst/>
          </a:prstGeom>
          <a:noFill/>
        </p:spPr>
        <p:txBody>
          <a:bodyPr wrap="none" rtlCol="0">
            <a:spAutoFit/>
          </a:bodyPr>
          <a:lstStyle/>
          <a:p>
            <a:r>
              <a:rPr lang="en-MO" sz="600" dirty="0"/>
              <a:t>Visualization from oxView: </a:t>
            </a:r>
            <a:r>
              <a:rPr lang="en-GB" sz="600" dirty="0">
                <a:effectLst/>
              </a:rPr>
              <a:t>Poppleton, E. et al. </a:t>
            </a:r>
            <a:r>
              <a:rPr lang="en-GB" sz="600" i="1" dirty="0">
                <a:effectLst/>
              </a:rPr>
              <a:t>Nucleic Acids Research</a:t>
            </a:r>
            <a:r>
              <a:rPr lang="en-GB" sz="600" dirty="0">
                <a:effectLst/>
              </a:rPr>
              <a:t> 48, no. 12 (2020): e72. </a:t>
            </a:r>
          </a:p>
        </p:txBody>
      </p:sp>
      <p:pic>
        <p:nvPicPr>
          <p:cNvPr id="15" name="Picture 14" descr="A blue and red cross with white lines&#10;&#10;AI-generated content may be incorrect.">
            <a:extLst>
              <a:ext uri="{FF2B5EF4-FFF2-40B4-BE49-F238E27FC236}">
                <a16:creationId xmlns:a16="http://schemas.microsoft.com/office/drawing/2014/main" id="{E8FC90C6-A384-B6A7-6179-2C88C6DD50C2}"/>
              </a:ext>
            </a:extLst>
          </p:cNvPr>
          <p:cNvPicPr>
            <a:picLocks noChangeAspect="1"/>
          </p:cNvPicPr>
          <p:nvPr/>
        </p:nvPicPr>
        <p:blipFill>
          <a:blip r:embed="rId3"/>
          <a:stretch>
            <a:fillRect/>
          </a:stretch>
        </p:blipFill>
        <p:spPr>
          <a:xfrm>
            <a:off x="255801" y="1510690"/>
            <a:ext cx="1915943" cy="1602098"/>
          </a:xfrm>
          <a:prstGeom prst="rect">
            <a:avLst/>
          </a:prstGeom>
        </p:spPr>
      </p:pic>
      <p:pic>
        <p:nvPicPr>
          <p:cNvPr id="17" name="Picture 16" descr="A group of people in a cross shape&#10;&#10;AI-generated content may be incorrect.">
            <a:extLst>
              <a:ext uri="{FF2B5EF4-FFF2-40B4-BE49-F238E27FC236}">
                <a16:creationId xmlns:a16="http://schemas.microsoft.com/office/drawing/2014/main" id="{B888AAAF-B621-C129-C97E-74A255E2938A}"/>
              </a:ext>
            </a:extLst>
          </p:cNvPr>
          <p:cNvPicPr>
            <a:picLocks noChangeAspect="1"/>
          </p:cNvPicPr>
          <p:nvPr/>
        </p:nvPicPr>
        <p:blipFill>
          <a:blip r:embed="rId4"/>
          <a:srcRect b="4974"/>
          <a:stretch/>
        </p:blipFill>
        <p:spPr>
          <a:xfrm>
            <a:off x="365054" y="3140762"/>
            <a:ext cx="1697437" cy="1660182"/>
          </a:xfrm>
          <a:prstGeom prst="rect">
            <a:avLst/>
          </a:prstGeom>
        </p:spPr>
      </p:pic>
      <p:sp>
        <p:nvSpPr>
          <p:cNvPr id="19" name="TextBox 18">
            <a:extLst>
              <a:ext uri="{FF2B5EF4-FFF2-40B4-BE49-F238E27FC236}">
                <a16:creationId xmlns:a16="http://schemas.microsoft.com/office/drawing/2014/main" id="{3FF4E49F-D932-03C2-E29A-34E454C6F3A1}"/>
              </a:ext>
            </a:extLst>
          </p:cNvPr>
          <p:cNvSpPr txBox="1"/>
          <p:nvPr/>
        </p:nvSpPr>
        <p:spPr>
          <a:xfrm>
            <a:off x="588857" y="1098306"/>
            <a:ext cx="1249829" cy="307777"/>
          </a:xfrm>
          <a:prstGeom prst="rect">
            <a:avLst/>
          </a:prstGeom>
          <a:noFill/>
        </p:spPr>
        <p:txBody>
          <a:bodyPr wrap="none" rtlCol="0">
            <a:spAutoFit/>
          </a:bodyPr>
          <a:lstStyle/>
          <a:p>
            <a:r>
              <a:rPr lang="en-MO" sz="1400" dirty="0"/>
              <a:t>Pre-simulation</a:t>
            </a:r>
          </a:p>
        </p:txBody>
      </p:sp>
      <p:sp>
        <p:nvSpPr>
          <p:cNvPr id="21" name="TextBox 20">
            <a:extLst>
              <a:ext uri="{FF2B5EF4-FFF2-40B4-BE49-F238E27FC236}">
                <a16:creationId xmlns:a16="http://schemas.microsoft.com/office/drawing/2014/main" id="{1A3E471D-0EB6-5285-1A70-3B9F552CE33F}"/>
              </a:ext>
            </a:extLst>
          </p:cNvPr>
          <p:cNvSpPr txBox="1"/>
          <p:nvPr/>
        </p:nvSpPr>
        <p:spPr>
          <a:xfrm>
            <a:off x="2955335" y="1098306"/>
            <a:ext cx="1314847" cy="307777"/>
          </a:xfrm>
          <a:prstGeom prst="rect">
            <a:avLst/>
          </a:prstGeom>
          <a:noFill/>
        </p:spPr>
        <p:txBody>
          <a:bodyPr wrap="none" rtlCol="0">
            <a:spAutoFit/>
          </a:bodyPr>
          <a:lstStyle/>
          <a:p>
            <a:r>
              <a:rPr lang="en-MO" sz="1400" dirty="0"/>
              <a:t>Post-simulation</a:t>
            </a:r>
          </a:p>
        </p:txBody>
      </p:sp>
      <p:pic>
        <p:nvPicPr>
          <p:cNvPr id="31" name="Picture 30" descr="A blue and red cross&#10;&#10;AI-generated content may be incorrect.">
            <a:extLst>
              <a:ext uri="{FF2B5EF4-FFF2-40B4-BE49-F238E27FC236}">
                <a16:creationId xmlns:a16="http://schemas.microsoft.com/office/drawing/2014/main" id="{AC0DA4FF-04F9-87D2-6135-496688A6380E}"/>
              </a:ext>
            </a:extLst>
          </p:cNvPr>
          <p:cNvPicPr>
            <a:picLocks noChangeAspect="1"/>
          </p:cNvPicPr>
          <p:nvPr/>
        </p:nvPicPr>
        <p:blipFill rotWithShape="1">
          <a:blip r:embed="rId5"/>
          <a:srcRect l="26987" t="15370" r="25889" b="19264"/>
          <a:stretch/>
        </p:blipFill>
        <p:spPr>
          <a:xfrm>
            <a:off x="2272169" y="2974748"/>
            <a:ext cx="2675945" cy="2020394"/>
          </a:xfrm>
          <a:prstGeom prst="rect">
            <a:avLst/>
          </a:prstGeom>
        </p:spPr>
      </p:pic>
      <p:pic>
        <p:nvPicPr>
          <p:cNvPr id="33" name="Picture 32" descr="A blue and white cross&#10;&#10;AI-generated content may be incorrect.">
            <a:extLst>
              <a:ext uri="{FF2B5EF4-FFF2-40B4-BE49-F238E27FC236}">
                <a16:creationId xmlns:a16="http://schemas.microsoft.com/office/drawing/2014/main" id="{39205FD2-BDD1-97C1-335F-353EB75A37CE}"/>
              </a:ext>
            </a:extLst>
          </p:cNvPr>
          <p:cNvPicPr>
            <a:picLocks noChangeAspect="1"/>
          </p:cNvPicPr>
          <p:nvPr/>
        </p:nvPicPr>
        <p:blipFill rotWithShape="1">
          <a:blip r:embed="rId6"/>
          <a:srcRect l="24521" t="16274" r="22471" b="20387"/>
          <a:stretch/>
        </p:blipFill>
        <p:spPr>
          <a:xfrm>
            <a:off x="2043002" y="1243072"/>
            <a:ext cx="2950135" cy="1918788"/>
          </a:xfrm>
          <a:prstGeom prst="rect">
            <a:avLst/>
          </a:prstGeom>
        </p:spPr>
      </p:pic>
      <p:pic>
        <p:nvPicPr>
          <p:cNvPr id="37" name="Picture 36" descr="A blue and white rectangle&#10;&#10;AI-generated content may be incorrect.">
            <a:extLst>
              <a:ext uri="{FF2B5EF4-FFF2-40B4-BE49-F238E27FC236}">
                <a16:creationId xmlns:a16="http://schemas.microsoft.com/office/drawing/2014/main" id="{E0E273CB-0240-8D56-4CA0-9CB7C759D4BB}"/>
              </a:ext>
            </a:extLst>
          </p:cNvPr>
          <p:cNvPicPr>
            <a:picLocks noChangeAspect="1"/>
          </p:cNvPicPr>
          <p:nvPr/>
        </p:nvPicPr>
        <p:blipFill>
          <a:blip r:embed="rId7"/>
          <a:stretch>
            <a:fillRect/>
          </a:stretch>
        </p:blipFill>
        <p:spPr>
          <a:xfrm>
            <a:off x="2117889" y="2883239"/>
            <a:ext cx="1030090" cy="515045"/>
          </a:xfrm>
          <a:prstGeom prst="rect">
            <a:avLst/>
          </a:prstGeom>
        </p:spPr>
      </p:pic>
      <p:grpSp>
        <p:nvGrpSpPr>
          <p:cNvPr id="58" name="Group 57">
            <a:extLst>
              <a:ext uri="{FF2B5EF4-FFF2-40B4-BE49-F238E27FC236}">
                <a16:creationId xmlns:a16="http://schemas.microsoft.com/office/drawing/2014/main" id="{3570A182-EAB8-9103-EEB9-61E7A8353C2E}"/>
              </a:ext>
            </a:extLst>
          </p:cNvPr>
          <p:cNvGrpSpPr/>
          <p:nvPr/>
        </p:nvGrpSpPr>
        <p:grpSpPr>
          <a:xfrm>
            <a:off x="4600576" y="731572"/>
            <a:ext cx="4858097" cy="4227729"/>
            <a:chOff x="4600576" y="731572"/>
            <a:chExt cx="4858097" cy="4227729"/>
          </a:xfrm>
        </p:grpSpPr>
        <p:grpSp>
          <p:nvGrpSpPr>
            <p:cNvPr id="54" name="Group 53">
              <a:extLst>
                <a:ext uri="{FF2B5EF4-FFF2-40B4-BE49-F238E27FC236}">
                  <a16:creationId xmlns:a16="http://schemas.microsoft.com/office/drawing/2014/main" id="{1ECCD74C-E001-10BD-62C5-789EEA8661F4}"/>
                </a:ext>
              </a:extLst>
            </p:cNvPr>
            <p:cNvGrpSpPr/>
            <p:nvPr/>
          </p:nvGrpSpPr>
          <p:grpSpPr>
            <a:xfrm>
              <a:off x="4600576" y="731572"/>
              <a:ext cx="4858097" cy="4227729"/>
              <a:chOff x="4600576" y="731572"/>
              <a:chExt cx="4858097" cy="4227729"/>
            </a:xfrm>
          </p:grpSpPr>
          <p:pic>
            <p:nvPicPr>
              <p:cNvPr id="20" name="Picture 19" descr="A close-up of a diamond&#10;&#10;AI-generated content may be incorrect.">
                <a:extLst>
                  <a:ext uri="{FF2B5EF4-FFF2-40B4-BE49-F238E27FC236}">
                    <a16:creationId xmlns:a16="http://schemas.microsoft.com/office/drawing/2014/main" id="{2C5D3E62-F964-7A46-BE91-FBCC9E60D14D}"/>
                  </a:ext>
                </a:extLst>
              </p:cNvPr>
              <p:cNvPicPr>
                <a:picLocks noChangeAspect="1"/>
              </p:cNvPicPr>
              <p:nvPr/>
            </p:nvPicPr>
            <p:blipFill>
              <a:blip r:embed="rId8"/>
              <a:stretch>
                <a:fillRect/>
              </a:stretch>
            </p:blipFill>
            <p:spPr>
              <a:xfrm>
                <a:off x="4600576" y="3210933"/>
                <a:ext cx="2264156" cy="1555285"/>
              </a:xfrm>
              <a:prstGeom prst="rect">
                <a:avLst/>
              </a:prstGeom>
            </p:spPr>
          </p:pic>
          <p:pic>
            <p:nvPicPr>
              <p:cNvPr id="22" name="Picture 21" descr="A wireframe of a hexagon&#10;&#10;AI-generated content may be incorrect.">
                <a:extLst>
                  <a:ext uri="{FF2B5EF4-FFF2-40B4-BE49-F238E27FC236}">
                    <a16:creationId xmlns:a16="http://schemas.microsoft.com/office/drawing/2014/main" id="{091F627F-987C-00F1-6701-95E49B83808E}"/>
                  </a:ext>
                </a:extLst>
              </p:cNvPr>
              <p:cNvPicPr>
                <a:picLocks noChangeAspect="1"/>
              </p:cNvPicPr>
              <p:nvPr/>
            </p:nvPicPr>
            <p:blipFill>
              <a:blip r:embed="rId9"/>
              <a:stretch>
                <a:fillRect/>
              </a:stretch>
            </p:blipFill>
            <p:spPr>
              <a:xfrm>
                <a:off x="4946313" y="1383622"/>
                <a:ext cx="1572682" cy="1555285"/>
              </a:xfrm>
              <a:prstGeom prst="rect">
                <a:avLst/>
              </a:prstGeom>
            </p:spPr>
          </p:pic>
          <p:sp>
            <p:nvSpPr>
              <p:cNvPr id="12" name="TextBox 11">
                <a:extLst>
                  <a:ext uri="{FF2B5EF4-FFF2-40B4-BE49-F238E27FC236}">
                    <a16:creationId xmlns:a16="http://schemas.microsoft.com/office/drawing/2014/main" id="{AA87FDAA-E3BA-C46F-E657-292B477A7747}"/>
                  </a:ext>
                </a:extLst>
              </p:cNvPr>
              <p:cNvSpPr txBox="1"/>
              <p:nvPr/>
            </p:nvSpPr>
            <p:spPr>
              <a:xfrm>
                <a:off x="6440758" y="731572"/>
                <a:ext cx="1210909" cy="369332"/>
              </a:xfrm>
              <a:prstGeom prst="rect">
                <a:avLst/>
              </a:prstGeom>
              <a:noFill/>
            </p:spPr>
            <p:txBody>
              <a:bodyPr wrap="none" rtlCol="0">
                <a:spAutoFit/>
              </a:bodyPr>
              <a:lstStyle/>
              <a:p>
                <a:r>
                  <a:rPr lang="en-MO" sz="1800" b="1" dirty="0"/>
                  <a:t>Wireframe</a:t>
                </a:r>
              </a:p>
            </p:txBody>
          </p:sp>
          <p:pic>
            <p:nvPicPr>
              <p:cNvPr id="40" name="Picture 39" descr="A close up of a hat&#10;&#10;AI-generated content may be incorrect.">
                <a:extLst>
                  <a:ext uri="{FF2B5EF4-FFF2-40B4-BE49-F238E27FC236}">
                    <a16:creationId xmlns:a16="http://schemas.microsoft.com/office/drawing/2014/main" id="{C842B494-256B-902A-D154-0FE1A595D70C}"/>
                  </a:ext>
                </a:extLst>
              </p:cNvPr>
              <p:cNvPicPr>
                <a:picLocks noChangeAspect="1"/>
              </p:cNvPicPr>
              <p:nvPr/>
            </p:nvPicPr>
            <p:blipFill rotWithShape="1">
              <a:blip r:embed="rId10"/>
              <a:srcRect l="25058" t="23585" r="24424" b="21998"/>
              <a:stretch/>
            </p:blipFill>
            <p:spPr>
              <a:xfrm>
                <a:off x="6012795" y="2938907"/>
                <a:ext cx="3445878" cy="2020394"/>
              </a:xfrm>
              <a:prstGeom prst="rect">
                <a:avLst/>
              </a:prstGeom>
            </p:spPr>
          </p:pic>
          <p:pic>
            <p:nvPicPr>
              <p:cNvPr id="44" name="Picture 43" descr="A blue and purple wireframe object&#10;&#10;AI-generated content may be incorrect.">
                <a:extLst>
                  <a:ext uri="{FF2B5EF4-FFF2-40B4-BE49-F238E27FC236}">
                    <a16:creationId xmlns:a16="http://schemas.microsoft.com/office/drawing/2014/main" id="{430ED052-B4C2-62FB-3B44-B130090AE45F}"/>
                  </a:ext>
                </a:extLst>
              </p:cNvPr>
              <p:cNvPicPr>
                <a:picLocks noChangeAspect="1"/>
              </p:cNvPicPr>
              <p:nvPr/>
            </p:nvPicPr>
            <p:blipFill rotWithShape="1">
              <a:blip r:embed="rId11"/>
              <a:srcRect l="24277" t="15748" r="23154" b="17555"/>
              <a:stretch/>
            </p:blipFill>
            <p:spPr>
              <a:xfrm>
                <a:off x="6335419" y="1203732"/>
                <a:ext cx="2709500" cy="1871188"/>
              </a:xfrm>
              <a:prstGeom prst="rect">
                <a:avLst/>
              </a:prstGeom>
            </p:spPr>
          </p:pic>
          <p:pic>
            <p:nvPicPr>
              <p:cNvPr id="46" name="Picture 45" descr="A blue and white rectangle&#10;&#10;AI-generated content may be incorrect.">
                <a:extLst>
                  <a:ext uri="{FF2B5EF4-FFF2-40B4-BE49-F238E27FC236}">
                    <a16:creationId xmlns:a16="http://schemas.microsoft.com/office/drawing/2014/main" id="{E999A1D1-5935-8B2D-66DA-D9B2D4645313}"/>
                  </a:ext>
                </a:extLst>
              </p:cNvPr>
              <p:cNvPicPr>
                <a:picLocks noChangeAspect="1"/>
              </p:cNvPicPr>
              <p:nvPr/>
            </p:nvPicPr>
            <p:blipFill>
              <a:blip r:embed="rId7"/>
              <a:stretch>
                <a:fillRect/>
              </a:stretch>
            </p:blipFill>
            <p:spPr>
              <a:xfrm>
                <a:off x="8205624" y="1080707"/>
                <a:ext cx="961200" cy="480600"/>
              </a:xfrm>
              <a:prstGeom prst="rect">
                <a:avLst/>
              </a:prstGeom>
            </p:spPr>
          </p:pic>
          <p:pic>
            <p:nvPicPr>
              <p:cNvPr id="53" name="Picture 52" descr="A blue and white rectangle&#10;&#10;AI-generated content may be incorrect.">
                <a:extLst>
                  <a:ext uri="{FF2B5EF4-FFF2-40B4-BE49-F238E27FC236}">
                    <a16:creationId xmlns:a16="http://schemas.microsoft.com/office/drawing/2014/main" id="{56B9235B-3CEC-E62F-74D7-DEC8D6F7F93B}"/>
                  </a:ext>
                </a:extLst>
              </p:cNvPr>
              <p:cNvPicPr>
                <a:picLocks noChangeAspect="1"/>
              </p:cNvPicPr>
              <p:nvPr/>
            </p:nvPicPr>
            <p:blipFill>
              <a:blip r:embed="rId12"/>
              <a:stretch>
                <a:fillRect/>
              </a:stretch>
            </p:blipFill>
            <p:spPr>
              <a:xfrm>
                <a:off x="8207013" y="2900548"/>
                <a:ext cx="958423" cy="479212"/>
              </a:xfrm>
              <a:prstGeom prst="rect">
                <a:avLst/>
              </a:prstGeom>
            </p:spPr>
          </p:pic>
        </p:grpSp>
        <p:sp>
          <p:nvSpPr>
            <p:cNvPr id="56" name="TextBox 55">
              <a:extLst>
                <a:ext uri="{FF2B5EF4-FFF2-40B4-BE49-F238E27FC236}">
                  <a16:creationId xmlns:a16="http://schemas.microsoft.com/office/drawing/2014/main" id="{73DDA223-BD53-9ACE-D999-48E005D62192}"/>
                </a:ext>
              </a:extLst>
            </p:cNvPr>
            <p:cNvSpPr txBox="1"/>
            <p:nvPr/>
          </p:nvSpPr>
          <p:spPr>
            <a:xfrm>
              <a:off x="5026513" y="1098306"/>
              <a:ext cx="1249829" cy="307777"/>
            </a:xfrm>
            <a:prstGeom prst="rect">
              <a:avLst/>
            </a:prstGeom>
            <a:noFill/>
          </p:spPr>
          <p:txBody>
            <a:bodyPr wrap="none" rtlCol="0">
              <a:spAutoFit/>
            </a:bodyPr>
            <a:lstStyle/>
            <a:p>
              <a:r>
                <a:rPr lang="en-MO" sz="1400" dirty="0"/>
                <a:t>Pre-simulation</a:t>
              </a:r>
            </a:p>
          </p:txBody>
        </p:sp>
        <p:sp>
          <p:nvSpPr>
            <p:cNvPr id="57" name="TextBox 56">
              <a:extLst>
                <a:ext uri="{FF2B5EF4-FFF2-40B4-BE49-F238E27FC236}">
                  <a16:creationId xmlns:a16="http://schemas.microsoft.com/office/drawing/2014/main" id="{CD96EE3D-9158-7588-B397-45C4A38AB7AA}"/>
                </a:ext>
              </a:extLst>
            </p:cNvPr>
            <p:cNvSpPr txBox="1"/>
            <p:nvPr/>
          </p:nvSpPr>
          <p:spPr>
            <a:xfrm>
              <a:off x="6854386" y="1098306"/>
              <a:ext cx="1314847" cy="307777"/>
            </a:xfrm>
            <a:prstGeom prst="rect">
              <a:avLst/>
            </a:prstGeom>
            <a:noFill/>
          </p:spPr>
          <p:txBody>
            <a:bodyPr wrap="none" rtlCol="0">
              <a:spAutoFit/>
            </a:bodyPr>
            <a:lstStyle/>
            <a:p>
              <a:r>
                <a:rPr lang="en-MO" sz="1400" dirty="0"/>
                <a:t>Post-simulation</a:t>
              </a:r>
            </a:p>
          </p:txBody>
        </p:sp>
      </p:grpSp>
    </p:spTree>
    <p:extLst>
      <p:ext uri="{BB962C8B-B14F-4D97-AF65-F5344CB8AC3E}">
        <p14:creationId xmlns:p14="http://schemas.microsoft.com/office/powerpoint/2010/main" val="239630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8FF0D-1FD5-C53F-615B-F2CB49412E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15047D-53A4-FC19-2A4B-D347922906B7}"/>
              </a:ext>
            </a:extLst>
          </p:cNvPr>
          <p:cNvSpPr>
            <a:spLocks noGrp="1"/>
          </p:cNvSpPr>
          <p:nvPr>
            <p:ph type="title"/>
          </p:nvPr>
        </p:nvSpPr>
        <p:spPr/>
        <p:txBody>
          <a:bodyPr/>
          <a:lstStyle/>
          <a:p>
            <a:pPr algn="l"/>
            <a:r>
              <a:rPr lang="en-US" dirty="0"/>
              <a:t>A web-based UI is hosted through </a:t>
            </a:r>
            <a:r>
              <a:rPr lang="en-US" dirty="0" err="1"/>
              <a:t>Streamlit</a:t>
            </a:r>
            <a:r>
              <a:rPr lang="en-US" dirty="0"/>
              <a:t> Community Cloud for ease-of-access</a:t>
            </a:r>
          </a:p>
        </p:txBody>
      </p:sp>
      <p:grpSp>
        <p:nvGrpSpPr>
          <p:cNvPr id="4" name="Group 3">
            <a:extLst>
              <a:ext uri="{FF2B5EF4-FFF2-40B4-BE49-F238E27FC236}">
                <a16:creationId xmlns:a16="http://schemas.microsoft.com/office/drawing/2014/main" id="{E144993F-FA3F-95BF-C744-7A70F1F9FC11}"/>
              </a:ext>
            </a:extLst>
          </p:cNvPr>
          <p:cNvGrpSpPr/>
          <p:nvPr/>
        </p:nvGrpSpPr>
        <p:grpSpPr>
          <a:xfrm>
            <a:off x="457200" y="110044"/>
            <a:ext cx="4692854" cy="193559"/>
            <a:chOff x="740865" y="163384"/>
            <a:chExt cx="4692854" cy="193559"/>
          </a:xfrm>
        </p:grpSpPr>
        <p:sp>
          <p:nvSpPr>
            <p:cNvPr id="5" name="Rectangle 4">
              <a:extLst>
                <a:ext uri="{FF2B5EF4-FFF2-40B4-BE49-F238E27FC236}">
                  <a16:creationId xmlns:a16="http://schemas.microsoft.com/office/drawing/2014/main" id="{C7D65349-FAFC-CEA3-A484-B32B3BA0B7D4}"/>
                </a:ext>
              </a:extLst>
            </p:cNvPr>
            <p:cNvSpPr/>
            <p:nvPr/>
          </p:nvSpPr>
          <p:spPr bwMode="auto">
            <a:xfrm>
              <a:off x="740865" y="163384"/>
              <a:ext cx="102758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solidFill>
                    <a:schemeClr val="accent6"/>
                  </a:solidFill>
                  <a:effectLst>
                    <a:glow>
                      <a:schemeClr val="accent1">
                        <a:lumMod val="75000"/>
                        <a:alpha val="40000"/>
                      </a:schemeClr>
                    </a:glow>
                  </a:effectLst>
                  <a:latin typeface="45 Helvetica Light" pitchFamily="-110" charset="0"/>
                  <a:ea typeface="Geneva" pitchFamily="-110" charset="-128"/>
                  <a:cs typeface="Geneva" pitchFamily="-110" charset="-128"/>
                </a:rPr>
                <a:t>Introduction</a:t>
              </a:r>
              <a:endParaRPr kumimoji="0" lang="en-US" sz="1100" i="0" u="none" strike="noStrike" cap="none" normalizeH="0" baseline="0" dirty="0">
                <a:ln>
                  <a:noFill/>
                </a:ln>
                <a:solidFill>
                  <a:schemeClr val="accent6"/>
                </a:solidFill>
                <a:effectLst>
                  <a:glow>
                    <a:schemeClr val="accent1">
                      <a:lumMod val="75000"/>
                      <a:alpha val="40000"/>
                    </a:schemeClr>
                  </a:glow>
                </a:effectLst>
                <a:latin typeface="45 Helvetica Light" pitchFamily="-110" charset="0"/>
                <a:ea typeface="Geneva" pitchFamily="-110" charset="-128"/>
                <a:cs typeface="Geneva" pitchFamily="-110" charset="-128"/>
              </a:endParaRPr>
            </a:p>
          </p:txBody>
        </p:sp>
        <p:sp>
          <p:nvSpPr>
            <p:cNvPr id="6" name="Rectangle 5">
              <a:extLst>
                <a:ext uri="{FF2B5EF4-FFF2-40B4-BE49-F238E27FC236}">
                  <a16:creationId xmlns:a16="http://schemas.microsoft.com/office/drawing/2014/main" id="{CC8BF332-B22F-B3F4-57CA-B5F693C79CF7}"/>
                </a:ext>
              </a:extLst>
            </p:cNvPr>
            <p:cNvSpPr/>
            <p:nvPr/>
          </p:nvSpPr>
          <p:spPr bwMode="auto">
            <a:xfrm>
              <a:off x="1720823" y="163384"/>
              <a:ext cx="114526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1200" dirty="0">
                  <a:solidFill>
                    <a:schemeClr val="accent6"/>
                  </a:solidFill>
                  <a:latin typeface="45 Helvetica Light" pitchFamily="-110" charset="0"/>
                  <a:ea typeface="Geneva" pitchFamily="-110" charset="-128"/>
                  <a:cs typeface="Geneva" pitchFamily="-110" charset="-128"/>
                </a:rPr>
                <a:t>Methodology</a:t>
              </a:r>
              <a:endParaRPr kumimoji="0" lang="en-US" sz="120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endParaRPr>
            </a:p>
          </p:txBody>
        </p:sp>
        <p:sp>
          <p:nvSpPr>
            <p:cNvPr id="7" name="Rectangle 6">
              <a:extLst>
                <a:ext uri="{FF2B5EF4-FFF2-40B4-BE49-F238E27FC236}">
                  <a16:creationId xmlns:a16="http://schemas.microsoft.com/office/drawing/2014/main" id="{AAE6CCDE-BA97-F1D9-8968-65DE6FC51350}"/>
                </a:ext>
              </a:extLst>
            </p:cNvPr>
            <p:cNvSpPr/>
            <p:nvPr/>
          </p:nvSpPr>
          <p:spPr bwMode="auto">
            <a:xfrm>
              <a:off x="275187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C00000"/>
                  </a:solidFill>
                  <a:effectLst/>
                  <a:latin typeface="45 Helvetica Light" pitchFamily="-110" charset="0"/>
                  <a:ea typeface="Geneva" pitchFamily="-110" charset="-128"/>
                  <a:cs typeface="Geneva" pitchFamily="-110" charset="-128"/>
                </a:rPr>
                <a:t>Results</a:t>
              </a:r>
            </a:p>
          </p:txBody>
        </p:sp>
        <p:sp>
          <p:nvSpPr>
            <p:cNvPr id="8" name="Rectangle 7">
              <a:extLst>
                <a:ext uri="{FF2B5EF4-FFF2-40B4-BE49-F238E27FC236}">
                  <a16:creationId xmlns:a16="http://schemas.microsoft.com/office/drawing/2014/main" id="{5DAAC765-E7DA-92D0-E561-038BEBA57AD5}"/>
                </a:ext>
              </a:extLst>
            </p:cNvPr>
            <p:cNvSpPr/>
            <p:nvPr/>
          </p:nvSpPr>
          <p:spPr bwMode="auto">
            <a:xfrm>
              <a:off x="3456902"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Conclusions</a:t>
              </a:r>
            </a:p>
          </p:txBody>
        </p:sp>
        <p:sp>
          <p:nvSpPr>
            <p:cNvPr id="9" name="Rectangle 8">
              <a:extLst>
                <a:ext uri="{FF2B5EF4-FFF2-40B4-BE49-F238E27FC236}">
                  <a16:creationId xmlns:a16="http://schemas.microsoft.com/office/drawing/2014/main" id="{9D87147E-2B49-DE1D-2F11-5D2067B7728C}"/>
                </a:ext>
              </a:extLst>
            </p:cNvPr>
            <p:cNvSpPr/>
            <p:nvPr/>
          </p:nvSpPr>
          <p:spPr bwMode="auto">
            <a:xfrm>
              <a:off x="440959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Q&amp;A</a:t>
              </a:r>
            </a:p>
          </p:txBody>
        </p:sp>
      </p:grpSp>
      <p:sp>
        <p:nvSpPr>
          <p:cNvPr id="35" name="Rectangle 34">
            <a:extLst>
              <a:ext uri="{FF2B5EF4-FFF2-40B4-BE49-F238E27FC236}">
                <a16:creationId xmlns:a16="http://schemas.microsoft.com/office/drawing/2014/main" id="{9C1EC110-51A8-121C-FA0C-E355789D8568}"/>
              </a:ext>
            </a:extLst>
          </p:cNvPr>
          <p:cNvSpPr/>
          <p:nvPr/>
        </p:nvSpPr>
        <p:spPr bwMode="auto">
          <a:xfrm>
            <a:off x="2240782" y="2399636"/>
            <a:ext cx="341644" cy="36366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31" name="Oval 30">
            <a:extLst>
              <a:ext uri="{FF2B5EF4-FFF2-40B4-BE49-F238E27FC236}">
                <a16:creationId xmlns:a16="http://schemas.microsoft.com/office/drawing/2014/main" id="{43FE4299-23DA-CA36-DDFC-F50C0DA509BC}"/>
              </a:ext>
            </a:extLst>
          </p:cNvPr>
          <p:cNvSpPr/>
          <p:nvPr/>
        </p:nvSpPr>
        <p:spPr bwMode="auto">
          <a:xfrm>
            <a:off x="7676941" y="1457011"/>
            <a:ext cx="391885" cy="261257"/>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39" name="Rectangle 38">
            <a:extLst>
              <a:ext uri="{FF2B5EF4-FFF2-40B4-BE49-F238E27FC236}">
                <a16:creationId xmlns:a16="http://schemas.microsoft.com/office/drawing/2014/main" id="{60204DCD-537F-37E2-B2D3-911031BF925A}"/>
              </a:ext>
            </a:extLst>
          </p:cNvPr>
          <p:cNvSpPr/>
          <p:nvPr/>
        </p:nvSpPr>
        <p:spPr bwMode="auto">
          <a:xfrm>
            <a:off x="7591647" y="1315707"/>
            <a:ext cx="281236" cy="2719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48" name="Rectangle 47">
            <a:extLst>
              <a:ext uri="{FF2B5EF4-FFF2-40B4-BE49-F238E27FC236}">
                <a16:creationId xmlns:a16="http://schemas.microsoft.com/office/drawing/2014/main" id="{A4ECB73C-590C-F8BC-EC38-50CBA6578F7B}"/>
              </a:ext>
            </a:extLst>
          </p:cNvPr>
          <p:cNvSpPr/>
          <p:nvPr/>
        </p:nvSpPr>
        <p:spPr bwMode="auto">
          <a:xfrm>
            <a:off x="2240782" y="2399636"/>
            <a:ext cx="170822" cy="18183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pic>
        <p:nvPicPr>
          <p:cNvPr id="12" name="VideoSpedUp">
            <a:hlinkClick r:id="" action="ppaction://media"/>
            <a:extLst>
              <a:ext uri="{FF2B5EF4-FFF2-40B4-BE49-F238E27FC236}">
                <a16:creationId xmlns:a16="http://schemas.microsoft.com/office/drawing/2014/main" id="{EFC26506-1AE4-7B67-5076-B13867AA1FC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6362" y="1186458"/>
            <a:ext cx="6391275" cy="3595092"/>
          </a:xfrm>
          <a:prstGeom prst="rect">
            <a:avLst/>
          </a:prstGeom>
        </p:spPr>
      </p:pic>
    </p:spTree>
    <p:extLst>
      <p:ext uri="{BB962C8B-B14F-4D97-AF65-F5344CB8AC3E}">
        <p14:creationId xmlns:p14="http://schemas.microsoft.com/office/powerpoint/2010/main" val="31445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8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6699D-FBC8-0586-AC14-898CF4831DC3}"/>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2AC17548-9796-2AAA-905C-691E3D2EB20F}"/>
              </a:ext>
            </a:extLst>
          </p:cNvPr>
          <p:cNvGrpSpPr/>
          <p:nvPr/>
        </p:nvGrpSpPr>
        <p:grpSpPr>
          <a:xfrm>
            <a:off x="457200" y="110044"/>
            <a:ext cx="4692854" cy="193559"/>
            <a:chOff x="740865" y="163384"/>
            <a:chExt cx="4692854" cy="193559"/>
          </a:xfrm>
        </p:grpSpPr>
        <p:sp>
          <p:nvSpPr>
            <p:cNvPr id="5" name="Rectangle 4">
              <a:extLst>
                <a:ext uri="{FF2B5EF4-FFF2-40B4-BE49-F238E27FC236}">
                  <a16:creationId xmlns:a16="http://schemas.microsoft.com/office/drawing/2014/main" id="{46796F86-E744-5FE3-682B-82F071E4E8F1}"/>
                </a:ext>
              </a:extLst>
            </p:cNvPr>
            <p:cNvSpPr/>
            <p:nvPr/>
          </p:nvSpPr>
          <p:spPr bwMode="auto">
            <a:xfrm>
              <a:off x="740865" y="163384"/>
              <a:ext cx="102758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solidFill>
                    <a:schemeClr val="accent6"/>
                  </a:solidFill>
                  <a:effectLst>
                    <a:glow>
                      <a:schemeClr val="accent1">
                        <a:lumMod val="75000"/>
                        <a:alpha val="40000"/>
                      </a:schemeClr>
                    </a:glow>
                  </a:effectLst>
                  <a:latin typeface="45 Helvetica Light" pitchFamily="-110" charset="0"/>
                  <a:ea typeface="Geneva" pitchFamily="-110" charset="-128"/>
                  <a:cs typeface="Geneva" pitchFamily="-110" charset="-128"/>
                </a:rPr>
                <a:t>Introduction</a:t>
              </a:r>
              <a:endParaRPr kumimoji="0" lang="en-US" sz="1100" i="0" u="none" strike="noStrike" cap="none" normalizeH="0" baseline="0" dirty="0">
                <a:ln>
                  <a:noFill/>
                </a:ln>
                <a:solidFill>
                  <a:schemeClr val="accent6"/>
                </a:solidFill>
                <a:effectLst>
                  <a:glow>
                    <a:schemeClr val="accent1">
                      <a:lumMod val="75000"/>
                      <a:alpha val="40000"/>
                    </a:schemeClr>
                  </a:glow>
                </a:effectLst>
                <a:latin typeface="45 Helvetica Light" pitchFamily="-110" charset="0"/>
                <a:ea typeface="Geneva" pitchFamily="-110" charset="-128"/>
                <a:cs typeface="Geneva" pitchFamily="-110" charset="-128"/>
              </a:endParaRPr>
            </a:p>
          </p:txBody>
        </p:sp>
        <p:sp>
          <p:nvSpPr>
            <p:cNvPr id="6" name="Rectangle 5">
              <a:extLst>
                <a:ext uri="{FF2B5EF4-FFF2-40B4-BE49-F238E27FC236}">
                  <a16:creationId xmlns:a16="http://schemas.microsoft.com/office/drawing/2014/main" id="{98C75E63-F686-8F34-C4E3-A24A33E12282}"/>
                </a:ext>
              </a:extLst>
            </p:cNvPr>
            <p:cNvSpPr/>
            <p:nvPr/>
          </p:nvSpPr>
          <p:spPr bwMode="auto">
            <a:xfrm>
              <a:off x="1720823" y="163384"/>
              <a:ext cx="114526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1200" dirty="0">
                  <a:solidFill>
                    <a:schemeClr val="accent6"/>
                  </a:solidFill>
                  <a:latin typeface="45 Helvetica Light" pitchFamily="-110" charset="0"/>
                  <a:ea typeface="Geneva" pitchFamily="-110" charset="-128"/>
                  <a:cs typeface="Geneva" pitchFamily="-110" charset="-128"/>
                </a:rPr>
                <a:t>Methodology</a:t>
              </a:r>
              <a:endParaRPr kumimoji="0" lang="en-US" sz="120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endParaRPr>
            </a:p>
          </p:txBody>
        </p:sp>
        <p:sp>
          <p:nvSpPr>
            <p:cNvPr id="7" name="Rectangle 6">
              <a:extLst>
                <a:ext uri="{FF2B5EF4-FFF2-40B4-BE49-F238E27FC236}">
                  <a16:creationId xmlns:a16="http://schemas.microsoft.com/office/drawing/2014/main" id="{1F3A803A-FBFE-4DE9-8058-4BE43B11A67F}"/>
                </a:ext>
              </a:extLst>
            </p:cNvPr>
            <p:cNvSpPr/>
            <p:nvPr/>
          </p:nvSpPr>
          <p:spPr bwMode="auto">
            <a:xfrm>
              <a:off x="275187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Results</a:t>
              </a:r>
            </a:p>
          </p:txBody>
        </p:sp>
        <p:sp>
          <p:nvSpPr>
            <p:cNvPr id="8" name="Rectangle 7">
              <a:extLst>
                <a:ext uri="{FF2B5EF4-FFF2-40B4-BE49-F238E27FC236}">
                  <a16:creationId xmlns:a16="http://schemas.microsoft.com/office/drawing/2014/main" id="{A786C556-51AF-F642-86E1-43A2AC3A9E01}"/>
                </a:ext>
              </a:extLst>
            </p:cNvPr>
            <p:cNvSpPr/>
            <p:nvPr/>
          </p:nvSpPr>
          <p:spPr bwMode="auto">
            <a:xfrm>
              <a:off x="3456902"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accent1"/>
                  </a:solidFill>
                  <a:effectLst/>
                  <a:latin typeface="45 Helvetica Light" pitchFamily="-110" charset="0"/>
                  <a:ea typeface="Geneva" pitchFamily="-110" charset="-128"/>
                  <a:cs typeface="Geneva" pitchFamily="-110" charset="-128"/>
                </a:rPr>
                <a:t>Conclusions</a:t>
              </a:r>
            </a:p>
          </p:txBody>
        </p:sp>
        <p:sp>
          <p:nvSpPr>
            <p:cNvPr id="9" name="Rectangle 8">
              <a:extLst>
                <a:ext uri="{FF2B5EF4-FFF2-40B4-BE49-F238E27FC236}">
                  <a16:creationId xmlns:a16="http://schemas.microsoft.com/office/drawing/2014/main" id="{5A9DD7DE-02CF-1353-6035-9854170873ED}"/>
                </a:ext>
              </a:extLst>
            </p:cNvPr>
            <p:cNvSpPr/>
            <p:nvPr/>
          </p:nvSpPr>
          <p:spPr bwMode="auto">
            <a:xfrm>
              <a:off x="440959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Q&amp;A</a:t>
              </a:r>
            </a:p>
          </p:txBody>
        </p:sp>
      </p:grpSp>
      <p:sp>
        <p:nvSpPr>
          <p:cNvPr id="10" name="Content Placeholder 2">
            <a:extLst>
              <a:ext uri="{FF2B5EF4-FFF2-40B4-BE49-F238E27FC236}">
                <a16:creationId xmlns:a16="http://schemas.microsoft.com/office/drawing/2014/main" id="{AA029727-755D-7118-5007-936F9CCB8418}"/>
              </a:ext>
            </a:extLst>
          </p:cNvPr>
          <p:cNvSpPr>
            <a:spLocks noGrp="1"/>
          </p:cNvSpPr>
          <p:nvPr>
            <p:ph sz="quarter" idx="10"/>
          </p:nvPr>
        </p:nvSpPr>
        <p:spPr>
          <a:xfrm>
            <a:off x="457200" y="604830"/>
            <a:ext cx="3444766" cy="1796068"/>
          </a:xfrm>
        </p:spPr>
        <p:txBody>
          <a:bodyPr/>
          <a:lstStyle/>
          <a:p>
            <a:pPr marL="0" indent="0"/>
            <a:r>
              <a:rPr lang="en-US" sz="1600" b="1" dirty="0"/>
              <a:t>Conclusions</a:t>
            </a:r>
          </a:p>
          <a:p>
            <a:pPr marL="285750" indent="-285750">
              <a:buFont typeface="Arial" panose="020B0604020202020204" pitchFamily="34" charset="0"/>
              <a:buChar char="•"/>
            </a:pPr>
            <a:r>
              <a:rPr lang="en-US" dirty="0"/>
              <a:t>A sequential design automation protocol that can target a </a:t>
            </a:r>
            <a:r>
              <a:rPr lang="en-US" b="1" dirty="0">
                <a:solidFill>
                  <a:schemeClr val="accent3"/>
                </a:solidFill>
              </a:rPr>
              <a:t>range of strut-based</a:t>
            </a:r>
            <a:r>
              <a:rPr lang="en-US" dirty="0"/>
              <a:t> nanostructures</a:t>
            </a:r>
          </a:p>
          <a:p>
            <a:pPr marL="285750" indent="-285750">
              <a:buFont typeface="Arial" panose="020B0604020202020204" pitchFamily="34" charset="0"/>
              <a:buChar char="•"/>
            </a:pPr>
            <a:r>
              <a:rPr lang="en-US" dirty="0"/>
              <a:t>A web-based graphical user interface that </a:t>
            </a:r>
            <a:r>
              <a:rPr lang="en-US" b="1" dirty="0">
                <a:solidFill>
                  <a:schemeClr val="accent3"/>
                </a:solidFill>
              </a:rPr>
              <a:t>abstracts away nucleotide-level design principles</a:t>
            </a:r>
            <a:r>
              <a:rPr lang="en-US" dirty="0"/>
              <a:t> until final design export</a:t>
            </a:r>
          </a:p>
        </p:txBody>
      </p:sp>
      <p:sp>
        <p:nvSpPr>
          <p:cNvPr id="12" name="Content Placeholder 2">
            <a:extLst>
              <a:ext uri="{FF2B5EF4-FFF2-40B4-BE49-F238E27FC236}">
                <a16:creationId xmlns:a16="http://schemas.microsoft.com/office/drawing/2014/main" id="{BD4EBD2B-BDF6-EBFB-54E8-F2E2354B6DB3}"/>
              </a:ext>
            </a:extLst>
          </p:cNvPr>
          <p:cNvSpPr txBox="1">
            <a:spLocks/>
          </p:cNvSpPr>
          <p:nvPr/>
        </p:nvSpPr>
        <p:spPr bwMode="auto">
          <a:xfrm>
            <a:off x="3901966" y="574468"/>
            <a:ext cx="3043865" cy="1947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6350" indent="-6350" algn="l" rtl="0" eaLnBrk="1" fontAlgn="base" hangingPunct="1">
              <a:spcBef>
                <a:spcPts val="600"/>
              </a:spcBef>
              <a:spcAft>
                <a:spcPct val="0"/>
              </a:spcAft>
              <a:defRPr sz="1400">
                <a:solidFill>
                  <a:schemeClr val="tx1"/>
                </a:solidFill>
                <a:latin typeface="Open Sans" charset="0"/>
                <a:ea typeface="Open Sans" charset="0"/>
                <a:cs typeface="Open Sans" charset="0"/>
              </a:defRPr>
            </a:lvl1pPr>
            <a:lvl2pPr marL="742950" indent="-285750" algn="l" rtl="0" eaLnBrk="1" fontAlgn="base" hangingPunct="1">
              <a:spcBef>
                <a:spcPts val="600"/>
              </a:spcBef>
              <a:spcAft>
                <a:spcPct val="0"/>
              </a:spcAft>
              <a:buSzPct val="110000"/>
              <a:buFont typeface="Arial" charset="0"/>
              <a:buChar char="•"/>
              <a:defRPr sz="1400">
                <a:solidFill>
                  <a:schemeClr val="tx1"/>
                </a:solidFill>
                <a:latin typeface="Open Sans" charset="0"/>
                <a:ea typeface="Open Sans" charset="0"/>
                <a:cs typeface="Open Sans" charset="0"/>
              </a:defRPr>
            </a:lvl2pPr>
            <a:lvl3pPr marL="1200150" indent="-285750" algn="l" rtl="0" eaLnBrk="1" fontAlgn="base" hangingPunct="1">
              <a:spcBef>
                <a:spcPts val="600"/>
              </a:spcBef>
              <a:spcAft>
                <a:spcPct val="0"/>
              </a:spcAft>
              <a:buSzPct val="110000"/>
              <a:buFont typeface=".AppleSystemUIFont" charset="-120"/>
              <a:buChar char="–"/>
              <a:defRPr sz="1400" i="1">
                <a:solidFill>
                  <a:schemeClr val="tx1"/>
                </a:solidFill>
                <a:latin typeface="Open Sans" charset="0"/>
                <a:ea typeface="Open Sans" charset="0"/>
                <a:cs typeface="Open Sans" charset="0"/>
              </a:defRPr>
            </a:lvl3pPr>
            <a:lvl4pPr marL="1657350" indent="-285750" algn="l" rtl="0" eaLnBrk="1" fontAlgn="base" hangingPunct="1">
              <a:spcBef>
                <a:spcPts val="600"/>
              </a:spcBef>
              <a:spcAft>
                <a:spcPct val="0"/>
              </a:spcAft>
              <a:buSzPct val="110000"/>
              <a:buFont typeface="Arial" charset="0"/>
              <a:buChar char="•"/>
              <a:defRPr sz="1400">
                <a:solidFill>
                  <a:schemeClr val="tx1"/>
                </a:solidFill>
                <a:latin typeface="Open Sans" charset="0"/>
                <a:ea typeface="Open Sans" charset="0"/>
                <a:cs typeface="Open Sans" charset="0"/>
              </a:defRPr>
            </a:lvl4pPr>
            <a:lvl5pPr marL="2057400" indent="-228600" algn="l" rtl="0" eaLnBrk="1" fontAlgn="base" hangingPunct="1">
              <a:spcBef>
                <a:spcPts val="600"/>
              </a:spcBef>
              <a:spcAft>
                <a:spcPct val="0"/>
              </a:spcAft>
              <a:buSzPct val="110000"/>
              <a:buFont typeface=".AppleSystemUIFont" charset="-120"/>
              <a:buChar char="–"/>
              <a:defRPr sz="1400" i="1">
                <a:solidFill>
                  <a:schemeClr val="tx1"/>
                </a:solidFill>
                <a:latin typeface="Open Sans" charset="0"/>
                <a:ea typeface="Open Sans" charset="0"/>
                <a:cs typeface="Open Sans" charset="0"/>
              </a:defRPr>
            </a:lvl5pPr>
            <a:lvl6pPr marL="2514600" indent="-228600" algn="l" rtl="0" eaLnBrk="1" fontAlgn="base" hangingPunct="1">
              <a:spcBef>
                <a:spcPct val="20000"/>
              </a:spcBef>
              <a:spcAft>
                <a:spcPct val="0"/>
              </a:spcAft>
              <a:buChar char="»"/>
              <a:defRPr sz="2000">
                <a:solidFill>
                  <a:schemeClr val="tx1"/>
                </a:solidFill>
                <a:latin typeface="Arial" pitchFamily="-110" charset="0"/>
                <a:ea typeface="+mn-ea"/>
                <a:cs typeface="+mn-cs"/>
              </a:defRPr>
            </a:lvl6pPr>
            <a:lvl7pPr marL="2971800" indent="-228600" algn="l" rtl="0" eaLnBrk="1" fontAlgn="base" hangingPunct="1">
              <a:spcBef>
                <a:spcPct val="20000"/>
              </a:spcBef>
              <a:spcAft>
                <a:spcPct val="0"/>
              </a:spcAft>
              <a:buChar char="»"/>
              <a:defRPr sz="2000">
                <a:solidFill>
                  <a:schemeClr val="tx1"/>
                </a:solidFill>
                <a:latin typeface="Arial" pitchFamily="-110" charset="0"/>
                <a:ea typeface="+mn-ea"/>
                <a:cs typeface="+mn-cs"/>
              </a:defRPr>
            </a:lvl7pPr>
            <a:lvl8pPr marL="3429000" indent="-228600" algn="l" rtl="0" eaLnBrk="1" fontAlgn="base" hangingPunct="1">
              <a:spcBef>
                <a:spcPct val="20000"/>
              </a:spcBef>
              <a:spcAft>
                <a:spcPct val="0"/>
              </a:spcAft>
              <a:buChar char="»"/>
              <a:defRPr sz="2000">
                <a:solidFill>
                  <a:schemeClr val="tx1"/>
                </a:solidFill>
                <a:latin typeface="Arial" pitchFamily="-110" charset="0"/>
                <a:ea typeface="+mn-ea"/>
                <a:cs typeface="+mn-cs"/>
              </a:defRPr>
            </a:lvl8pPr>
            <a:lvl9pPr marL="3886200" indent="-228600" algn="l" rtl="0" eaLnBrk="1" fontAlgn="base" hangingPunct="1">
              <a:spcBef>
                <a:spcPct val="20000"/>
              </a:spcBef>
              <a:spcAft>
                <a:spcPct val="0"/>
              </a:spcAft>
              <a:buChar char="»"/>
              <a:defRPr sz="2000">
                <a:solidFill>
                  <a:schemeClr val="tx1"/>
                </a:solidFill>
                <a:latin typeface="Arial" pitchFamily="-110" charset="0"/>
                <a:ea typeface="+mn-ea"/>
                <a:cs typeface="+mn-cs"/>
              </a:defRPr>
            </a:lvl9pPr>
          </a:lstStyle>
          <a:p>
            <a:pPr marL="0" indent="0"/>
            <a:r>
              <a:rPr lang="en-US" sz="1600" b="1" kern="0" dirty="0"/>
              <a:t>Future work</a:t>
            </a:r>
          </a:p>
          <a:p>
            <a:pPr marL="285750" indent="-285750">
              <a:buFont typeface="Arial" panose="020B0604020202020204" pitchFamily="34" charset="0"/>
              <a:buChar char="•"/>
            </a:pPr>
            <a:r>
              <a:rPr lang="en-US" kern="0" dirty="0"/>
              <a:t>In process of manufacturing a set of the shown nanostructures</a:t>
            </a:r>
          </a:p>
          <a:p>
            <a:pPr marL="285750" indent="-285750">
              <a:buFont typeface="Arial" panose="020B0604020202020204" pitchFamily="34" charset="0"/>
              <a:buChar char="•"/>
            </a:pPr>
            <a:r>
              <a:rPr lang="en-US" kern="0" dirty="0"/>
              <a:t>Expanding a grammar</a:t>
            </a:r>
            <a:r>
              <a:rPr lang="en-US" kern="0" baseline="30000" dirty="0"/>
              <a:t>1</a:t>
            </a:r>
            <a:r>
              <a:rPr lang="en-US" kern="0" dirty="0"/>
              <a:t> to enable design exploration of strut-based nanostructures</a:t>
            </a:r>
          </a:p>
          <a:p>
            <a:pPr marL="0" indent="0"/>
            <a:endParaRPr lang="en-US" kern="0" dirty="0"/>
          </a:p>
        </p:txBody>
      </p:sp>
      <p:sp>
        <p:nvSpPr>
          <p:cNvPr id="13" name="TextBox 12">
            <a:extLst>
              <a:ext uri="{FF2B5EF4-FFF2-40B4-BE49-F238E27FC236}">
                <a16:creationId xmlns:a16="http://schemas.microsoft.com/office/drawing/2014/main" id="{65CF026D-F66B-9B86-FA6C-E01E8EF701FF}"/>
              </a:ext>
            </a:extLst>
          </p:cNvPr>
          <p:cNvSpPr txBox="1"/>
          <p:nvPr/>
        </p:nvSpPr>
        <p:spPr>
          <a:xfrm>
            <a:off x="-31405" y="4885045"/>
            <a:ext cx="3518293" cy="184666"/>
          </a:xfrm>
          <a:prstGeom prst="rect">
            <a:avLst/>
          </a:prstGeom>
          <a:noFill/>
        </p:spPr>
        <p:txBody>
          <a:bodyPr wrap="square" rtlCol="0">
            <a:spAutoFit/>
          </a:bodyPr>
          <a:lstStyle/>
          <a:p>
            <a:r>
              <a:rPr lang="en-GB" sz="600" dirty="0"/>
              <a:t>1. </a:t>
            </a:r>
            <a:r>
              <a:rPr lang="en-GB" sz="600" dirty="0">
                <a:effectLst/>
              </a:rPr>
              <a:t>Vetturini, A. J., Cagan, J., and Taylor, R. E., </a:t>
            </a:r>
            <a:r>
              <a:rPr lang="en-GB" sz="600" i="1" dirty="0">
                <a:effectLst/>
              </a:rPr>
              <a:t>Nucleic Acids Research </a:t>
            </a:r>
            <a:r>
              <a:rPr lang="en-GB" sz="600" dirty="0">
                <a:effectLst/>
              </a:rPr>
              <a:t>53, no. 2 (2025): gkae1268.</a:t>
            </a:r>
          </a:p>
        </p:txBody>
      </p:sp>
      <p:sp>
        <p:nvSpPr>
          <p:cNvPr id="80" name="TextBox 79">
            <a:extLst>
              <a:ext uri="{FF2B5EF4-FFF2-40B4-BE49-F238E27FC236}">
                <a16:creationId xmlns:a16="http://schemas.microsoft.com/office/drawing/2014/main" id="{7E4057F2-BB17-D208-E100-8958F7EBE979}"/>
              </a:ext>
            </a:extLst>
          </p:cNvPr>
          <p:cNvSpPr txBox="1"/>
          <p:nvPr/>
        </p:nvSpPr>
        <p:spPr>
          <a:xfrm>
            <a:off x="7490538" y="574468"/>
            <a:ext cx="1002197" cy="338554"/>
          </a:xfrm>
          <a:prstGeom prst="rect">
            <a:avLst/>
          </a:prstGeom>
          <a:noFill/>
        </p:spPr>
        <p:txBody>
          <a:bodyPr wrap="none" rtlCol="0">
            <a:spAutoFit/>
          </a:bodyPr>
          <a:lstStyle/>
          <a:p>
            <a:r>
              <a:rPr lang="en-MO" sz="1600" b="1" dirty="0">
                <a:latin typeface="Open Sans" panose="020B0606030504020204" pitchFamily="34" charset="0"/>
                <a:ea typeface="Open Sans" panose="020B0606030504020204" pitchFamily="34" charset="0"/>
                <a:cs typeface="Open Sans" panose="020B0606030504020204" pitchFamily="34" charset="0"/>
              </a:rPr>
              <a:t>Support</a:t>
            </a:r>
          </a:p>
        </p:txBody>
      </p:sp>
      <p:grpSp>
        <p:nvGrpSpPr>
          <p:cNvPr id="83" name="Group 82">
            <a:extLst>
              <a:ext uri="{FF2B5EF4-FFF2-40B4-BE49-F238E27FC236}">
                <a16:creationId xmlns:a16="http://schemas.microsoft.com/office/drawing/2014/main" id="{643A18A2-72BF-9C2C-24CC-E4F9BA11C86D}"/>
              </a:ext>
            </a:extLst>
          </p:cNvPr>
          <p:cNvGrpSpPr/>
          <p:nvPr/>
        </p:nvGrpSpPr>
        <p:grpSpPr>
          <a:xfrm>
            <a:off x="6930372" y="994281"/>
            <a:ext cx="2218470" cy="978971"/>
            <a:chOff x="7048616" y="838833"/>
            <a:chExt cx="2218470" cy="978971"/>
          </a:xfrm>
        </p:grpSpPr>
        <p:sp>
          <p:nvSpPr>
            <p:cNvPr id="31" name="Oval 30">
              <a:extLst>
                <a:ext uri="{FF2B5EF4-FFF2-40B4-BE49-F238E27FC236}">
                  <a16:creationId xmlns:a16="http://schemas.microsoft.com/office/drawing/2014/main" id="{9AC9F233-6951-5DC4-077A-8A48133C7A06}"/>
                </a:ext>
              </a:extLst>
            </p:cNvPr>
            <p:cNvSpPr/>
            <p:nvPr/>
          </p:nvSpPr>
          <p:spPr bwMode="auto">
            <a:xfrm>
              <a:off x="7676941" y="1457011"/>
              <a:ext cx="391885" cy="261257"/>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39" name="Rectangle 38">
              <a:extLst>
                <a:ext uri="{FF2B5EF4-FFF2-40B4-BE49-F238E27FC236}">
                  <a16:creationId xmlns:a16="http://schemas.microsoft.com/office/drawing/2014/main" id="{45F38779-1A0E-6B76-EE86-9DB473C69216}"/>
                </a:ext>
              </a:extLst>
            </p:cNvPr>
            <p:cNvSpPr/>
            <p:nvPr/>
          </p:nvSpPr>
          <p:spPr bwMode="auto">
            <a:xfrm>
              <a:off x="7591647" y="1315707"/>
              <a:ext cx="281236" cy="2719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77" name="TextBox 76">
              <a:extLst>
                <a:ext uri="{FF2B5EF4-FFF2-40B4-BE49-F238E27FC236}">
                  <a16:creationId xmlns:a16="http://schemas.microsoft.com/office/drawing/2014/main" id="{E71386B7-D56F-A470-9AE5-601B735F97AE}"/>
                </a:ext>
              </a:extLst>
            </p:cNvPr>
            <p:cNvSpPr txBox="1"/>
            <p:nvPr/>
          </p:nvSpPr>
          <p:spPr>
            <a:xfrm>
              <a:off x="7048616" y="1478554"/>
              <a:ext cx="1083224" cy="338554"/>
            </a:xfrm>
            <a:prstGeom prst="rect">
              <a:avLst/>
            </a:prstGeom>
            <a:noFill/>
          </p:spPr>
          <p:txBody>
            <a:bodyPr wrap="square" rtlCol="0">
              <a:spAutoFit/>
            </a:bodyPr>
            <a:lstStyle/>
            <a:p>
              <a:pPr algn="ctr"/>
              <a:r>
                <a:rPr lang="en-US" sz="800" dirty="0"/>
                <a:t>NSF Grant Award CMMI-2113301</a:t>
              </a:r>
            </a:p>
          </p:txBody>
        </p:sp>
        <p:pic>
          <p:nvPicPr>
            <p:cNvPr id="78" name="Picture 77">
              <a:extLst>
                <a:ext uri="{FF2B5EF4-FFF2-40B4-BE49-F238E27FC236}">
                  <a16:creationId xmlns:a16="http://schemas.microsoft.com/office/drawing/2014/main" id="{4895FF9D-803B-A960-C221-209D1B45154B}"/>
                </a:ext>
              </a:extLst>
            </p:cNvPr>
            <p:cNvPicPr>
              <a:picLocks noChangeAspect="1"/>
            </p:cNvPicPr>
            <p:nvPr/>
          </p:nvPicPr>
          <p:blipFill>
            <a:blip r:embed="rId3"/>
            <a:stretch>
              <a:fillRect/>
            </a:stretch>
          </p:blipFill>
          <p:spPr>
            <a:xfrm>
              <a:off x="7260019" y="838833"/>
              <a:ext cx="617001" cy="618178"/>
            </a:xfrm>
            <a:prstGeom prst="rect">
              <a:avLst/>
            </a:prstGeom>
          </p:spPr>
        </p:pic>
        <p:pic>
          <p:nvPicPr>
            <p:cNvPr id="81" name="Picture 80" descr="A purple and gold logo&#10;&#10;Description automatically generated">
              <a:extLst>
                <a:ext uri="{FF2B5EF4-FFF2-40B4-BE49-F238E27FC236}">
                  <a16:creationId xmlns:a16="http://schemas.microsoft.com/office/drawing/2014/main" id="{5345233E-F72A-2592-2F4C-C7B1B0BD8479}"/>
                </a:ext>
              </a:extLst>
            </p:cNvPr>
            <p:cNvPicPr>
              <a:picLocks noChangeAspect="1"/>
            </p:cNvPicPr>
            <p:nvPr/>
          </p:nvPicPr>
          <p:blipFill>
            <a:blip r:embed="rId4"/>
            <a:stretch>
              <a:fillRect/>
            </a:stretch>
          </p:blipFill>
          <p:spPr>
            <a:xfrm>
              <a:off x="8358655" y="843929"/>
              <a:ext cx="549295" cy="549295"/>
            </a:xfrm>
            <a:prstGeom prst="rect">
              <a:avLst/>
            </a:prstGeom>
          </p:spPr>
        </p:pic>
        <p:sp>
          <p:nvSpPr>
            <p:cNvPr id="82" name="TextBox 81">
              <a:extLst>
                <a:ext uri="{FF2B5EF4-FFF2-40B4-BE49-F238E27FC236}">
                  <a16:creationId xmlns:a16="http://schemas.microsoft.com/office/drawing/2014/main" id="{0AE54D64-C439-97FE-B58B-3E0781D5CDA0}"/>
                </a:ext>
              </a:extLst>
            </p:cNvPr>
            <p:cNvSpPr txBox="1"/>
            <p:nvPr/>
          </p:nvSpPr>
          <p:spPr>
            <a:xfrm>
              <a:off x="7999519" y="1479250"/>
              <a:ext cx="1267567" cy="338554"/>
            </a:xfrm>
            <a:prstGeom prst="rect">
              <a:avLst/>
            </a:prstGeom>
            <a:noFill/>
          </p:spPr>
          <p:txBody>
            <a:bodyPr wrap="square" rtlCol="0">
              <a:spAutoFit/>
            </a:bodyPr>
            <a:lstStyle/>
            <a:p>
              <a:pPr algn="ctr"/>
              <a:r>
                <a:rPr lang="en-US" sz="800" dirty="0"/>
                <a:t>National Defense Science and Engineering Fellow</a:t>
              </a:r>
            </a:p>
          </p:txBody>
        </p:sp>
      </p:grpSp>
      <p:grpSp>
        <p:nvGrpSpPr>
          <p:cNvPr id="84" name="Group 83">
            <a:extLst>
              <a:ext uri="{FF2B5EF4-FFF2-40B4-BE49-F238E27FC236}">
                <a16:creationId xmlns:a16="http://schemas.microsoft.com/office/drawing/2014/main" id="{61954A95-642E-4BD0-B1D4-852594EA80A2}"/>
              </a:ext>
            </a:extLst>
          </p:cNvPr>
          <p:cNvGrpSpPr/>
          <p:nvPr/>
        </p:nvGrpSpPr>
        <p:grpSpPr>
          <a:xfrm>
            <a:off x="305659" y="2629423"/>
            <a:ext cx="8851949" cy="2027097"/>
            <a:chOff x="72397" y="2459974"/>
            <a:chExt cx="8851949" cy="2027097"/>
          </a:xfrm>
        </p:grpSpPr>
        <p:sp>
          <p:nvSpPr>
            <p:cNvPr id="35" name="Rectangle 34">
              <a:extLst>
                <a:ext uri="{FF2B5EF4-FFF2-40B4-BE49-F238E27FC236}">
                  <a16:creationId xmlns:a16="http://schemas.microsoft.com/office/drawing/2014/main" id="{62C2F34C-E239-D716-AB02-7FE965799872}"/>
                </a:ext>
              </a:extLst>
            </p:cNvPr>
            <p:cNvSpPr/>
            <p:nvPr/>
          </p:nvSpPr>
          <p:spPr bwMode="auto">
            <a:xfrm>
              <a:off x="1779038" y="2459977"/>
              <a:ext cx="316805" cy="33722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48" name="Rectangle 47">
              <a:extLst>
                <a:ext uri="{FF2B5EF4-FFF2-40B4-BE49-F238E27FC236}">
                  <a16:creationId xmlns:a16="http://schemas.microsoft.com/office/drawing/2014/main" id="{A8E33649-8D67-45D0-6607-2CDF18877D8B}"/>
                </a:ext>
              </a:extLst>
            </p:cNvPr>
            <p:cNvSpPr/>
            <p:nvPr/>
          </p:nvSpPr>
          <p:spPr bwMode="auto">
            <a:xfrm>
              <a:off x="1779039" y="2459974"/>
              <a:ext cx="158403" cy="16861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6" name="Rectangle 15">
              <a:extLst>
                <a:ext uri="{FF2B5EF4-FFF2-40B4-BE49-F238E27FC236}">
                  <a16:creationId xmlns:a16="http://schemas.microsoft.com/office/drawing/2014/main" id="{F362DCA7-AD96-EE7E-9EDB-69A6E5BF40AC}"/>
                </a:ext>
              </a:extLst>
            </p:cNvPr>
            <p:cNvSpPr/>
            <p:nvPr/>
          </p:nvSpPr>
          <p:spPr bwMode="auto">
            <a:xfrm>
              <a:off x="1901915" y="2548507"/>
              <a:ext cx="310320" cy="33031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7" name="Oval 16">
              <a:extLst>
                <a:ext uri="{FF2B5EF4-FFF2-40B4-BE49-F238E27FC236}">
                  <a16:creationId xmlns:a16="http://schemas.microsoft.com/office/drawing/2014/main" id="{4B8F5F73-4CD1-4F90-D3DA-D5301A8443E8}"/>
                </a:ext>
              </a:extLst>
            </p:cNvPr>
            <p:cNvSpPr/>
            <p:nvPr/>
          </p:nvSpPr>
          <p:spPr bwMode="auto">
            <a:xfrm>
              <a:off x="7949117" y="2840441"/>
              <a:ext cx="355954" cy="237303"/>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8" name="Rectangle 17">
              <a:extLst>
                <a:ext uri="{FF2B5EF4-FFF2-40B4-BE49-F238E27FC236}">
                  <a16:creationId xmlns:a16="http://schemas.microsoft.com/office/drawing/2014/main" id="{DE15DCBB-BC3B-6D22-5523-97C654E3F2F0}"/>
                </a:ext>
              </a:extLst>
            </p:cNvPr>
            <p:cNvSpPr/>
            <p:nvPr/>
          </p:nvSpPr>
          <p:spPr bwMode="auto">
            <a:xfrm>
              <a:off x="7871645" y="2712094"/>
              <a:ext cx="255450" cy="24699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9" name="Rectangle 18">
              <a:extLst>
                <a:ext uri="{FF2B5EF4-FFF2-40B4-BE49-F238E27FC236}">
                  <a16:creationId xmlns:a16="http://schemas.microsoft.com/office/drawing/2014/main" id="{1A8FC793-C78C-1551-8084-0A2849C81492}"/>
                </a:ext>
              </a:extLst>
            </p:cNvPr>
            <p:cNvSpPr/>
            <p:nvPr/>
          </p:nvSpPr>
          <p:spPr bwMode="auto">
            <a:xfrm>
              <a:off x="1901916" y="2548510"/>
              <a:ext cx="155160" cy="1651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0" name="Rectangle 19">
              <a:extLst>
                <a:ext uri="{FF2B5EF4-FFF2-40B4-BE49-F238E27FC236}">
                  <a16:creationId xmlns:a16="http://schemas.microsoft.com/office/drawing/2014/main" id="{FBBFC011-1D06-5E9E-5959-1C783DA5A686}"/>
                </a:ext>
              </a:extLst>
            </p:cNvPr>
            <p:cNvSpPr/>
            <p:nvPr/>
          </p:nvSpPr>
          <p:spPr bwMode="auto">
            <a:xfrm>
              <a:off x="2105781" y="2704016"/>
              <a:ext cx="310320" cy="33031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1" name="Rectangle 20">
              <a:extLst>
                <a:ext uri="{FF2B5EF4-FFF2-40B4-BE49-F238E27FC236}">
                  <a16:creationId xmlns:a16="http://schemas.microsoft.com/office/drawing/2014/main" id="{A37D83A2-1814-761C-D8A4-410137C89653}"/>
                </a:ext>
              </a:extLst>
            </p:cNvPr>
            <p:cNvSpPr/>
            <p:nvPr/>
          </p:nvSpPr>
          <p:spPr bwMode="auto">
            <a:xfrm>
              <a:off x="2105781" y="2704016"/>
              <a:ext cx="155160" cy="1651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2" name="Oval 21">
              <a:extLst>
                <a:ext uri="{FF2B5EF4-FFF2-40B4-BE49-F238E27FC236}">
                  <a16:creationId xmlns:a16="http://schemas.microsoft.com/office/drawing/2014/main" id="{57D01EA3-0C2D-39C4-2B10-2B5490CFA12D}"/>
                </a:ext>
              </a:extLst>
            </p:cNvPr>
            <p:cNvSpPr/>
            <p:nvPr/>
          </p:nvSpPr>
          <p:spPr bwMode="auto">
            <a:xfrm>
              <a:off x="1260873" y="2915681"/>
              <a:ext cx="355954" cy="237303"/>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grpSp>
          <p:nvGrpSpPr>
            <p:cNvPr id="75" name="Group 74">
              <a:extLst>
                <a:ext uri="{FF2B5EF4-FFF2-40B4-BE49-F238E27FC236}">
                  <a16:creationId xmlns:a16="http://schemas.microsoft.com/office/drawing/2014/main" id="{B4DF7FD8-2474-1C99-7E90-B60C0EF7200C}"/>
                </a:ext>
              </a:extLst>
            </p:cNvPr>
            <p:cNvGrpSpPr/>
            <p:nvPr/>
          </p:nvGrpSpPr>
          <p:grpSpPr>
            <a:xfrm>
              <a:off x="72397" y="2572673"/>
              <a:ext cx="1029062" cy="1906822"/>
              <a:chOff x="400331" y="2521171"/>
              <a:chExt cx="1109745" cy="2056324"/>
            </a:xfrm>
          </p:grpSpPr>
          <p:sp>
            <p:nvSpPr>
              <p:cNvPr id="24" name="TextBox 23">
                <a:extLst>
                  <a:ext uri="{FF2B5EF4-FFF2-40B4-BE49-F238E27FC236}">
                    <a16:creationId xmlns:a16="http://schemas.microsoft.com/office/drawing/2014/main" id="{8CFA9661-D8C7-169B-4AA9-A09F04000F51}"/>
                  </a:ext>
                </a:extLst>
              </p:cNvPr>
              <p:cNvSpPr txBox="1"/>
              <p:nvPr/>
            </p:nvSpPr>
            <p:spPr>
              <a:xfrm>
                <a:off x="400331" y="4276019"/>
                <a:ext cx="1109745" cy="301476"/>
              </a:xfrm>
              <a:prstGeom prst="rect">
                <a:avLst/>
              </a:prstGeom>
              <a:noFill/>
            </p:spPr>
            <p:txBody>
              <a:bodyPr wrap="none" rtlCol="0">
                <a:spAutoFit/>
              </a:bodyPr>
              <a:lstStyle/>
              <a:p>
                <a:pPr algn="ctr"/>
                <a:r>
                  <a:rPr lang="en-MO" sz="1400" dirty="0"/>
                  <a:t>Specify N=18</a:t>
                </a:r>
              </a:p>
            </p:txBody>
          </p:sp>
          <p:cxnSp>
            <p:nvCxnSpPr>
              <p:cNvPr id="68" name="Straight Connector 67">
                <a:extLst>
                  <a:ext uri="{FF2B5EF4-FFF2-40B4-BE49-F238E27FC236}">
                    <a16:creationId xmlns:a16="http://schemas.microsoft.com/office/drawing/2014/main" id="{ACFEC658-A25A-BAC0-1D76-98C8BDBEAE49}"/>
                  </a:ext>
                </a:extLst>
              </p:cNvPr>
              <p:cNvCxnSpPr>
                <a:cxnSpLocks/>
              </p:cNvCxnSpPr>
              <p:nvPr/>
            </p:nvCxnSpPr>
            <p:spPr bwMode="auto">
              <a:xfrm>
                <a:off x="816462" y="3167821"/>
                <a:ext cx="77856" cy="383268"/>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FDE68B3A-EFAC-681D-934E-6BE0C4F0169D}"/>
                  </a:ext>
                </a:extLst>
              </p:cNvPr>
              <p:cNvCxnSpPr>
                <a:cxnSpLocks/>
              </p:cNvCxnSpPr>
              <p:nvPr/>
            </p:nvCxnSpPr>
            <p:spPr bwMode="auto">
              <a:xfrm flipV="1">
                <a:off x="894319" y="3477818"/>
                <a:ext cx="525227" cy="73272"/>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05609B77-EDC4-626B-E0B0-F40BFB2536A6}"/>
                  </a:ext>
                </a:extLst>
              </p:cNvPr>
              <p:cNvCxnSpPr>
                <a:cxnSpLocks/>
              </p:cNvCxnSpPr>
              <p:nvPr/>
            </p:nvCxnSpPr>
            <p:spPr bwMode="auto">
              <a:xfrm flipV="1">
                <a:off x="757626" y="3551089"/>
                <a:ext cx="136692" cy="614357"/>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070B98E1-1C95-14C8-E3BC-26B24D68C760}"/>
                  </a:ext>
                </a:extLst>
              </p:cNvPr>
              <p:cNvCxnSpPr>
                <a:cxnSpLocks/>
              </p:cNvCxnSpPr>
              <p:nvPr/>
            </p:nvCxnSpPr>
            <p:spPr bwMode="auto">
              <a:xfrm>
                <a:off x="490861" y="3325638"/>
                <a:ext cx="403457" cy="225452"/>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72" name="TextBox 71">
                <a:extLst>
                  <a:ext uri="{FF2B5EF4-FFF2-40B4-BE49-F238E27FC236}">
                    <a16:creationId xmlns:a16="http://schemas.microsoft.com/office/drawing/2014/main" id="{4D7B9F3D-2014-42E0-F846-8FBC489B54D8}"/>
                  </a:ext>
                </a:extLst>
              </p:cNvPr>
              <p:cNvSpPr txBox="1"/>
              <p:nvPr/>
            </p:nvSpPr>
            <p:spPr>
              <a:xfrm rot="16947483">
                <a:off x="423186" y="3708004"/>
                <a:ext cx="504615" cy="240744"/>
              </a:xfrm>
              <a:prstGeom prst="rect">
                <a:avLst/>
              </a:prstGeom>
              <a:noFill/>
            </p:spPr>
            <p:txBody>
              <a:bodyPr wrap="none" rtlCol="0">
                <a:spAutoFit/>
              </a:bodyPr>
              <a:lstStyle/>
              <a:p>
                <a:r>
                  <a:rPr lang="en-MO" sz="1200" dirty="0"/>
                  <a:t>35 nm</a:t>
                </a:r>
              </a:p>
            </p:txBody>
          </p:sp>
          <p:sp>
            <p:nvSpPr>
              <p:cNvPr id="26" name="TextBox 25">
                <a:extLst>
                  <a:ext uri="{FF2B5EF4-FFF2-40B4-BE49-F238E27FC236}">
                    <a16:creationId xmlns:a16="http://schemas.microsoft.com/office/drawing/2014/main" id="{A5B7789D-B59E-B302-DEB5-90C951FC1F15}"/>
                  </a:ext>
                </a:extLst>
              </p:cNvPr>
              <p:cNvSpPr txBox="1"/>
              <p:nvPr/>
            </p:nvSpPr>
            <p:spPr>
              <a:xfrm>
                <a:off x="641009" y="2521171"/>
                <a:ext cx="628388" cy="331623"/>
              </a:xfrm>
              <a:prstGeom prst="rect">
                <a:avLst/>
              </a:prstGeom>
              <a:noFill/>
            </p:spPr>
            <p:txBody>
              <a:bodyPr wrap="none" rtlCol="0">
                <a:spAutoFit/>
              </a:bodyPr>
              <a:lstStyle/>
              <a:p>
                <a:r>
                  <a:rPr lang="en-MO" sz="1600" b="1" dirty="0"/>
                  <a:t>Input</a:t>
                </a:r>
              </a:p>
            </p:txBody>
          </p:sp>
        </p:grpSp>
        <p:sp>
          <p:nvSpPr>
            <p:cNvPr id="27" name="Triangle 26">
              <a:extLst>
                <a:ext uri="{FF2B5EF4-FFF2-40B4-BE49-F238E27FC236}">
                  <a16:creationId xmlns:a16="http://schemas.microsoft.com/office/drawing/2014/main" id="{A762A64E-0355-15B6-2DF7-43779D8581FE}"/>
                </a:ext>
              </a:extLst>
            </p:cNvPr>
            <p:cNvSpPr/>
            <p:nvPr/>
          </p:nvSpPr>
          <p:spPr bwMode="auto">
            <a:xfrm rot="5400000">
              <a:off x="703082" y="3540529"/>
              <a:ext cx="1356513" cy="143362"/>
            </a:xfrm>
            <a:prstGeom prst="triangle">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endParaRPr>
            </a:p>
          </p:txBody>
        </p:sp>
        <p:sp>
          <p:nvSpPr>
            <p:cNvPr id="28" name="TextBox 27">
              <a:extLst>
                <a:ext uri="{FF2B5EF4-FFF2-40B4-BE49-F238E27FC236}">
                  <a16:creationId xmlns:a16="http://schemas.microsoft.com/office/drawing/2014/main" id="{EF82FEFC-1D02-A6E2-49EF-94C225B040FF}"/>
                </a:ext>
              </a:extLst>
            </p:cNvPr>
            <p:cNvSpPr txBox="1"/>
            <p:nvPr/>
          </p:nvSpPr>
          <p:spPr>
            <a:xfrm>
              <a:off x="3253626" y="2572674"/>
              <a:ext cx="1912519" cy="307513"/>
            </a:xfrm>
            <a:prstGeom prst="rect">
              <a:avLst/>
            </a:prstGeom>
            <a:noFill/>
          </p:spPr>
          <p:txBody>
            <a:bodyPr wrap="none" rtlCol="0">
              <a:spAutoFit/>
            </a:bodyPr>
            <a:lstStyle/>
            <a:p>
              <a:r>
                <a:rPr lang="en-MO" sz="1600" b="1" dirty="0"/>
                <a:t>Automation Algorithm</a:t>
              </a:r>
            </a:p>
          </p:txBody>
        </p:sp>
        <p:sp>
          <p:nvSpPr>
            <p:cNvPr id="32" name="Triangle 31">
              <a:extLst>
                <a:ext uri="{FF2B5EF4-FFF2-40B4-BE49-F238E27FC236}">
                  <a16:creationId xmlns:a16="http://schemas.microsoft.com/office/drawing/2014/main" id="{B7C87AE0-00AC-D439-45C9-D1FD90119C3F}"/>
                </a:ext>
              </a:extLst>
            </p:cNvPr>
            <p:cNvSpPr/>
            <p:nvPr/>
          </p:nvSpPr>
          <p:spPr bwMode="auto">
            <a:xfrm rot="5400000">
              <a:off x="6339068" y="3532107"/>
              <a:ext cx="1356513" cy="143362"/>
            </a:xfrm>
            <a:prstGeom prst="triangle">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endParaRPr>
            </a:p>
          </p:txBody>
        </p:sp>
        <p:grpSp>
          <p:nvGrpSpPr>
            <p:cNvPr id="76" name="Group 75">
              <a:extLst>
                <a:ext uri="{FF2B5EF4-FFF2-40B4-BE49-F238E27FC236}">
                  <a16:creationId xmlns:a16="http://schemas.microsoft.com/office/drawing/2014/main" id="{C4AB4DFB-E472-DC1A-121F-F996BFEFB2E0}"/>
                </a:ext>
              </a:extLst>
            </p:cNvPr>
            <p:cNvGrpSpPr/>
            <p:nvPr/>
          </p:nvGrpSpPr>
          <p:grpSpPr>
            <a:xfrm>
              <a:off x="7044876" y="2572673"/>
              <a:ext cx="1879470" cy="1848205"/>
              <a:chOff x="6723017" y="2521171"/>
              <a:chExt cx="2026828" cy="1993111"/>
            </a:xfrm>
          </p:grpSpPr>
          <p:pic>
            <p:nvPicPr>
              <p:cNvPr id="30" name="Picture 29" descr="A blue and yellow object&#10;&#10;AI-generated content may be incorrect.">
                <a:extLst>
                  <a:ext uri="{FF2B5EF4-FFF2-40B4-BE49-F238E27FC236}">
                    <a16:creationId xmlns:a16="http://schemas.microsoft.com/office/drawing/2014/main" id="{A6D4B0C6-D146-BF77-2146-0FF244B25026}"/>
                  </a:ext>
                </a:extLst>
              </p:cNvPr>
              <p:cNvPicPr>
                <a:picLocks noChangeAspect="1"/>
              </p:cNvPicPr>
              <p:nvPr/>
            </p:nvPicPr>
            <p:blipFill>
              <a:blip r:embed="rId5"/>
              <a:stretch>
                <a:fillRect/>
              </a:stretch>
            </p:blipFill>
            <p:spPr>
              <a:xfrm>
                <a:off x="6723017" y="2768631"/>
                <a:ext cx="2026828" cy="1745651"/>
              </a:xfrm>
              <a:prstGeom prst="rect">
                <a:avLst/>
              </a:prstGeom>
            </p:spPr>
          </p:pic>
          <p:sp>
            <p:nvSpPr>
              <p:cNvPr id="33" name="TextBox 32">
                <a:extLst>
                  <a:ext uri="{FF2B5EF4-FFF2-40B4-BE49-F238E27FC236}">
                    <a16:creationId xmlns:a16="http://schemas.microsoft.com/office/drawing/2014/main" id="{B3321CDD-690B-16B5-6B0C-4371606A4682}"/>
                  </a:ext>
                </a:extLst>
              </p:cNvPr>
              <p:cNvSpPr txBox="1"/>
              <p:nvPr/>
            </p:nvSpPr>
            <p:spPr>
              <a:xfrm>
                <a:off x="7346083" y="2521171"/>
                <a:ext cx="780695" cy="331623"/>
              </a:xfrm>
              <a:prstGeom prst="rect">
                <a:avLst/>
              </a:prstGeom>
              <a:noFill/>
            </p:spPr>
            <p:txBody>
              <a:bodyPr wrap="none" rtlCol="0">
                <a:spAutoFit/>
              </a:bodyPr>
              <a:lstStyle/>
              <a:p>
                <a:r>
                  <a:rPr lang="en-MO" sz="1600" b="1" dirty="0"/>
                  <a:t>Output</a:t>
                </a:r>
              </a:p>
            </p:txBody>
          </p:sp>
        </p:grpSp>
        <p:grpSp>
          <p:nvGrpSpPr>
            <p:cNvPr id="73" name="Group 72">
              <a:extLst>
                <a:ext uri="{FF2B5EF4-FFF2-40B4-BE49-F238E27FC236}">
                  <a16:creationId xmlns:a16="http://schemas.microsoft.com/office/drawing/2014/main" id="{FEEF5439-0C76-3398-B22B-87D0B6221D7E}"/>
                </a:ext>
              </a:extLst>
            </p:cNvPr>
            <p:cNvGrpSpPr/>
            <p:nvPr/>
          </p:nvGrpSpPr>
          <p:grpSpPr>
            <a:xfrm>
              <a:off x="1521042" y="3008219"/>
              <a:ext cx="5377687" cy="1478852"/>
              <a:chOff x="1521042" y="3008219"/>
              <a:chExt cx="5377687" cy="1478852"/>
            </a:xfrm>
          </p:grpSpPr>
          <p:sp>
            <p:nvSpPr>
              <p:cNvPr id="23" name="TextBox 22">
                <a:extLst>
                  <a:ext uri="{FF2B5EF4-FFF2-40B4-BE49-F238E27FC236}">
                    <a16:creationId xmlns:a16="http://schemas.microsoft.com/office/drawing/2014/main" id="{5772134C-9481-5F3A-FAEA-D3D327E4CA0A}"/>
                  </a:ext>
                </a:extLst>
              </p:cNvPr>
              <p:cNvSpPr txBox="1"/>
              <p:nvPr/>
            </p:nvSpPr>
            <p:spPr>
              <a:xfrm>
                <a:off x="1521042" y="4222565"/>
                <a:ext cx="1123515" cy="251601"/>
              </a:xfrm>
              <a:prstGeom prst="rect">
                <a:avLst/>
              </a:prstGeom>
              <a:noFill/>
            </p:spPr>
            <p:txBody>
              <a:bodyPr wrap="square" rtlCol="0">
                <a:spAutoFit/>
              </a:bodyPr>
              <a:lstStyle/>
              <a:p>
                <a:pPr algn="ctr"/>
                <a:r>
                  <a:rPr lang="en-MO" sz="1200" dirty="0">
                    <a:solidFill>
                      <a:srgbClr val="D991FF"/>
                    </a:solidFill>
                  </a:rPr>
                  <a:t>Cycle</a:t>
                </a:r>
              </a:p>
            </p:txBody>
          </p:sp>
          <p:grpSp>
            <p:nvGrpSpPr>
              <p:cNvPr id="29" name="Group 28">
                <a:extLst>
                  <a:ext uri="{FF2B5EF4-FFF2-40B4-BE49-F238E27FC236}">
                    <a16:creationId xmlns:a16="http://schemas.microsoft.com/office/drawing/2014/main" id="{1FA30A3C-5357-1A4B-B2BB-FF2FC8D0D036}"/>
                  </a:ext>
                </a:extLst>
              </p:cNvPr>
              <p:cNvGrpSpPr/>
              <p:nvPr/>
            </p:nvGrpSpPr>
            <p:grpSpPr>
              <a:xfrm>
                <a:off x="1661219" y="3051276"/>
                <a:ext cx="3862168" cy="1422889"/>
                <a:chOff x="1753662" y="2262869"/>
                <a:chExt cx="4252029" cy="1566520"/>
              </a:xfrm>
            </p:grpSpPr>
            <p:grpSp>
              <p:nvGrpSpPr>
                <p:cNvPr id="34" name="Group 33">
                  <a:extLst>
                    <a:ext uri="{FF2B5EF4-FFF2-40B4-BE49-F238E27FC236}">
                      <a16:creationId xmlns:a16="http://schemas.microsoft.com/office/drawing/2014/main" id="{FFAF00B8-149D-0AD6-D568-7DD9D835AD5A}"/>
                    </a:ext>
                  </a:extLst>
                </p:cNvPr>
                <p:cNvGrpSpPr/>
                <p:nvPr/>
              </p:nvGrpSpPr>
              <p:grpSpPr>
                <a:xfrm>
                  <a:off x="1753662" y="2306377"/>
                  <a:ext cx="1146665" cy="1197964"/>
                  <a:chOff x="1753662" y="2758959"/>
                  <a:chExt cx="1146665" cy="1197964"/>
                </a:xfrm>
              </p:grpSpPr>
              <p:sp>
                <p:nvSpPr>
                  <p:cNvPr id="43" name="Oval 42">
                    <a:extLst>
                      <a:ext uri="{FF2B5EF4-FFF2-40B4-BE49-F238E27FC236}">
                        <a16:creationId xmlns:a16="http://schemas.microsoft.com/office/drawing/2014/main" id="{44AD5919-526E-9831-350E-A37E560D58AD}"/>
                      </a:ext>
                    </a:extLst>
                  </p:cNvPr>
                  <p:cNvSpPr>
                    <a:spLocks noChangeAspect="1"/>
                  </p:cNvSpPr>
                  <p:nvPr/>
                </p:nvSpPr>
                <p:spPr bwMode="auto">
                  <a:xfrm>
                    <a:off x="1753662" y="2939088"/>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cxnSp>
                <p:nvCxnSpPr>
                  <p:cNvPr id="44" name="Straight Connector 43">
                    <a:extLst>
                      <a:ext uri="{FF2B5EF4-FFF2-40B4-BE49-F238E27FC236}">
                        <a16:creationId xmlns:a16="http://schemas.microsoft.com/office/drawing/2014/main" id="{09AD6158-FE94-77CF-9A24-3A0677B5E6BC}"/>
                      </a:ext>
                    </a:extLst>
                  </p:cNvPr>
                  <p:cNvCxnSpPr>
                    <a:cxnSpLocks/>
                  </p:cNvCxnSpPr>
                  <p:nvPr/>
                </p:nvCxnSpPr>
                <p:spPr bwMode="auto">
                  <a:xfrm>
                    <a:off x="2187588" y="2876912"/>
                    <a:ext cx="76199" cy="375112"/>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EAF0F792-7921-B6EB-FE14-1EB82F0FDD0E}"/>
                      </a:ext>
                    </a:extLst>
                  </p:cNvPr>
                  <p:cNvCxnSpPr>
                    <a:cxnSpLocks/>
                  </p:cNvCxnSpPr>
                  <p:nvPr/>
                </p:nvCxnSpPr>
                <p:spPr bwMode="auto">
                  <a:xfrm flipV="1">
                    <a:off x="2263787" y="3180312"/>
                    <a:ext cx="514051" cy="71712"/>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4D9A3C32-FEFC-3AFE-00E2-D3BB5B49BB4C}"/>
                      </a:ext>
                    </a:extLst>
                  </p:cNvPr>
                  <p:cNvCxnSpPr>
                    <a:cxnSpLocks/>
                  </p:cNvCxnSpPr>
                  <p:nvPr/>
                </p:nvCxnSpPr>
                <p:spPr bwMode="auto">
                  <a:xfrm flipV="1">
                    <a:off x="2130004" y="3252024"/>
                    <a:ext cx="133783" cy="601283"/>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A31EFA36-736F-C599-81C9-FEE325FBEC0A}"/>
                      </a:ext>
                    </a:extLst>
                  </p:cNvPr>
                  <p:cNvCxnSpPr>
                    <a:cxnSpLocks/>
                  </p:cNvCxnSpPr>
                  <p:nvPr/>
                </p:nvCxnSpPr>
                <p:spPr bwMode="auto">
                  <a:xfrm>
                    <a:off x="1868916" y="3031370"/>
                    <a:ext cx="394871" cy="220654"/>
                  </a:xfrm>
                  <a:prstGeom prst="line">
                    <a:avLst/>
                  </a:prstGeom>
                  <a:solidFill>
                    <a:schemeClr val="accent1"/>
                  </a:solidFill>
                  <a:ln w="19050" cap="flat" cmpd="sng" algn="ctr">
                    <a:solidFill>
                      <a:srgbClr val="D991FF"/>
                    </a:solidFill>
                    <a:prstDash val="solid"/>
                    <a:round/>
                    <a:headEnd type="none" w="med" len="med"/>
                    <a:tailEnd type="none" w="med" len="med"/>
                  </a:ln>
                  <a:effectLst/>
                </p:spPr>
              </p:cxnSp>
              <p:sp>
                <p:nvSpPr>
                  <p:cNvPr id="49" name="Oval 48">
                    <a:extLst>
                      <a:ext uri="{FF2B5EF4-FFF2-40B4-BE49-F238E27FC236}">
                        <a16:creationId xmlns:a16="http://schemas.microsoft.com/office/drawing/2014/main" id="{CCF61E4F-E94B-0B7C-66D5-08590A64028E}"/>
                      </a:ext>
                    </a:extLst>
                  </p:cNvPr>
                  <p:cNvSpPr>
                    <a:spLocks noChangeAspect="1"/>
                  </p:cNvSpPr>
                  <p:nvPr/>
                </p:nvSpPr>
                <p:spPr bwMode="auto">
                  <a:xfrm>
                    <a:off x="2126343" y="2758959"/>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50" name="Oval 49">
                    <a:extLst>
                      <a:ext uri="{FF2B5EF4-FFF2-40B4-BE49-F238E27FC236}">
                        <a16:creationId xmlns:a16="http://schemas.microsoft.com/office/drawing/2014/main" id="{4890E72A-5B67-F5A0-9475-0A49AF7B5E5F}"/>
                      </a:ext>
                    </a:extLst>
                  </p:cNvPr>
                  <p:cNvSpPr>
                    <a:spLocks noChangeAspect="1"/>
                  </p:cNvSpPr>
                  <p:nvPr/>
                </p:nvSpPr>
                <p:spPr bwMode="auto">
                  <a:xfrm>
                    <a:off x="2777838" y="3095503"/>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51" name="Oval 50">
                    <a:extLst>
                      <a:ext uri="{FF2B5EF4-FFF2-40B4-BE49-F238E27FC236}">
                        <a16:creationId xmlns:a16="http://schemas.microsoft.com/office/drawing/2014/main" id="{18BC6DCD-44BB-1827-DBAE-0BEE5D0FE8AA}"/>
                      </a:ext>
                    </a:extLst>
                  </p:cNvPr>
                  <p:cNvSpPr>
                    <a:spLocks noChangeAspect="1"/>
                  </p:cNvSpPr>
                  <p:nvPr/>
                </p:nvSpPr>
                <p:spPr bwMode="auto">
                  <a:xfrm>
                    <a:off x="2065099" y="3834434"/>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52" name="Oval 51">
                    <a:extLst>
                      <a:ext uri="{FF2B5EF4-FFF2-40B4-BE49-F238E27FC236}">
                        <a16:creationId xmlns:a16="http://schemas.microsoft.com/office/drawing/2014/main" id="{05F93127-6E49-EF2E-D263-61A2881C1170}"/>
                      </a:ext>
                    </a:extLst>
                  </p:cNvPr>
                  <p:cNvSpPr>
                    <a:spLocks noChangeAspect="1"/>
                  </p:cNvSpPr>
                  <p:nvPr/>
                </p:nvSpPr>
                <p:spPr bwMode="auto">
                  <a:xfrm>
                    <a:off x="2196895" y="3201247"/>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53" name="Oval 52">
                    <a:extLst>
                      <a:ext uri="{FF2B5EF4-FFF2-40B4-BE49-F238E27FC236}">
                        <a16:creationId xmlns:a16="http://schemas.microsoft.com/office/drawing/2014/main" id="{AA11E05C-DC74-66F6-1AB9-4E1AC47A8C61}"/>
                      </a:ext>
                    </a:extLst>
                  </p:cNvPr>
                  <p:cNvSpPr>
                    <a:spLocks noChangeAspect="1"/>
                  </p:cNvSpPr>
                  <p:nvPr/>
                </p:nvSpPr>
                <p:spPr bwMode="auto">
                  <a:xfrm>
                    <a:off x="2306682" y="3061577"/>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54" name="Oval 53">
                    <a:extLst>
                      <a:ext uri="{FF2B5EF4-FFF2-40B4-BE49-F238E27FC236}">
                        <a16:creationId xmlns:a16="http://schemas.microsoft.com/office/drawing/2014/main" id="{C6CA262D-DBCE-0E9F-A15F-71A09C3681C0}"/>
                      </a:ext>
                    </a:extLst>
                  </p:cNvPr>
                  <p:cNvSpPr>
                    <a:spLocks noChangeAspect="1"/>
                  </p:cNvSpPr>
                  <p:nvPr/>
                </p:nvSpPr>
                <p:spPr bwMode="auto">
                  <a:xfrm>
                    <a:off x="2410821" y="2949061"/>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55" name="Oval 54">
                    <a:extLst>
                      <a:ext uri="{FF2B5EF4-FFF2-40B4-BE49-F238E27FC236}">
                        <a16:creationId xmlns:a16="http://schemas.microsoft.com/office/drawing/2014/main" id="{8AF3C516-E54A-B06E-0634-FF55B135D175}"/>
                      </a:ext>
                    </a:extLst>
                  </p:cNvPr>
                  <p:cNvSpPr>
                    <a:spLocks noChangeAspect="1"/>
                  </p:cNvSpPr>
                  <p:nvPr/>
                </p:nvSpPr>
                <p:spPr bwMode="auto">
                  <a:xfrm>
                    <a:off x="2074407" y="3314300"/>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cxnSp>
                <p:nvCxnSpPr>
                  <p:cNvPr id="56" name="Straight Connector 55">
                    <a:extLst>
                      <a:ext uri="{FF2B5EF4-FFF2-40B4-BE49-F238E27FC236}">
                        <a16:creationId xmlns:a16="http://schemas.microsoft.com/office/drawing/2014/main" id="{AE59BBA3-F68F-B695-1880-A546282920C4}"/>
                      </a:ext>
                    </a:extLst>
                  </p:cNvPr>
                  <p:cNvCxnSpPr>
                    <a:stCxn id="43" idx="5"/>
                    <a:endCxn id="55" idx="1"/>
                  </p:cNvCxnSpPr>
                  <p:nvPr/>
                </p:nvCxnSpPr>
                <p:spPr bwMode="auto">
                  <a:xfrm>
                    <a:off x="1858213" y="3043639"/>
                    <a:ext cx="234132" cy="288599"/>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CEE5FD98-E3CC-1671-45E8-F68885BBA353}"/>
                      </a:ext>
                    </a:extLst>
                  </p:cNvPr>
                  <p:cNvCxnSpPr>
                    <a:cxnSpLocks/>
                    <a:stCxn id="55" idx="4"/>
                    <a:endCxn id="51" idx="0"/>
                  </p:cNvCxnSpPr>
                  <p:nvPr/>
                </p:nvCxnSpPr>
                <p:spPr bwMode="auto">
                  <a:xfrm flipH="1">
                    <a:off x="2126344" y="3436789"/>
                    <a:ext cx="9308" cy="397645"/>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58" name="Straight Connector 57">
                    <a:extLst>
                      <a:ext uri="{FF2B5EF4-FFF2-40B4-BE49-F238E27FC236}">
                        <a16:creationId xmlns:a16="http://schemas.microsoft.com/office/drawing/2014/main" id="{9BAEAB1B-A4BC-87B1-717D-6CBCEB2B07F6}"/>
                      </a:ext>
                    </a:extLst>
                  </p:cNvPr>
                  <p:cNvCxnSpPr>
                    <a:cxnSpLocks/>
                    <a:stCxn id="55" idx="6"/>
                    <a:endCxn id="50" idx="3"/>
                  </p:cNvCxnSpPr>
                  <p:nvPr/>
                </p:nvCxnSpPr>
                <p:spPr bwMode="auto">
                  <a:xfrm flipV="1">
                    <a:off x="2196896" y="3200054"/>
                    <a:ext cx="598880" cy="175491"/>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ED82B75C-DB43-8CD3-15E1-F6156ECCF88A}"/>
                      </a:ext>
                    </a:extLst>
                  </p:cNvPr>
                  <p:cNvCxnSpPr>
                    <a:cxnSpLocks/>
                    <a:stCxn id="55" idx="0"/>
                    <a:endCxn id="49" idx="3"/>
                  </p:cNvCxnSpPr>
                  <p:nvPr/>
                </p:nvCxnSpPr>
                <p:spPr bwMode="auto">
                  <a:xfrm flipV="1">
                    <a:off x="2135652" y="2863510"/>
                    <a:ext cx="8629" cy="45079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D772D2F5-0422-EBCF-44C6-EAC885EF22E3}"/>
                      </a:ext>
                    </a:extLst>
                  </p:cNvPr>
                  <p:cNvCxnSpPr>
                    <a:cxnSpLocks/>
                    <a:stCxn id="43" idx="6"/>
                    <a:endCxn id="53" idx="2"/>
                  </p:cNvCxnSpPr>
                  <p:nvPr/>
                </p:nvCxnSpPr>
                <p:spPr bwMode="auto">
                  <a:xfrm>
                    <a:off x="1876151" y="3000333"/>
                    <a:ext cx="430531" cy="122489"/>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1963FC9F-B5B3-C9E5-F860-22849DF9A630}"/>
                      </a:ext>
                    </a:extLst>
                  </p:cNvPr>
                  <p:cNvCxnSpPr>
                    <a:cxnSpLocks/>
                    <a:endCxn id="50" idx="2"/>
                  </p:cNvCxnSpPr>
                  <p:nvPr/>
                </p:nvCxnSpPr>
                <p:spPr bwMode="auto">
                  <a:xfrm>
                    <a:off x="2429171" y="3140721"/>
                    <a:ext cx="348667" cy="16027"/>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B05C31D2-C357-4917-FCCA-0ED4ED0BB38C}"/>
                      </a:ext>
                    </a:extLst>
                  </p:cNvPr>
                  <p:cNvCxnSpPr>
                    <a:cxnSpLocks/>
                    <a:stCxn id="53" idx="4"/>
                    <a:endCxn id="51" idx="0"/>
                  </p:cNvCxnSpPr>
                  <p:nvPr/>
                </p:nvCxnSpPr>
                <p:spPr bwMode="auto">
                  <a:xfrm flipH="1">
                    <a:off x="2126344" y="3184066"/>
                    <a:ext cx="241583" cy="650368"/>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1C82648D-B003-48A3-A8D1-EEEC581B9155}"/>
                      </a:ext>
                    </a:extLst>
                  </p:cNvPr>
                  <p:cNvCxnSpPr>
                    <a:cxnSpLocks/>
                    <a:stCxn id="54" idx="4"/>
                    <a:endCxn id="51" idx="0"/>
                  </p:cNvCxnSpPr>
                  <p:nvPr/>
                </p:nvCxnSpPr>
                <p:spPr bwMode="auto">
                  <a:xfrm flipH="1">
                    <a:off x="2126344" y="3071550"/>
                    <a:ext cx="345722" cy="762884"/>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09BB8558-EA9A-6B7E-17E8-616FC14C3D2F}"/>
                      </a:ext>
                    </a:extLst>
                  </p:cNvPr>
                  <p:cNvCxnSpPr>
                    <a:cxnSpLocks/>
                    <a:stCxn id="54" idx="5"/>
                    <a:endCxn id="50" idx="2"/>
                  </p:cNvCxnSpPr>
                  <p:nvPr/>
                </p:nvCxnSpPr>
                <p:spPr bwMode="auto">
                  <a:xfrm>
                    <a:off x="2515372" y="3053612"/>
                    <a:ext cx="262466" cy="103136"/>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F8E35DB0-6607-B615-FFCF-A4C9C67BA88E}"/>
                      </a:ext>
                    </a:extLst>
                  </p:cNvPr>
                  <p:cNvCxnSpPr>
                    <a:cxnSpLocks/>
                    <a:stCxn id="43" idx="6"/>
                    <a:endCxn id="54" idx="2"/>
                  </p:cNvCxnSpPr>
                  <p:nvPr/>
                </p:nvCxnSpPr>
                <p:spPr bwMode="auto">
                  <a:xfrm>
                    <a:off x="1876151" y="3000333"/>
                    <a:ext cx="534670" cy="9973"/>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6F7B3178-EE7B-7611-4758-CBCE91DC598A}"/>
                      </a:ext>
                    </a:extLst>
                  </p:cNvPr>
                  <p:cNvCxnSpPr>
                    <a:cxnSpLocks/>
                    <a:stCxn id="53" idx="0"/>
                    <a:endCxn id="49" idx="5"/>
                  </p:cNvCxnSpPr>
                  <p:nvPr/>
                </p:nvCxnSpPr>
                <p:spPr bwMode="auto">
                  <a:xfrm flipH="1" flipV="1">
                    <a:off x="2230894" y="2863510"/>
                    <a:ext cx="137033" cy="198067"/>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67" name="Straight Connector 66">
                    <a:extLst>
                      <a:ext uri="{FF2B5EF4-FFF2-40B4-BE49-F238E27FC236}">
                        <a16:creationId xmlns:a16="http://schemas.microsoft.com/office/drawing/2014/main" id="{0BCB43C1-CE9F-C1B7-2998-09CEC891A0C9}"/>
                      </a:ext>
                    </a:extLst>
                  </p:cNvPr>
                  <p:cNvCxnSpPr>
                    <a:cxnSpLocks/>
                    <a:stCxn id="54" idx="1"/>
                    <a:endCxn id="49" idx="5"/>
                  </p:cNvCxnSpPr>
                  <p:nvPr/>
                </p:nvCxnSpPr>
                <p:spPr bwMode="auto">
                  <a:xfrm flipH="1" flipV="1">
                    <a:off x="2230894" y="2863510"/>
                    <a:ext cx="197865" cy="103489"/>
                  </a:xfrm>
                  <a:prstGeom prst="line">
                    <a:avLst/>
                  </a:prstGeom>
                  <a:solidFill>
                    <a:schemeClr val="accent1"/>
                  </a:solidFill>
                  <a:ln w="19050" cap="flat" cmpd="sng" algn="ctr">
                    <a:solidFill>
                      <a:srgbClr val="D991FF"/>
                    </a:solidFill>
                    <a:prstDash val="solid"/>
                    <a:round/>
                    <a:headEnd type="none" w="med" len="med"/>
                    <a:tailEnd type="none" w="med" len="med"/>
                  </a:ln>
                  <a:effectLst/>
                </p:spPr>
              </p:cxnSp>
            </p:grpSp>
            <p:pic>
              <p:nvPicPr>
                <p:cNvPr id="36" name="Picture 35" descr="A diagram of a diagram of a diagram&#10;&#10;AI-generated content may be incorrect.">
                  <a:extLst>
                    <a:ext uri="{FF2B5EF4-FFF2-40B4-BE49-F238E27FC236}">
                      <a16:creationId xmlns:a16="http://schemas.microsoft.com/office/drawing/2014/main" id="{22828B83-069E-D6DC-3120-953E5EF74CCC}"/>
                    </a:ext>
                  </a:extLst>
                </p:cNvPr>
                <p:cNvPicPr>
                  <a:picLocks noChangeAspect="1"/>
                </p:cNvPicPr>
                <p:nvPr/>
              </p:nvPicPr>
              <p:blipFill>
                <a:blip r:embed="rId6"/>
                <a:srcRect l="73320" t="54563"/>
                <a:stretch/>
              </p:blipFill>
              <p:spPr>
                <a:xfrm>
                  <a:off x="3292019" y="2461263"/>
                  <a:ext cx="824576" cy="888193"/>
                </a:xfrm>
                <a:prstGeom prst="rect">
                  <a:avLst/>
                </a:prstGeom>
              </p:spPr>
            </p:pic>
            <p:sp>
              <p:nvSpPr>
                <p:cNvPr id="37" name="TextBox 36">
                  <a:extLst>
                    <a:ext uri="{FF2B5EF4-FFF2-40B4-BE49-F238E27FC236}">
                      <a16:creationId xmlns:a16="http://schemas.microsoft.com/office/drawing/2014/main" id="{DE005CD7-A539-87F0-0510-ED54CB9AF7BB}"/>
                    </a:ext>
                  </a:extLst>
                </p:cNvPr>
                <p:cNvSpPr txBox="1"/>
                <p:nvPr/>
              </p:nvSpPr>
              <p:spPr>
                <a:xfrm>
                  <a:off x="2908816" y="2652598"/>
                  <a:ext cx="338554" cy="461665"/>
                </a:xfrm>
                <a:prstGeom prst="rect">
                  <a:avLst/>
                </a:prstGeom>
                <a:noFill/>
              </p:spPr>
              <p:txBody>
                <a:bodyPr wrap="none" rtlCol="0">
                  <a:spAutoFit/>
                </a:bodyPr>
                <a:lstStyle/>
                <a:p>
                  <a:r>
                    <a:rPr lang="en-MO" dirty="0"/>
                    <a:t>+</a:t>
                  </a:r>
                </a:p>
              </p:txBody>
            </p:sp>
            <p:sp>
              <p:nvSpPr>
                <p:cNvPr id="38" name="TextBox 37">
                  <a:extLst>
                    <a:ext uri="{FF2B5EF4-FFF2-40B4-BE49-F238E27FC236}">
                      <a16:creationId xmlns:a16="http://schemas.microsoft.com/office/drawing/2014/main" id="{96F97155-ECCD-4A8E-2018-52705C3003F9}"/>
                    </a:ext>
                  </a:extLst>
                </p:cNvPr>
                <p:cNvSpPr txBox="1"/>
                <p:nvPr/>
              </p:nvSpPr>
              <p:spPr>
                <a:xfrm>
                  <a:off x="3200450" y="3552390"/>
                  <a:ext cx="1007712" cy="276999"/>
                </a:xfrm>
                <a:prstGeom prst="rect">
                  <a:avLst/>
                </a:prstGeom>
                <a:noFill/>
              </p:spPr>
              <p:txBody>
                <a:bodyPr wrap="none" rtlCol="0">
                  <a:spAutoFit/>
                </a:bodyPr>
                <a:lstStyle/>
                <a:p>
                  <a:r>
                    <a:rPr lang="en-MO" sz="1200" dirty="0">
                      <a:solidFill>
                        <a:srgbClr val="FF921A"/>
                      </a:solidFill>
                    </a:rPr>
                    <a:t>Cross section</a:t>
                  </a:r>
                </a:p>
              </p:txBody>
            </p:sp>
            <p:sp>
              <p:nvSpPr>
                <p:cNvPr id="40" name="TextBox 39">
                  <a:extLst>
                    <a:ext uri="{FF2B5EF4-FFF2-40B4-BE49-F238E27FC236}">
                      <a16:creationId xmlns:a16="http://schemas.microsoft.com/office/drawing/2014/main" id="{70175AFA-8718-7F69-D72D-13C3D9FABC84}"/>
                    </a:ext>
                  </a:extLst>
                </p:cNvPr>
                <p:cNvSpPr txBox="1"/>
                <p:nvPr/>
              </p:nvSpPr>
              <p:spPr>
                <a:xfrm>
                  <a:off x="4193178" y="2652598"/>
                  <a:ext cx="338554" cy="461665"/>
                </a:xfrm>
                <a:prstGeom prst="rect">
                  <a:avLst/>
                </a:prstGeom>
                <a:noFill/>
              </p:spPr>
              <p:txBody>
                <a:bodyPr wrap="none" rtlCol="0">
                  <a:spAutoFit/>
                </a:bodyPr>
                <a:lstStyle/>
                <a:p>
                  <a:r>
                    <a:rPr lang="en-MO" dirty="0"/>
                    <a:t>+</a:t>
                  </a:r>
                </a:p>
              </p:txBody>
            </p:sp>
            <p:pic>
              <p:nvPicPr>
                <p:cNvPr id="41" name="Picture 40" descr="A network of colorful squares and lines&#10;&#10;AI-generated content may be incorrect.">
                  <a:extLst>
                    <a:ext uri="{FF2B5EF4-FFF2-40B4-BE49-F238E27FC236}">
                      <a16:creationId xmlns:a16="http://schemas.microsoft.com/office/drawing/2014/main" id="{12D38A51-E463-E9E2-4735-6EC60BA1D978}"/>
                    </a:ext>
                  </a:extLst>
                </p:cNvPr>
                <p:cNvPicPr>
                  <a:picLocks noChangeAspect="1"/>
                </p:cNvPicPr>
                <p:nvPr/>
              </p:nvPicPr>
              <p:blipFill>
                <a:blip r:embed="rId7"/>
                <a:stretch>
                  <a:fillRect/>
                </a:stretch>
              </p:blipFill>
              <p:spPr>
                <a:xfrm>
                  <a:off x="4588692" y="2262869"/>
                  <a:ext cx="1200957" cy="1320257"/>
                </a:xfrm>
                <a:prstGeom prst="rect">
                  <a:avLst/>
                </a:prstGeom>
              </p:spPr>
            </p:pic>
            <p:sp>
              <p:nvSpPr>
                <p:cNvPr id="42" name="TextBox 41">
                  <a:extLst>
                    <a:ext uri="{FF2B5EF4-FFF2-40B4-BE49-F238E27FC236}">
                      <a16:creationId xmlns:a16="http://schemas.microsoft.com/office/drawing/2014/main" id="{1D061419-AEB6-3727-BFA5-E8854082D31F}"/>
                    </a:ext>
                  </a:extLst>
                </p:cNvPr>
                <p:cNvSpPr txBox="1"/>
                <p:nvPr/>
              </p:nvSpPr>
              <p:spPr>
                <a:xfrm>
                  <a:off x="4437377" y="3552390"/>
                  <a:ext cx="1568314" cy="276999"/>
                </a:xfrm>
                <a:prstGeom prst="rect">
                  <a:avLst/>
                </a:prstGeom>
                <a:noFill/>
              </p:spPr>
              <p:txBody>
                <a:bodyPr wrap="none" rtlCol="0">
                  <a:spAutoFit/>
                </a:bodyPr>
                <a:lstStyle/>
                <a:p>
                  <a:r>
                    <a:rPr lang="en-MO" sz="1200" dirty="0"/>
                    <a:t>Optimal Configuration</a:t>
                  </a:r>
                </a:p>
              </p:txBody>
            </p:sp>
          </p:grpSp>
          <p:sp>
            <p:nvSpPr>
              <p:cNvPr id="14" name="TextBox 13">
                <a:extLst>
                  <a:ext uri="{FF2B5EF4-FFF2-40B4-BE49-F238E27FC236}">
                    <a16:creationId xmlns:a16="http://schemas.microsoft.com/office/drawing/2014/main" id="{CF0326AB-D7E8-DF3F-5C99-509E700BB0C8}"/>
                  </a:ext>
                </a:extLst>
              </p:cNvPr>
              <p:cNvSpPr txBox="1"/>
              <p:nvPr/>
            </p:nvSpPr>
            <p:spPr>
              <a:xfrm>
                <a:off x="5363349" y="3415285"/>
                <a:ext cx="307513" cy="419336"/>
              </a:xfrm>
              <a:prstGeom prst="rect">
                <a:avLst/>
              </a:prstGeom>
              <a:noFill/>
            </p:spPr>
            <p:txBody>
              <a:bodyPr wrap="none" rtlCol="0">
                <a:spAutoFit/>
              </a:bodyPr>
              <a:lstStyle/>
              <a:p>
                <a:r>
                  <a:rPr lang="en-MO" dirty="0"/>
                  <a:t>+</a:t>
                </a:r>
              </a:p>
            </p:txBody>
          </p:sp>
          <p:sp>
            <p:nvSpPr>
              <p:cNvPr id="15" name="TextBox 14">
                <a:extLst>
                  <a:ext uri="{FF2B5EF4-FFF2-40B4-BE49-F238E27FC236}">
                    <a16:creationId xmlns:a16="http://schemas.microsoft.com/office/drawing/2014/main" id="{11A4CDEF-D688-E7F3-E28D-EF7EDF91E731}"/>
                  </a:ext>
                </a:extLst>
              </p:cNvPr>
              <p:cNvSpPr txBox="1"/>
              <p:nvPr/>
            </p:nvSpPr>
            <p:spPr>
              <a:xfrm>
                <a:off x="5868620" y="4210072"/>
                <a:ext cx="718402" cy="276999"/>
              </a:xfrm>
              <a:prstGeom prst="rect">
                <a:avLst/>
              </a:prstGeom>
              <a:noFill/>
            </p:spPr>
            <p:txBody>
              <a:bodyPr wrap="none" rtlCol="0">
                <a:spAutoFit/>
              </a:bodyPr>
              <a:lstStyle/>
              <a:p>
                <a:r>
                  <a:rPr lang="en-MO" sz="1200" dirty="0"/>
                  <a:t>Mitering</a:t>
                </a:r>
              </a:p>
            </p:txBody>
          </p:sp>
          <p:pic>
            <p:nvPicPr>
              <p:cNvPr id="25" name="Picture 24" descr="A colorful lines and dots&#10;&#10;AI-generated content may be incorrect.">
                <a:extLst>
                  <a:ext uri="{FF2B5EF4-FFF2-40B4-BE49-F238E27FC236}">
                    <a16:creationId xmlns:a16="http://schemas.microsoft.com/office/drawing/2014/main" id="{3FD4D101-935D-9BE6-D7E9-C9DA370D07F4}"/>
                  </a:ext>
                </a:extLst>
              </p:cNvPr>
              <p:cNvPicPr>
                <a:picLocks noChangeAspect="1"/>
              </p:cNvPicPr>
              <p:nvPr/>
            </p:nvPicPr>
            <p:blipFill>
              <a:blip r:embed="rId8"/>
              <a:srcRect l="22745" t="17647" r="33961" b="5682"/>
              <a:stretch/>
            </p:blipFill>
            <p:spPr>
              <a:xfrm>
                <a:off x="5504942" y="3008219"/>
                <a:ext cx="1393787" cy="1331497"/>
              </a:xfrm>
              <a:prstGeom prst="rect">
                <a:avLst/>
              </a:prstGeom>
            </p:spPr>
          </p:pic>
        </p:grpSp>
      </p:grpSp>
      <p:pic>
        <p:nvPicPr>
          <p:cNvPr id="85" name="Picture 84" descr="A blue and yellow cross&#10;&#10;AI-generated content may be incorrect.">
            <a:extLst>
              <a:ext uri="{FF2B5EF4-FFF2-40B4-BE49-F238E27FC236}">
                <a16:creationId xmlns:a16="http://schemas.microsoft.com/office/drawing/2014/main" id="{CAD9EE09-DF4C-1BEF-0BD1-E05EBE3D6CDC}"/>
              </a:ext>
            </a:extLst>
          </p:cNvPr>
          <p:cNvPicPr>
            <a:picLocks noChangeAspect="1"/>
          </p:cNvPicPr>
          <p:nvPr/>
        </p:nvPicPr>
        <p:blipFill>
          <a:blip r:embed="rId9"/>
          <a:stretch>
            <a:fillRect/>
          </a:stretch>
        </p:blipFill>
        <p:spPr>
          <a:xfrm>
            <a:off x="2571493" y="3038622"/>
            <a:ext cx="1435932" cy="1672666"/>
          </a:xfrm>
          <a:prstGeom prst="rect">
            <a:avLst/>
          </a:prstGeom>
        </p:spPr>
      </p:pic>
      <p:sp>
        <p:nvSpPr>
          <p:cNvPr id="87" name="Triangle 86">
            <a:extLst>
              <a:ext uri="{FF2B5EF4-FFF2-40B4-BE49-F238E27FC236}">
                <a16:creationId xmlns:a16="http://schemas.microsoft.com/office/drawing/2014/main" id="{E96CF663-1E80-CD7F-4CE3-3F45A9D80A1D}"/>
              </a:ext>
            </a:extLst>
          </p:cNvPr>
          <p:cNvSpPr/>
          <p:nvPr/>
        </p:nvSpPr>
        <p:spPr bwMode="auto">
          <a:xfrm rot="5400000">
            <a:off x="3688527" y="3848400"/>
            <a:ext cx="1090635" cy="106421"/>
          </a:xfrm>
          <a:prstGeom prst="triangle">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endParaRPr>
          </a:p>
        </p:txBody>
      </p:sp>
      <p:pic>
        <p:nvPicPr>
          <p:cNvPr id="88" name="Picture 87" descr="A blue and yellow cross&#10;&#10;AI-generated content may be incorrect.">
            <a:extLst>
              <a:ext uri="{FF2B5EF4-FFF2-40B4-BE49-F238E27FC236}">
                <a16:creationId xmlns:a16="http://schemas.microsoft.com/office/drawing/2014/main" id="{879BC551-CC1D-2ED5-9D9E-9245EB0170C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4353950" y="3183568"/>
            <a:ext cx="679495" cy="791521"/>
          </a:xfrm>
          <a:prstGeom prst="rect">
            <a:avLst/>
          </a:prstGeom>
        </p:spPr>
      </p:pic>
      <p:pic>
        <p:nvPicPr>
          <p:cNvPr id="89" name="Picture 88" descr="A blue and yellow cross&#10;&#10;AI-generated content may be incorrect.">
            <a:extLst>
              <a:ext uri="{FF2B5EF4-FFF2-40B4-BE49-F238E27FC236}">
                <a16:creationId xmlns:a16="http://schemas.microsoft.com/office/drawing/2014/main" id="{81ADC6E1-B40F-0413-419A-E63981D464B6}"/>
              </a:ext>
            </a:extLst>
          </p:cNvPr>
          <p:cNvPicPr>
            <a:picLocks noChangeAspect="1"/>
          </p:cNvPicPr>
          <p:nvPr/>
        </p:nvPicPr>
        <p:blipFill>
          <a:blip r:embed="rId10">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4931580" y="2969428"/>
            <a:ext cx="679495" cy="791521"/>
          </a:xfrm>
          <a:prstGeom prst="rect">
            <a:avLst/>
          </a:prstGeom>
        </p:spPr>
      </p:pic>
      <p:pic>
        <p:nvPicPr>
          <p:cNvPr id="90" name="Picture 89" descr="A blue and yellow cross&#10;&#10;AI-generated content may be incorrect.">
            <a:extLst>
              <a:ext uri="{FF2B5EF4-FFF2-40B4-BE49-F238E27FC236}">
                <a16:creationId xmlns:a16="http://schemas.microsoft.com/office/drawing/2014/main" id="{FE38D922-91E1-4A85-A408-259B323BE45F}"/>
              </a:ext>
            </a:extLst>
          </p:cNvPr>
          <p:cNvPicPr>
            <a:picLocks noChangeAspect="1"/>
          </p:cNvPicPr>
          <p:nvPr/>
        </p:nvPicPr>
        <p:blipFill>
          <a:blip r:embed="rId10">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4426612" y="3860655"/>
            <a:ext cx="679495" cy="791521"/>
          </a:xfrm>
          <a:prstGeom prst="rect">
            <a:avLst/>
          </a:prstGeom>
        </p:spPr>
      </p:pic>
      <p:pic>
        <p:nvPicPr>
          <p:cNvPr id="91" name="Picture 90" descr="A blue and yellow cross&#10;&#10;AI-generated content may be incorrect.">
            <a:extLst>
              <a:ext uri="{FF2B5EF4-FFF2-40B4-BE49-F238E27FC236}">
                <a16:creationId xmlns:a16="http://schemas.microsoft.com/office/drawing/2014/main" id="{0AE6D8B2-78CF-C5E1-668B-A824D7645264}"/>
              </a:ext>
            </a:extLst>
          </p:cNvPr>
          <p:cNvPicPr>
            <a:picLocks noChangeAspect="1"/>
          </p:cNvPicPr>
          <p:nvPr/>
        </p:nvPicPr>
        <p:blipFill>
          <a:blip r:embed="rId10">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5004242" y="3646515"/>
            <a:ext cx="679495" cy="791521"/>
          </a:xfrm>
          <a:prstGeom prst="rect">
            <a:avLst/>
          </a:prstGeom>
        </p:spPr>
      </p:pic>
      <p:grpSp>
        <p:nvGrpSpPr>
          <p:cNvPr id="92" name="Group 91">
            <a:extLst>
              <a:ext uri="{FF2B5EF4-FFF2-40B4-BE49-F238E27FC236}">
                <a16:creationId xmlns:a16="http://schemas.microsoft.com/office/drawing/2014/main" id="{A547EE79-FCCA-484C-C315-F636D925E7ED}"/>
              </a:ext>
            </a:extLst>
          </p:cNvPr>
          <p:cNvGrpSpPr/>
          <p:nvPr/>
        </p:nvGrpSpPr>
        <p:grpSpPr>
          <a:xfrm>
            <a:off x="4832571" y="3156200"/>
            <a:ext cx="1329787" cy="1682747"/>
            <a:chOff x="2985673" y="3110862"/>
            <a:chExt cx="1329787" cy="1682747"/>
          </a:xfrm>
        </p:grpSpPr>
        <p:pic>
          <p:nvPicPr>
            <p:cNvPr id="93" name="Picture 92" descr="A blue and yellow cross&#10;&#10;AI-generated content may be incorrect.">
              <a:extLst>
                <a:ext uri="{FF2B5EF4-FFF2-40B4-BE49-F238E27FC236}">
                  <a16:creationId xmlns:a16="http://schemas.microsoft.com/office/drawing/2014/main" id="{5515E9E9-1D99-0B7E-3E7C-BA2A1CCDBF39}"/>
                </a:ext>
              </a:extLst>
            </p:cNvPr>
            <p:cNvPicPr>
              <a:picLocks noChangeAspect="1"/>
            </p:cNvPicPr>
            <p:nvPr/>
          </p:nvPicPr>
          <p:blipFill>
            <a:blip r:embed="rId10">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2985673" y="3325002"/>
              <a:ext cx="679495" cy="791521"/>
            </a:xfrm>
            <a:prstGeom prst="rect">
              <a:avLst/>
            </a:prstGeom>
          </p:spPr>
        </p:pic>
        <p:pic>
          <p:nvPicPr>
            <p:cNvPr id="94" name="Picture 93" descr="A blue and yellow cross&#10;&#10;AI-generated content may be incorrect.">
              <a:extLst>
                <a:ext uri="{FF2B5EF4-FFF2-40B4-BE49-F238E27FC236}">
                  <a16:creationId xmlns:a16="http://schemas.microsoft.com/office/drawing/2014/main" id="{527F4464-6465-E01E-8400-76D0314F1167}"/>
                </a:ext>
              </a:extLst>
            </p:cNvPr>
            <p:cNvPicPr>
              <a:picLocks noChangeAspect="1"/>
            </p:cNvPicPr>
            <p:nvPr/>
          </p:nvPicPr>
          <p:blipFill>
            <a:blip r:embed="rId10">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3563302" y="3110862"/>
              <a:ext cx="679495" cy="791521"/>
            </a:xfrm>
            <a:prstGeom prst="rect">
              <a:avLst/>
            </a:prstGeom>
          </p:spPr>
        </p:pic>
        <p:pic>
          <p:nvPicPr>
            <p:cNvPr id="95" name="Picture 94" descr="A blue and yellow cross&#10;&#10;AI-generated content may be incorrect.">
              <a:extLst>
                <a:ext uri="{FF2B5EF4-FFF2-40B4-BE49-F238E27FC236}">
                  <a16:creationId xmlns:a16="http://schemas.microsoft.com/office/drawing/2014/main" id="{D0780A99-39F8-5F8A-05BC-6BC042C01BDE}"/>
                </a:ext>
              </a:extLst>
            </p:cNvPr>
            <p:cNvPicPr>
              <a:picLocks noChangeAspect="1"/>
            </p:cNvPicPr>
            <p:nvPr/>
          </p:nvPicPr>
          <p:blipFill>
            <a:blip r:embed="rId10">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3058335" y="4002088"/>
              <a:ext cx="679495" cy="791521"/>
            </a:xfrm>
            <a:prstGeom prst="rect">
              <a:avLst/>
            </a:prstGeom>
          </p:spPr>
        </p:pic>
        <p:pic>
          <p:nvPicPr>
            <p:cNvPr id="96" name="Picture 95" descr="A blue and yellow cross&#10;&#10;AI-generated content may be incorrect.">
              <a:extLst>
                <a:ext uri="{FF2B5EF4-FFF2-40B4-BE49-F238E27FC236}">
                  <a16:creationId xmlns:a16="http://schemas.microsoft.com/office/drawing/2014/main" id="{309F0844-598D-067E-C740-D6F837D9CE8B}"/>
                </a:ext>
              </a:extLst>
            </p:cNvPr>
            <p:cNvPicPr>
              <a:picLocks noChangeAspect="1"/>
            </p:cNvPicPr>
            <p:nvPr/>
          </p:nvPicPr>
          <p:blipFill>
            <a:blip r:embed="rId10">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3635965" y="3787948"/>
              <a:ext cx="679495" cy="791521"/>
            </a:xfrm>
            <a:prstGeom prst="rect">
              <a:avLst/>
            </a:prstGeom>
          </p:spPr>
        </p:pic>
      </p:grpSp>
      <p:sp>
        <p:nvSpPr>
          <p:cNvPr id="97" name="TextBox 96">
            <a:extLst>
              <a:ext uri="{FF2B5EF4-FFF2-40B4-BE49-F238E27FC236}">
                <a16:creationId xmlns:a16="http://schemas.microsoft.com/office/drawing/2014/main" id="{916FB36E-57FB-7C07-5326-2427A618DDD1}"/>
              </a:ext>
            </a:extLst>
          </p:cNvPr>
          <p:cNvSpPr txBox="1"/>
          <p:nvPr/>
        </p:nvSpPr>
        <p:spPr>
          <a:xfrm>
            <a:off x="2630059" y="2751090"/>
            <a:ext cx="3669659" cy="307777"/>
          </a:xfrm>
          <a:prstGeom prst="rect">
            <a:avLst/>
          </a:prstGeom>
          <a:noFill/>
        </p:spPr>
        <p:txBody>
          <a:bodyPr wrap="none" rtlCol="0">
            <a:spAutoFit/>
          </a:bodyPr>
          <a:lstStyle/>
          <a:p>
            <a:pPr algn="ctr"/>
            <a:r>
              <a:rPr lang="en-MO" sz="1400" b="1" dirty="0"/>
              <a:t>Future work: Exploring colloidal metamaterials</a:t>
            </a:r>
          </a:p>
        </p:txBody>
      </p:sp>
    </p:spTree>
    <p:extLst>
      <p:ext uri="{BB962C8B-B14F-4D97-AF65-F5344CB8AC3E}">
        <p14:creationId xmlns:p14="http://schemas.microsoft.com/office/powerpoint/2010/main" val="27598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9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9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CA08E2-A9C3-FE74-3F54-66804805152A}"/>
              </a:ext>
            </a:extLst>
          </p:cNvPr>
          <p:cNvGrpSpPr/>
          <p:nvPr/>
        </p:nvGrpSpPr>
        <p:grpSpPr>
          <a:xfrm>
            <a:off x="457200" y="110044"/>
            <a:ext cx="4692854" cy="193559"/>
            <a:chOff x="740865" y="163384"/>
            <a:chExt cx="4692854" cy="193559"/>
          </a:xfrm>
        </p:grpSpPr>
        <p:sp>
          <p:nvSpPr>
            <p:cNvPr id="4" name="Rectangle 3">
              <a:extLst>
                <a:ext uri="{FF2B5EF4-FFF2-40B4-BE49-F238E27FC236}">
                  <a16:creationId xmlns:a16="http://schemas.microsoft.com/office/drawing/2014/main" id="{53C759FE-888A-D8BE-D59A-740C3B11D7AE}"/>
                </a:ext>
              </a:extLst>
            </p:cNvPr>
            <p:cNvSpPr/>
            <p:nvPr/>
          </p:nvSpPr>
          <p:spPr bwMode="auto">
            <a:xfrm>
              <a:off x="740865" y="163384"/>
              <a:ext cx="102758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solidFill>
                    <a:schemeClr val="accent6"/>
                  </a:solidFill>
                  <a:effectLst>
                    <a:glow>
                      <a:schemeClr val="accent1">
                        <a:lumMod val="75000"/>
                        <a:alpha val="40000"/>
                      </a:schemeClr>
                    </a:glow>
                  </a:effectLst>
                  <a:latin typeface="45 Helvetica Light" pitchFamily="-110" charset="0"/>
                  <a:ea typeface="Geneva" pitchFamily="-110" charset="-128"/>
                  <a:cs typeface="Geneva" pitchFamily="-110" charset="-128"/>
                </a:rPr>
                <a:t>Introduction</a:t>
              </a:r>
              <a:endParaRPr kumimoji="0" lang="en-US" sz="1100" i="0" u="none" strike="noStrike" cap="none" normalizeH="0" baseline="0" dirty="0">
                <a:ln>
                  <a:noFill/>
                </a:ln>
                <a:solidFill>
                  <a:schemeClr val="accent6"/>
                </a:solidFill>
                <a:effectLst>
                  <a:glow>
                    <a:schemeClr val="accent1">
                      <a:lumMod val="75000"/>
                      <a:alpha val="40000"/>
                    </a:schemeClr>
                  </a:glow>
                </a:effectLst>
                <a:latin typeface="45 Helvetica Light" pitchFamily="-110" charset="0"/>
                <a:ea typeface="Geneva" pitchFamily="-110" charset="-128"/>
                <a:cs typeface="Geneva" pitchFamily="-110" charset="-128"/>
              </a:endParaRPr>
            </a:p>
          </p:txBody>
        </p:sp>
        <p:sp>
          <p:nvSpPr>
            <p:cNvPr id="5" name="Rectangle 4">
              <a:extLst>
                <a:ext uri="{FF2B5EF4-FFF2-40B4-BE49-F238E27FC236}">
                  <a16:creationId xmlns:a16="http://schemas.microsoft.com/office/drawing/2014/main" id="{3DC5993A-5EAF-C0B5-FFED-5CA7607E75CC}"/>
                </a:ext>
              </a:extLst>
            </p:cNvPr>
            <p:cNvSpPr/>
            <p:nvPr/>
          </p:nvSpPr>
          <p:spPr bwMode="auto">
            <a:xfrm>
              <a:off x="1720823" y="163384"/>
              <a:ext cx="102758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1200" dirty="0">
                  <a:solidFill>
                    <a:schemeClr val="accent6"/>
                  </a:solidFill>
                  <a:latin typeface="45 Helvetica Light" pitchFamily="-110" charset="0"/>
                  <a:ea typeface="Geneva" pitchFamily="-110" charset="-128"/>
                  <a:cs typeface="Geneva" pitchFamily="-110" charset="-128"/>
                </a:rPr>
                <a:t>Methodology</a:t>
              </a:r>
              <a:endPar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endParaRPr>
            </a:p>
          </p:txBody>
        </p:sp>
        <p:sp>
          <p:nvSpPr>
            <p:cNvPr id="6" name="Rectangle 5">
              <a:extLst>
                <a:ext uri="{FF2B5EF4-FFF2-40B4-BE49-F238E27FC236}">
                  <a16:creationId xmlns:a16="http://schemas.microsoft.com/office/drawing/2014/main" id="{88EA924B-35E6-3BFC-C334-A6DE1175FDA5}"/>
                </a:ext>
              </a:extLst>
            </p:cNvPr>
            <p:cNvSpPr/>
            <p:nvPr/>
          </p:nvSpPr>
          <p:spPr bwMode="auto">
            <a:xfrm>
              <a:off x="275187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Results</a:t>
              </a:r>
            </a:p>
          </p:txBody>
        </p:sp>
        <p:sp>
          <p:nvSpPr>
            <p:cNvPr id="7" name="Rectangle 6">
              <a:extLst>
                <a:ext uri="{FF2B5EF4-FFF2-40B4-BE49-F238E27FC236}">
                  <a16:creationId xmlns:a16="http://schemas.microsoft.com/office/drawing/2014/main" id="{B5B6AE31-7DBF-F64B-C23B-21EE1A718F31}"/>
                </a:ext>
              </a:extLst>
            </p:cNvPr>
            <p:cNvSpPr/>
            <p:nvPr/>
          </p:nvSpPr>
          <p:spPr bwMode="auto">
            <a:xfrm>
              <a:off x="3456902"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Conclusions</a:t>
              </a:r>
            </a:p>
          </p:txBody>
        </p:sp>
        <p:sp>
          <p:nvSpPr>
            <p:cNvPr id="8" name="Rectangle 7">
              <a:extLst>
                <a:ext uri="{FF2B5EF4-FFF2-40B4-BE49-F238E27FC236}">
                  <a16:creationId xmlns:a16="http://schemas.microsoft.com/office/drawing/2014/main" id="{DCAE0383-0279-2F2D-8926-630D183BFA46}"/>
                </a:ext>
              </a:extLst>
            </p:cNvPr>
            <p:cNvSpPr/>
            <p:nvPr/>
          </p:nvSpPr>
          <p:spPr bwMode="auto">
            <a:xfrm>
              <a:off x="440959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accent1"/>
                  </a:solidFill>
                  <a:effectLst/>
                  <a:latin typeface="45 Helvetica Light" pitchFamily="-110" charset="0"/>
                  <a:ea typeface="Geneva" pitchFamily="-110" charset="-128"/>
                  <a:cs typeface="Geneva" pitchFamily="-110" charset="-128"/>
                </a:rPr>
                <a:t>Q&amp;A</a:t>
              </a:r>
            </a:p>
          </p:txBody>
        </p:sp>
      </p:grpSp>
      <p:grpSp>
        <p:nvGrpSpPr>
          <p:cNvPr id="14" name="Group 13">
            <a:extLst>
              <a:ext uri="{FF2B5EF4-FFF2-40B4-BE49-F238E27FC236}">
                <a16:creationId xmlns:a16="http://schemas.microsoft.com/office/drawing/2014/main" id="{115BBD16-76DD-15B8-626F-11A2B174B2BA}"/>
              </a:ext>
            </a:extLst>
          </p:cNvPr>
          <p:cNvGrpSpPr/>
          <p:nvPr/>
        </p:nvGrpSpPr>
        <p:grpSpPr>
          <a:xfrm>
            <a:off x="2995254" y="1920543"/>
            <a:ext cx="3153492" cy="2634636"/>
            <a:chOff x="3461513" y="1920543"/>
            <a:chExt cx="3153492" cy="2634636"/>
          </a:xfrm>
        </p:grpSpPr>
        <p:sp>
          <p:nvSpPr>
            <p:cNvPr id="2" name="TextBox 1">
              <a:extLst>
                <a:ext uri="{FF2B5EF4-FFF2-40B4-BE49-F238E27FC236}">
                  <a16:creationId xmlns:a16="http://schemas.microsoft.com/office/drawing/2014/main" id="{37D95059-1B0C-3AC0-D608-4BCA82AE8076}"/>
                </a:ext>
              </a:extLst>
            </p:cNvPr>
            <p:cNvSpPr txBox="1"/>
            <p:nvPr/>
          </p:nvSpPr>
          <p:spPr>
            <a:xfrm>
              <a:off x="3896953" y="1920543"/>
              <a:ext cx="2282613" cy="646331"/>
            </a:xfrm>
            <a:prstGeom prst="rect">
              <a:avLst/>
            </a:prstGeom>
            <a:noFill/>
          </p:spPr>
          <p:txBody>
            <a:bodyPr wrap="none" rtlCol="0">
              <a:spAutoFit/>
            </a:bodyPr>
            <a:lstStyle/>
            <a:p>
              <a:r>
                <a:rPr lang="en-US" sz="3600" dirty="0"/>
                <a:t>Questions?</a:t>
              </a:r>
            </a:p>
          </p:txBody>
        </p:sp>
        <p:grpSp>
          <p:nvGrpSpPr>
            <p:cNvPr id="13" name="Group 12">
              <a:extLst>
                <a:ext uri="{FF2B5EF4-FFF2-40B4-BE49-F238E27FC236}">
                  <a16:creationId xmlns:a16="http://schemas.microsoft.com/office/drawing/2014/main" id="{45C781BF-CBE8-26F1-1EF3-6B7B4CAA8E60}"/>
                </a:ext>
              </a:extLst>
            </p:cNvPr>
            <p:cNvGrpSpPr/>
            <p:nvPr/>
          </p:nvGrpSpPr>
          <p:grpSpPr>
            <a:xfrm>
              <a:off x="3461513" y="2833587"/>
              <a:ext cx="3153492" cy="1721592"/>
              <a:chOff x="5990508" y="2894915"/>
              <a:chExt cx="3153492" cy="1721592"/>
            </a:xfrm>
          </p:grpSpPr>
          <p:pic>
            <p:nvPicPr>
              <p:cNvPr id="9" name="Picture 8" descr="A qr code on a white background&#10;&#10;AI-generated content may be incorrect.">
                <a:extLst>
                  <a:ext uri="{FF2B5EF4-FFF2-40B4-BE49-F238E27FC236}">
                    <a16:creationId xmlns:a16="http://schemas.microsoft.com/office/drawing/2014/main" id="{BFFEA3B7-19A2-5181-34F2-3719BA685B56}"/>
                  </a:ext>
                </a:extLst>
              </p:cNvPr>
              <p:cNvPicPr>
                <a:picLocks noChangeAspect="1"/>
              </p:cNvPicPr>
              <p:nvPr/>
            </p:nvPicPr>
            <p:blipFill>
              <a:blip r:embed="rId2"/>
              <a:stretch>
                <a:fillRect/>
              </a:stretch>
            </p:blipFill>
            <p:spPr>
              <a:xfrm>
                <a:off x="5990508" y="2894915"/>
                <a:ext cx="1440000" cy="1440000"/>
              </a:xfrm>
              <a:prstGeom prst="rect">
                <a:avLst/>
              </a:prstGeom>
            </p:spPr>
          </p:pic>
          <p:sp>
            <p:nvSpPr>
              <p:cNvPr id="10" name="TextBox 9">
                <a:extLst>
                  <a:ext uri="{FF2B5EF4-FFF2-40B4-BE49-F238E27FC236}">
                    <a16:creationId xmlns:a16="http://schemas.microsoft.com/office/drawing/2014/main" id="{85B89B59-45D0-B162-6B41-735F0E30068D}"/>
                  </a:ext>
                </a:extLst>
              </p:cNvPr>
              <p:cNvSpPr txBox="1"/>
              <p:nvPr/>
            </p:nvSpPr>
            <p:spPr>
              <a:xfrm>
                <a:off x="6270420" y="4277953"/>
                <a:ext cx="880177" cy="338554"/>
              </a:xfrm>
              <a:prstGeom prst="rect">
                <a:avLst/>
              </a:prstGeom>
              <a:noFill/>
            </p:spPr>
            <p:txBody>
              <a:bodyPr wrap="none" rtlCol="0">
                <a:spAutoFit/>
              </a:bodyPr>
              <a:lstStyle/>
              <a:p>
                <a:pPr algn="ctr"/>
                <a:r>
                  <a:rPr lang="en-MO" sz="1600" dirty="0"/>
                  <a:t>LinkedIn</a:t>
                </a:r>
              </a:p>
            </p:txBody>
          </p:sp>
          <p:pic>
            <p:nvPicPr>
              <p:cNvPr id="11" name="Picture 10" descr="A qr code on a white background&#10;&#10;AI-generated content may be incorrect.">
                <a:extLst>
                  <a:ext uri="{FF2B5EF4-FFF2-40B4-BE49-F238E27FC236}">
                    <a16:creationId xmlns:a16="http://schemas.microsoft.com/office/drawing/2014/main" id="{27F7B02C-C86D-F6EF-A0B9-E458868F0FDB}"/>
                  </a:ext>
                </a:extLst>
              </p:cNvPr>
              <p:cNvPicPr>
                <a:picLocks noChangeAspect="1"/>
              </p:cNvPicPr>
              <p:nvPr/>
            </p:nvPicPr>
            <p:blipFill>
              <a:blip r:embed="rId3"/>
              <a:stretch>
                <a:fillRect/>
              </a:stretch>
            </p:blipFill>
            <p:spPr>
              <a:xfrm>
                <a:off x="7704000" y="2894915"/>
                <a:ext cx="1440000" cy="1440000"/>
              </a:xfrm>
              <a:prstGeom prst="rect">
                <a:avLst/>
              </a:prstGeom>
            </p:spPr>
          </p:pic>
          <p:sp>
            <p:nvSpPr>
              <p:cNvPr id="12" name="TextBox 11">
                <a:extLst>
                  <a:ext uri="{FF2B5EF4-FFF2-40B4-BE49-F238E27FC236}">
                    <a16:creationId xmlns:a16="http://schemas.microsoft.com/office/drawing/2014/main" id="{D1378509-9654-AF59-E974-059DB8688D32}"/>
                  </a:ext>
                </a:extLst>
              </p:cNvPr>
              <p:cNvSpPr txBox="1"/>
              <p:nvPr/>
            </p:nvSpPr>
            <p:spPr>
              <a:xfrm>
                <a:off x="7991574" y="4277953"/>
                <a:ext cx="864853" cy="338554"/>
              </a:xfrm>
              <a:prstGeom prst="rect">
                <a:avLst/>
              </a:prstGeom>
              <a:noFill/>
            </p:spPr>
            <p:txBody>
              <a:bodyPr wrap="none" rtlCol="0">
                <a:spAutoFit/>
              </a:bodyPr>
              <a:lstStyle/>
              <a:p>
                <a:pPr algn="ctr"/>
                <a:r>
                  <a:rPr lang="en-MO" sz="1600" dirty="0"/>
                  <a:t>Website</a:t>
                </a:r>
              </a:p>
            </p:txBody>
          </p:sp>
        </p:grpSp>
      </p:grpSp>
    </p:spTree>
    <p:extLst>
      <p:ext uri="{BB962C8B-B14F-4D97-AF65-F5344CB8AC3E}">
        <p14:creationId xmlns:p14="http://schemas.microsoft.com/office/powerpoint/2010/main" val="2180531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several images of a crystal&#10;&#10;AI-generated content may be incorrect.">
            <a:extLst>
              <a:ext uri="{FF2B5EF4-FFF2-40B4-BE49-F238E27FC236}">
                <a16:creationId xmlns:a16="http://schemas.microsoft.com/office/drawing/2014/main" id="{3492AF2C-DF4A-B583-EBBA-75B08BC97C03}"/>
              </a:ext>
            </a:extLst>
          </p:cNvPr>
          <p:cNvPicPr>
            <a:picLocks noChangeAspect="1"/>
          </p:cNvPicPr>
          <p:nvPr/>
        </p:nvPicPr>
        <p:blipFill>
          <a:blip r:embed="rId2"/>
          <a:stretch>
            <a:fillRect/>
          </a:stretch>
        </p:blipFill>
        <p:spPr>
          <a:xfrm>
            <a:off x="1597692" y="771511"/>
            <a:ext cx="5948615" cy="3600477"/>
          </a:xfrm>
          <a:prstGeom prst="rect">
            <a:avLst/>
          </a:prstGeom>
        </p:spPr>
      </p:pic>
      <p:sp>
        <p:nvSpPr>
          <p:cNvPr id="4" name="TextBox 3">
            <a:extLst>
              <a:ext uri="{FF2B5EF4-FFF2-40B4-BE49-F238E27FC236}">
                <a16:creationId xmlns:a16="http://schemas.microsoft.com/office/drawing/2014/main" id="{9ED460B8-1CEA-BBE9-F38D-FCF6BC368096}"/>
              </a:ext>
            </a:extLst>
          </p:cNvPr>
          <p:cNvSpPr txBox="1"/>
          <p:nvPr/>
        </p:nvSpPr>
        <p:spPr>
          <a:xfrm>
            <a:off x="-31405" y="4885045"/>
            <a:ext cx="3518293" cy="184666"/>
          </a:xfrm>
          <a:prstGeom prst="rect">
            <a:avLst/>
          </a:prstGeom>
          <a:noFill/>
        </p:spPr>
        <p:txBody>
          <a:bodyPr wrap="square" rtlCol="0">
            <a:spAutoFit/>
          </a:bodyPr>
          <a:lstStyle/>
          <a:p>
            <a:r>
              <a:rPr lang="en-GB" sz="600" dirty="0"/>
              <a:t>Image from  </a:t>
            </a:r>
            <a:r>
              <a:rPr lang="en-GB" sz="600" dirty="0">
                <a:effectLst/>
              </a:rPr>
              <a:t>Vetturini, A. J., Cagan, J., and Taylor, R. E., </a:t>
            </a:r>
            <a:r>
              <a:rPr lang="en-GB" sz="600" i="1" dirty="0">
                <a:effectLst/>
              </a:rPr>
              <a:t>Nucleic Acids Research </a:t>
            </a:r>
            <a:r>
              <a:rPr lang="en-GB" sz="600" dirty="0">
                <a:effectLst/>
              </a:rPr>
              <a:t>53, no. 2 (2025): gkae1268.</a:t>
            </a:r>
          </a:p>
        </p:txBody>
      </p:sp>
      <p:sp>
        <p:nvSpPr>
          <p:cNvPr id="5" name="TextBox 4">
            <a:extLst>
              <a:ext uri="{FF2B5EF4-FFF2-40B4-BE49-F238E27FC236}">
                <a16:creationId xmlns:a16="http://schemas.microsoft.com/office/drawing/2014/main" id="{36D36A9F-81FD-C0F5-455A-1D7E72754E87}"/>
              </a:ext>
            </a:extLst>
          </p:cNvPr>
          <p:cNvSpPr txBox="1"/>
          <p:nvPr/>
        </p:nvSpPr>
        <p:spPr>
          <a:xfrm>
            <a:off x="4044778" y="444843"/>
            <a:ext cx="766557" cy="461665"/>
          </a:xfrm>
          <a:prstGeom prst="rect">
            <a:avLst/>
          </a:prstGeom>
          <a:noFill/>
        </p:spPr>
        <p:txBody>
          <a:bodyPr wrap="none" rtlCol="0">
            <a:spAutoFit/>
          </a:bodyPr>
          <a:lstStyle/>
          <a:p>
            <a:r>
              <a:rPr lang="en-MO" dirty="0"/>
              <a:t>AFM</a:t>
            </a:r>
          </a:p>
        </p:txBody>
      </p:sp>
      <p:sp>
        <p:nvSpPr>
          <p:cNvPr id="6" name="TextBox 5">
            <a:extLst>
              <a:ext uri="{FF2B5EF4-FFF2-40B4-BE49-F238E27FC236}">
                <a16:creationId xmlns:a16="http://schemas.microsoft.com/office/drawing/2014/main" id="{7029A67F-9E7E-7B0D-AEC6-6E4BF7628FBC}"/>
              </a:ext>
            </a:extLst>
          </p:cNvPr>
          <p:cNvSpPr txBox="1"/>
          <p:nvPr/>
        </p:nvSpPr>
        <p:spPr>
          <a:xfrm>
            <a:off x="6124832" y="444843"/>
            <a:ext cx="748923" cy="461665"/>
          </a:xfrm>
          <a:prstGeom prst="rect">
            <a:avLst/>
          </a:prstGeom>
          <a:noFill/>
        </p:spPr>
        <p:txBody>
          <a:bodyPr wrap="none" rtlCol="0">
            <a:spAutoFit/>
          </a:bodyPr>
          <a:lstStyle/>
          <a:p>
            <a:r>
              <a:rPr lang="en-MO" dirty="0"/>
              <a:t>TEM</a:t>
            </a:r>
          </a:p>
        </p:txBody>
      </p:sp>
    </p:spTree>
    <p:extLst>
      <p:ext uri="{BB962C8B-B14F-4D97-AF65-F5344CB8AC3E}">
        <p14:creationId xmlns:p14="http://schemas.microsoft.com/office/powerpoint/2010/main" val="2987088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E93EE08-50E6-EB59-5E3D-4BF6E7BE3706}"/>
              </a:ext>
            </a:extLst>
          </p:cNvPr>
          <p:cNvGrpSpPr/>
          <p:nvPr/>
        </p:nvGrpSpPr>
        <p:grpSpPr>
          <a:xfrm>
            <a:off x="457200" y="110044"/>
            <a:ext cx="4692854" cy="193559"/>
            <a:chOff x="740865" y="163384"/>
            <a:chExt cx="4692854" cy="193559"/>
          </a:xfrm>
        </p:grpSpPr>
        <p:sp>
          <p:nvSpPr>
            <p:cNvPr id="5" name="Rectangle 4">
              <a:extLst>
                <a:ext uri="{FF2B5EF4-FFF2-40B4-BE49-F238E27FC236}">
                  <a16:creationId xmlns:a16="http://schemas.microsoft.com/office/drawing/2014/main" id="{8365B7F7-3F45-9E7A-9DA9-4BE547B018C1}"/>
                </a:ext>
              </a:extLst>
            </p:cNvPr>
            <p:cNvSpPr/>
            <p:nvPr/>
          </p:nvSpPr>
          <p:spPr bwMode="auto">
            <a:xfrm>
              <a:off x="740865" y="163384"/>
              <a:ext cx="102758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accent1"/>
                  </a:solidFill>
                  <a:effectLst>
                    <a:glow>
                      <a:schemeClr val="accent1">
                        <a:lumMod val="75000"/>
                        <a:alpha val="40000"/>
                      </a:schemeClr>
                    </a:glow>
                  </a:effectLst>
                  <a:latin typeface="45 Helvetica Light" pitchFamily="-110" charset="0"/>
                  <a:ea typeface="Geneva" pitchFamily="-110" charset="-128"/>
                  <a:cs typeface="Geneva" pitchFamily="-110" charset="-128"/>
                </a:rPr>
                <a:t>Introduction</a:t>
              </a:r>
              <a:endParaRPr kumimoji="0" lang="en-US" sz="1100" b="1" i="0" u="none" strike="noStrike" cap="none" normalizeH="0" baseline="0" dirty="0">
                <a:ln>
                  <a:noFill/>
                </a:ln>
                <a:solidFill>
                  <a:schemeClr val="accent1"/>
                </a:solidFill>
                <a:effectLst>
                  <a:glow>
                    <a:schemeClr val="accent1">
                      <a:lumMod val="75000"/>
                      <a:alpha val="40000"/>
                    </a:schemeClr>
                  </a:glow>
                </a:effectLst>
                <a:latin typeface="45 Helvetica Light" pitchFamily="-110" charset="0"/>
                <a:ea typeface="Geneva" pitchFamily="-110" charset="-128"/>
                <a:cs typeface="Geneva" pitchFamily="-110" charset="-128"/>
              </a:endParaRPr>
            </a:p>
          </p:txBody>
        </p:sp>
        <p:sp>
          <p:nvSpPr>
            <p:cNvPr id="6" name="Rectangle 5">
              <a:extLst>
                <a:ext uri="{FF2B5EF4-FFF2-40B4-BE49-F238E27FC236}">
                  <a16:creationId xmlns:a16="http://schemas.microsoft.com/office/drawing/2014/main" id="{94E854C4-70CB-BAB7-380F-7DC07C10EF1E}"/>
                </a:ext>
              </a:extLst>
            </p:cNvPr>
            <p:cNvSpPr/>
            <p:nvPr/>
          </p:nvSpPr>
          <p:spPr bwMode="auto">
            <a:xfrm>
              <a:off x="1720823" y="163384"/>
              <a:ext cx="102758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1200" dirty="0">
                  <a:solidFill>
                    <a:schemeClr val="accent6"/>
                  </a:solidFill>
                  <a:latin typeface="45 Helvetica Light" pitchFamily="-110" charset="0"/>
                  <a:ea typeface="Geneva" pitchFamily="-110" charset="-128"/>
                  <a:cs typeface="Geneva" pitchFamily="-110" charset="-128"/>
                </a:rPr>
                <a:t>Methodology</a:t>
              </a:r>
              <a:endPar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endParaRPr>
            </a:p>
          </p:txBody>
        </p:sp>
        <p:sp>
          <p:nvSpPr>
            <p:cNvPr id="7" name="Rectangle 6">
              <a:extLst>
                <a:ext uri="{FF2B5EF4-FFF2-40B4-BE49-F238E27FC236}">
                  <a16:creationId xmlns:a16="http://schemas.microsoft.com/office/drawing/2014/main" id="{B2A7C80C-A135-359D-CA46-ADA456AF8E56}"/>
                </a:ext>
              </a:extLst>
            </p:cNvPr>
            <p:cNvSpPr/>
            <p:nvPr/>
          </p:nvSpPr>
          <p:spPr bwMode="auto">
            <a:xfrm>
              <a:off x="275187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Results</a:t>
              </a:r>
            </a:p>
          </p:txBody>
        </p:sp>
        <p:sp>
          <p:nvSpPr>
            <p:cNvPr id="8" name="Rectangle 7">
              <a:extLst>
                <a:ext uri="{FF2B5EF4-FFF2-40B4-BE49-F238E27FC236}">
                  <a16:creationId xmlns:a16="http://schemas.microsoft.com/office/drawing/2014/main" id="{FA217DFF-19F0-CE03-6611-255A2891B1CB}"/>
                </a:ext>
              </a:extLst>
            </p:cNvPr>
            <p:cNvSpPr/>
            <p:nvPr/>
          </p:nvSpPr>
          <p:spPr bwMode="auto">
            <a:xfrm>
              <a:off x="3456902"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Conclusions</a:t>
              </a:r>
            </a:p>
          </p:txBody>
        </p:sp>
        <p:sp>
          <p:nvSpPr>
            <p:cNvPr id="9" name="Rectangle 8">
              <a:extLst>
                <a:ext uri="{FF2B5EF4-FFF2-40B4-BE49-F238E27FC236}">
                  <a16:creationId xmlns:a16="http://schemas.microsoft.com/office/drawing/2014/main" id="{214156F0-80D7-F808-5835-6199A1A213A5}"/>
                </a:ext>
              </a:extLst>
            </p:cNvPr>
            <p:cNvSpPr/>
            <p:nvPr/>
          </p:nvSpPr>
          <p:spPr bwMode="auto">
            <a:xfrm>
              <a:off x="440959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Q&amp;A</a:t>
              </a:r>
            </a:p>
          </p:txBody>
        </p:sp>
      </p:grpSp>
      <p:sp>
        <p:nvSpPr>
          <p:cNvPr id="23" name="TextBox 22">
            <a:extLst>
              <a:ext uri="{FF2B5EF4-FFF2-40B4-BE49-F238E27FC236}">
                <a16:creationId xmlns:a16="http://schemas.microsoft.com/office/drawing/2014/main" id="{1D1C2AA2-B563-FBE9-D014-C2315B65E02B}"/>
              </a:ext>
            </a:extLst>
          </p:cNvPr>
          <p:cNvSpPr txBox="1"/>
          <p:nvPr/>
        </p:nvSpPr>
        <p:spPr>
          <a:xfrm>
            <a:off x="2585" y="4866501"/>
            <a:ext cx="2129109" cy="276999"/>
          </a:xfrm>
          <a:prstGeom prst="rect">
            <a:avLst/>
          </a:prstGeom>
          <a:noFill/>
        </p:spPr>
        <p:txBody>
          <a:bodyPr wrap="none" rtlCol="0">
            <a:spAutoFit/>
          </a:bodyPr>
          <a:lstStyle/>
          <a:p>
            <a:r>
              <a:rPr lang="en-US" sz="600" dirty="0"/>
              <a:t>1. </a:t>
            </a:r>
            <a:r>
              <a:rPr lang="en-US" sz="600" dirty="0" err="1">
                <a:effectLst/>
              </a:rPr>
              <a:t>Rothemund</a:t>
            </a:r>
            <a:r>
              <a:rPr lang="en-US" sz="600" dirty="0">
                <a:effectLst/>
              </a:rPr>
              <a:t>, P. W. K. </a:t>
            </a:r>
            <a:r>
              <a:rPr lang="en-US" sz="600" i="1" dirty="0">
                <a:effectLst/>
              </a:rPr>
              <a:t>Nature</a:t>
            </a:r>
            <a:r>
              <a:rPr lang="en-US" sz="600" dirty="0">
                <a:effectLst/>
              </a:rPr>
              <a:t> 440, no. 7082 (2006): 297–302.</a:t>
            </a:r>
          </a:p>
          <a:p>
            <a:r>
              <a:rPr lang="en-US" sz="600" dirty="0"/>
              <a:t>2. </a:t>
            </a:r>
            <a:r>
              <a:rPr lang="en-GB" sz="600" b="0" i="0" dirty="0">
                <a:solidFill>
                  <a:srgbClr val="222222"/>
                </a:solidFill>
                <a:effectLst/>
                <a:latin typeface="-apple-system"/>
              </a:rPr>
              <a:t>Andersen, E. </a:t>
            </a:r>
            <a:r>
              <a:rPr lang="en-GB" sz="600" b="0" i="1" dirty="0">
                <a:solidFill>
                  <a:srgbClr val="222222"/>
                </a:solidFill>
                <a:effectLst/>
                <a:latin typeface="-apple-system"/>
              </a:rPr>
              <a:t>et al.</a:t>
            </a:r>
            <a:r>
              <a:rPr lang="en-GB" sz="600" b="0" i="0" dirty="0">
                <a:solidFill>
                  <a:srgbClr val="222222"/>
                </a:solidFill>
                <a:effectLst/>
                <a:latin typeface="-apple-system"/>
              </a:rPr>
              <a:t> </a:t>
            </a:r>
            <a:r>
              <a:rPr lang="en-GB" sz="600" b="0" i="1" dirty="0">
                <a:solidFill>
                  <a:srgbClr val="222222"/>
                </a:solidFill>
                <a:effectLst/>
                <a:latin typeface="-apple-system"/>
              </a:rPr>
              <a:t>Nature</a:t>
            </a:r>
            <a:r>
              <a:rPr lang="en-GB" sz="600" b="0" i="0" dirty="0">
                <a:solidFill>
                  <a:srgbClr val="222222"/>
                </a:solidFill>
                <a:effectLst/>
                <a:latin typeface="-apple-system"/>
              </a:rPr>
              <a:t> </a:t>
            </a:r>
            <a:r>
              <a:rPr lang="en-GB" sz="600" b="1" i="0" dirty="0">
                <a:solidFill>
                  <a:srgbClr val="222222"/>
                </a:solidFill>
                <a:effectLst/>
                <a:latin typeface="-apple-system"/>
              </a:rPr>
              <a:t>459</a:t>
            </a:r>
            <a:r>
              <a:rPr lang="en-GB" sz="600" b="0" i="0" dirty="0">
                <a:solidFill>
                  <a:srgbClr val="222222"/>
                </a:solidFill>
                <a:effectLst/>
                <a:latin typeface="-apple-system"/>
              </a:rPr>
              <a:t>, 73–76 (2009). </a:t>
            </a:r>
            <a:endParaRPr lang="en-US" sz="600" dirty="0"/>
          </a:p>
        </p:txBody>
      </p:sp>
      <p:sp>
        <p:nvSpPr>
          <p:cNvPr id="26" name="TextBox 25">
            <a:extLst>
              <a:ext uri="{FF2B5EF4-FFF2-40B4-BE49-F238E27FC236}">
                <a16:creationId xmlns:a16="http://schemas.microsoft.com/office/drawing/2014/main" id="{B05A5717-C68F-628B-5F12-E1D9E5060945}"/>
              </a:ext>
            </a:extLst>
          </p:cNvPr>
          <p:cNvSpPr txBox="1"/>
          <p:nvPr/>
        </p:nvSpPr>
        <p:spPr>
          <a:xfrm>
            <a:off x="340750" y="3388057"/>
            <a:ext cx="3715648" cy="1415772"/>
          </a:xfrm>
          <a:prstGeom prst="rect">
            <a:avLst/>
          </a:prstGeom>
          <a:noFill/>
        </p:spPr>
        <p:txBody>
          <a:bodyPr wrap="square" rtlCol="0">
            <a:spAutoFit/>
          </a:bodyPr>
          <a:lstStyle/>
          <a:p>
            <a:r>
              <a:rPr lang="en-US" sz="1600" u="sng" dirty="0"/>
              <a:t>DNA origami</a:t>
            </a:r>
            <a:r>
              <a:rPr lang="en-US" sz="1600" u="sng" baseline="30000" dirty="0"/>
              <a:t>1</a:t>
            </a:r>
            <a:r>
              <a:rPr lang="en-US" sz="1600" u="sng" dirty="0"/>
              <a:t> consists of:</a:t>
            </a:r>
          </a:p>
          <a:p>
            <a:pPr marL="342900" indent="-342900">
              <a:buFont typeface="+mj-lt"/>
              <a:buAutoNum type="arabicPeriod"/>
            </a:pPr>
            <a:r>
              <a:rPr lang="en-US" sz="1400" dirty="0">
                <a:solidFill>
                  <a:srgbClr val="00B0F0"/>
                </a:solidFill>
              </a:rPr>
              <a:t>Scaffold</a:t>
            </a:r>
            <a:r>
              <a:rPr lang="en-US" sz="1400" dirty="0"/>
              <a:t> (~7k nucleotides (</a:t>
            </a:r>
            <a:r>
              <a:rPr lang="en-US" sz="1400" dirty="0" err="1"/>
              <a:t>nts</a:t>
            </a:r>
            <a:r>
              <a:rPr lang="en-US" sz="1400" dirty="0"/>
              <a:t>))</a:t>
            </a:r>
          </a:p>
          <a:p>
            <a:pPr marL="342900" indent="-342900">
              <a:buFont typeface="+mj-lt"/>
              <a:buAutoNum type="arabicPeriod"/>
            </a:pPr>
            <a:r>
              <a:rPr lang="en-US" sz="1400" dirty="0"/>
              <a:t>Many short, synthetic </a:t>
            </a:r>
            <a:r>
              <a:rPr lang="en-US" sz="1400" dirty="0">
                <a:solidFill>
                  <a:srgbClr val="FF921A"/>
                </a:solidFill>
              </a:rPr>
              <a:t>staples</a:t>
            </a:r>
            <a:r>
              <a:rPr lang="en-US" sz="1400" dirty="0"/>
              <a:t> (20-60 </a:t>
            </a:r>
            <a:r>
              <a:rPr lang="en-US" sz="1400" dirty="0" err="1"/>
              <a:t>nts</a:t>
            </a:r>
            <a:r>
              <a:rPr lang="en-US" sz="1400" dirty="0"/>
              <a:t>)</a:t>
            </a:r>
          </a:p>
          <a:p>
            <a:endParaRPr lang="en-US" sz="1400" dirty="0"/>
          </a:p>
          <a:p>
            <a:r>
              <a:rPr lang="en-US" sz="1400" dirty="0"/>
              <a:t>And a thermal annealing process enables </a:t>
            </a:r>
            <a:r>
              <a:rPr lang="en-US" sz="1400" b="1" dirty="0"/>
              <a:t>self-assembly!</a:t>
            </a:r>
          </a:p>
        </p:txBody>
      </p:sp>
      <p:grpSp>
        <p:nvGrpSpPr>
          <p:cNvPr id="57" name="Group 56">
            <a:extLst>
              <a:ext uri="{FF2B5EF4-FFF2-40B4-BE49-F238E27FC236}">
                <a16:creationId xmlns:a16="http://schemas.microsoft.com/office/drawing/2014/main" id="{7298B856-DE27-07D7-21BA-DBB437B712F4}"/>
              </a:ext>
            </a:extLst>
          </p:cNvPr>
          <p:cNvGrpSpPr/>
          <p:nvPr/>
        </p:nvGrpSpPr>
        <p:grpSpPr>
          <a:xfrm>
            <a:off x="452252" y="1261710"/>
            <a:ext cx="2585153" cy="2187332"/>
            <a:chOff x="-2727" y="1288438"/>
            <a:chExt cx="2585153" cy="2187332"/>
          </a:xfrm>
        </p:grpSpPr>
        <p:sp>
          <p:nvSpPr>
            <p:cNvPr id="35" name="Rectangle 34">
              <a:extLst>
                <a:ext uri="{FF2B5EF4-FFF2-40B4-BE49-F238E27FC236}">
                  <a16:creationId xmlns:a16="http://schemas.microsoft.com/office/drawing/2014/main" id="{85BC2566-E7A5-B6D6-844E-CE840A8A0452}"/>
                </a:ext>
              </a:extLst>
            </p:cNvPr>
            <p:cNvSpPr/>
            <p:nvPr/>
          </p:nvSpPr>
          <p:spPr bwMode="auto">
            <a:xfrm>
              <a:off x="2240782" y="2399636"/>
              <a:ext cx="341644" cy="36366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48" name="Rectangle 47">
              <a:extLst>
                <a:ext uri="{FF2B5EF4-FFF2-40B4-BE49-F238E27FC236}">
                  <a16:creationId xmlns:a16="http://schemas.microsoft.com/office/drawing/2014/main" id="{F22AFC99-E117-B9D7-D68B-F3DAC43F6CF9}"/>
                </a:ext>
              </a:extLst>
            </p:cNvPr>
            <p:cNvSpPr/>
            <p:nvPr/>
          </p:nvSpPr>
          <p:spPr bwMode="auto">
            <a:xfrm>
              <a:off x="2240782" y="2399636"/>
              <a:ext cx="170822" cy="18183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0" name="Rectangle 9">
              <a:extLst>
                <a:ext uri="{FF2B5EF4-FFF2-40B4-BE49-F238E27FC236}">
                  <a16:creationId xmlns:a16="http://schemas.microsoft.com/office/drawing/2014/main" id="{066A21E8-89BC-223C-1144-AE64C8E9F785}"/>
                </a:ext>
              </a:extLst>
            </p:cNvPr>
            <p:cNvSpPr/>
            <p:nvPr/>
          </p:nvSpPr>
          <p:spPr bwMode="auto">
            <a:xfrm>
              <a:off x="1651506" y="1640860"/>
              <a:ext cx="274320" cy="135467"/>
            </a:xfrm>
            <a:prstGeom prst="rect">
              <a:avLst/>
            </a:prstGeom>
            <a:solidFill>
              <a:schemeClr val="accent5">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1" name="Rectangle 10">
              <a:extLst>
                <a:ext uri="{FF2B5EF4-FFF2-40B4-BE49-F238E27FC236}">
                  <a16:creationId xmlns:a16="http://schemas.microsoft.com/office/drawing/2014/main" id="{8D935477-A52D-1389-B7F1-3347FE6B20AB}"/>
                </a:ext>
              </a:extLst>
            </p:cNvPr>
            <p:cNvSpPr/>
            <p:nvPr/>
          </p:nvSpPr>
          <p:spPr bwMode="auto">
            <a:xfrm>
              <a:off x="1651506" y="2106853"/>
              <a:ext cx="274320" cy="135467"/>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endParaRPr>
            </a:p>
          </p:txBody>
        </p:sp>
        <p:sp>
          <p:nvSpPr>
            <p:cNvPr id="12" name="Rectangle 11">
              <a:extLst>
                <a:ext uri="{FF2B5EF4-FFF2-40B4-BE49-F238E27FC236}">
                  <a16:creationId xmlns:a16="http://schemas.microsoft.com/office/drawing/2014/main" id="{CA626D9A-5705-5922-AADE-2BC66EA78087}"/>
                </a:ext>
              </a:extLst>
            </p:cNvPr>
            <p:cNvSpPr/>
            <p:nvPr/>
          </p:nvSpPr>
          <p:spPr bwMode="auto">
            <a:xfrm>
              <a:off x="1651506" y="2596010"/>
              <a:ext cx="274320" cy="135467"/>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3" name="Rectangle 12">
              <a:extLst>
                <a:ext uri="{FF2B5EF4-FFF2-40B4-BE49-F238E27FC236}">
                  <a16:creationId xmlns:a16="http://schemas.microsoft.com/office/drawing/2014/main" id="{13455F41-9FD7-158B-AE97-D53715E31773}"/>
                </a:ext>
              </a:extLst>
            </p:cNvPr>
            <p:cNvSpPr/>
            <p:nvPr/>
          </p:nvSpPr>
          <p:spPr bwMode="auto">
            <a:xfrm>
              <a:off x="1998793" y="2596010"/>
              <a:ext cx="274320" cy="135467"/>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0" name="Rectangle 19">
              <a:extLst>
                <a:ext uri="{FF2B5EF4-FFF2-40B4-BE49-F238E27FC236}">
                  <a16:creationId xmlns:a16="http://schemas.microsoft.com/office/drawing/2014/main" id="{8C527EDA-18FD-56B4-6B57-6B07BFBA2AE1}"/>
                </a:ext>
              </a:extLst>
            </p:cNvPr>
            <p:cNvSpPr/>
            <p:nvPr/>
          </p:nvSpPr>
          <p:spPr bwMode="auto">
            <a:xfrm>
              <a:off x="1998793" y="2106853"/>
              <a:ext cx="274320" cy="135467"/>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1" name="Rectangle 20">
              <a:extLst>
                <a:ext uri="{FF2B5EF4-FFF2-40B4-BE49-F238E27FC236}">
                  <a16:creationId xmlns:a16="http://schemas.microsoft.com/office/drawing/2014/main" id="{74053B65-3322-CEA2-D66E-B7D2A047A897}"/>
                </a:ext>
              </a:extLst>
            </p:cNvPr>
            <p:cNvSpPr/>
            <p:nvPr/>
          </p:nvSpPr>
          <p:spPr bwMode="auto">
            <a:xfrm>
              <a:off x="1998793" y="1640860"/>
              <a:ext cx="274320" cy="135467"/>
            </a:xfrm>
            <a:prstGeom prst="rect">
              <a:avLst/>
            </a:prstGeom>
            <a:solidFill>
              <a:schemeClr val="accent4">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4" name="Right Arrow 23">
              <a:extLst>
                <a:ext uri="{FF2B5EF4-FFF2-40B4-BE49-F238E27FC236}">
                  <a16:creationId xmlns:a16="http://schemas.microsoft.com/office/drawing/2014/main" id="{24C543FD-547B-72BC-0423-F7A4340A3365}"/>
                </a:ext>
              </a:extLst>
            </p:cNvPr>
            <p:cNvSpPr/>
            <p:nvPr/>
          </p:nvSpPr>
          <p:spPr bwMode="auto">
            <a:xfrm rot="16200000">
              <a:off x="627066" y="2094929"/>
              <a:ext cx="1907763" cy="294782"/>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endParaRPr>
            </a:p>
          </p:txBody>
        </p:sp>
        <p:sp>
          <p:nvSpPr>
            <p:cNvPr id="25" name="Right Arrow 24">
              <a:extLst>
                <a:ext uri="{FF2B5EF4-FFF2-40B4-BE49-F238E27FC236}">
                  <a16:creationId xmlns:a16="http://schemas.microsoft.com/office/drawing/2014/main" id="{1C7FFF8E-27D0-4121-5224-77620F01A71F}"/>
                </a:ext>
              </a:extLst>
            </p:cNvPr>
            <p:cNvSpPr/>
            <p:nvPr/>
          </p:nvSpPr>
          <p:spPr bwMode="auto">
            <a:xfrm rot="5400000">
              <a:off x="1392372" y="2174642"/>
              <a:ext cx="1907763" cy="294782"/>
            </a:xfrm>
            <a:prstGeom prst="rightArrow">
              <a:avLst/>
            </a:prstGeom>
            <a:solidFill>
              <a:srgbClr val="FF921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pic>
          <p:nvPicPr>
            <p:cNvPr id="28" name="Picture 2" descr="DNA | Definition, Discovery, Function, Bases, Facts, &amp; Structure |  Britannica">
              <a:extLst>
                <a:ext uri="{FF2B5EF4-FFF2-40B4-BE49-F238E27FC236}">
                  <a16:creationId xmlns:a16="http://schemas.microsoft.com/office/drawing/2014/main" id="{D2A9FCD1-73B6-240D-FE6F-9DE4AC6F01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710"/>
            <a:stretch/>
          </p:blipFill>
          <p:spPr bwMode="auto">
            <a:xfrm rot="5400000">
              <a:off x="-164667" y="1643128"/>
              <a:ext cx="1755041" cy="1277283"/>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35">
              <a:extLst>
                <a:ext uri="{FF2B5EF4-FFF2-40B4-BE49-F238E27FC236}">
                  <a16:creationId xmlns:a16="http://schemas.microsoft.com/office/drawing/2014/main" id="{4212DE04-B393-12DF-7ACE-FB87E0B40A18}"/>
                </a:ext>
              </a:extLst>
            </p:cNvPr>
            <p:cNvSpPr/>
            <p:nvPr/>
          </p:nvSpPr>
          <p:spPr bwMode="auto">
            <a:xfrm>
              <a:off x="178755" y="1507034"/>
              <a:ext cx="1148156" cy="1634927"/>
            </a:xfrm>
            <a:custGeom>
              <a:avLst/>
              <a:gdLst>
                <a:gd name="connsiteX0" fmla="*/ 0 w 1148156"/>
                <a:gd name="connsiteY0" fmla="*/ 1634927 h 1634927"/>
                <a:gd name="connsiteX1" fmla="*/ 591266 w 1148156"/>
                <a:gd name="connsiteY1" fmla="*/ 1318668 h 1634927"/>
                <a:gd name="connsiteX2" fmla="*/ 570640 w 1148156"/>
                <a:gd name="connsiteY2" fmla="*/ 782404 h 1634927"/>
                <a:gd name="connsiteX3" fmla="*/ 543140 w 1148156"/>
                <a:gd name="connsiteY3" fmla="*/ 548647 h 1634927"/>
                <a:gd name="connsiteX4" fmla="*/ 735645 w 1148156"/>
                <a:gd name="connsiteY4" fmla="*/ 177387 h 1634927"/>
                <a:gd name="connsiteX5" fmla="*/ 1148156 w 1148156"/>
                <a:gd name="connsiteY5" fmla="*/ 26133 h 163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8156" h="1634927">
                  <a:moveTo>
                    <a:pt x="0" y="1634927"/>
                  </a:moveTo>
                  <a:cubicBezTo>
                    <a:pt x="248079" y="1547841"/>
                    <a:pt x="496159" y="1460755"/>
                    <a:pt x="591266" y="1318668"/>
                  </a:cubicBezTo>
                  <a:cubicBezTo>
                    <a:pt x="686373" y="1176581"/>
                    <a:pt x="578661" y="910741"/>
                    <a:pt x="570640" y="782404"/>
                  </a:cubicBezTo>
                  <a:cubicBezTo>
                    <a:pt x="562619" y="654067"/>
                    <a:pt x="515639" y="649483"/>
                    <a:pt x="543140" y="548647"/>
                  </a:cubicBezTo>
                  <a:cubicBezTo>
                    <a:pt x="570641" y="447811"/>
                    <a:pt x="634809" y="264473"/>
                    <a:pt x="735645" y="177387"/>
                  </a:cubicBezTo>
                  <a:cubicBezTo>
                    <a:pt x="836481" y="90301"/>
                    <a:pt x="976276" y="-60953"/>
                    <a:pt x="1148156" y="26133"/>
                  </a:cubicBezTo>
                </a:path>
              </a:pathLst>
            </a:custGeom>
            <a:noFill/>
            <a:ln w="57150" cap="flat" cmpd="sng" algn="ctr">
              <a:solidFill>
                <a:srgbClr val="00B0F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37" name="Freeform 36">
              <a:extLst>
                <a:ext uri="{FF2B5EF4-FFF2-40B4-BE49-F238E27FC236}">
                  <a16:creationId xmlns:a16="http://schemas.microsoft.com/office/drawing/2014/main" id="{EB70C0EF-6872-1D97-6274-85E07418764F}"/>
                </a:ext>
              </a:extLst>
            </p:cNvPr>
            <p:cNvSpPr/>
            <p:nvPr/>
          </p:nvSpPr>
          <p:spPr bwMode="auto">
            <a:xfrm>
              <a:off x="379178" y="1533167"/>
              <a:ext cx="750428" cy="1629419"/>
            </a:xfrm>
            <a:custGeom>
              <a:avLst/>
              <a:gdLst>
                <a:gd name="connsiteX0" fmla="*/ 60834 w 750428"/>
                <a:gd name="connsiteY0" fmla="*/ 1629419 h 1629419"/>
                <a:gd name="connsiteX1" fmla="*/ 5833 w 750428"/>
                <a:gd name="connsiteY1" fmla="*/ 1155031 h 1629419"/>
                <a:gd name="connsiteX2" fmla="*/ 184587 w 750428"/>
                <a:gd name="connsiteY2" fmla="*/ 838773 h 1629419"/>
                <a:gd name="connsiteX3" fmla="*/ 603974 w 750428"/>
                <a:gd name="connsiteY3" fmla="*/ 673768 h 1629419"/>
                <a:gd name="connsiteX4" fmla="*/ 748353 w 750428"/>
                <a:gd name="connsiteY4" fmla="*/ 563765 h 1629419"/>
                <a:gd name="connsiteX5" fmla="*/ 686476 w 750428"/>
                <a:gd name="connsiteY5" fmla="*/ 288758 h 1629419"/>
                <a:gd name="connsiteX6" fmla="*/ 645225 w 750428"/>
                <a:gd name="connsiteY6" fmla="*/ 0 h 1629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428" h="1629419">
                  <a:moveTo>
                    <a:pt x="60834" y="1629419"/>
                  </a:moveTo>
                  <a:cubicBezTo>
                    <a:pt x="23020" y="1458112"/>
                    <a:pt x="-14793" y="1286805"/>
                    <a:pt x="5833" y="1155031"/>
                  </a:cubicBezTo>
                  <a:cubicBezTo>
                    <a:pt x="26458" y="1023257"/>
                    <a:pt x="84897" y="918983"/>
                    <a:pt x="184587" y="838773"/>
                  </a:cubicBezTo>
                  <a:cubicBezTo>
                    <a:pt x="284277" y="758563"/>
                    <a:pt x="510013" y="719603"/>
                    <a:pt x="603974" y="673768"/>
                  </a:cubicBezTo>
                  <a:cubicBezTo>
                    <a:pt x="697935" y="627933"/>
                    <a:pt x="734603" y="627933"/>
                    <a:pt x="748353" y="563765"/>
                  </a:cubicBezTo>
                  <a:cubicBezTo>
                    <a:pt x="762103" y="499597"/>
                    <a:pt x="703664" y="382719"/>
                    <a:pt x="686476" y="288758"/>
                  </a:cubicBezTo>
                  <a:cubicBezTo>
                    <a:pt x="669288" y="194797"/>
                    <a:pt x="657256" y="97398"/>
                    <a:pt x="645225" y="0"/>
                  </a:cubicBezTo>
                </a:path>
              </a:pathLst>
            </a:custGeom>
            <a:noFill/>
            <a:ln w="57150" cap="flat" cmpd="sng" algn="ctr">
              <a:solidFill>
                <a:srgbClr val="FF921A"/>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38" name="TextBox 37">
              <a:extLst>
                <a:ext uri="{FF2B5EF4-FFF2-40B4-BE49-F238E27FC236}">
                  <a16:creationId xmlns:a16="http://schemas.microsoft.com/office/drawing/2014/main" id="{1EF922FA-BFA9-0296-C08B-3A3CAD1F99DB}"/>
                </a:ext>
              </a:extLst>
            </p:cNvPr>
            <p:cNvSpPr txBox="1"/>
            <p:nvPr/>
          </p:nvSpPr>
          <p:spPr>
            <a:xfrm>
              <a:off x="-2727" y="3137216"/>
              <a:ext cx="1431159" cy="338554"/>
            </a:xfrm>
            <a:prstGeom prst="rect">
              <a:avLst/>
            </a:prstGeom>
            <a:noFill/>
          </p:spPr>
          <p:txBody>
            <a:bodyPr wrap="square" rtlCol="0">
              <a:spAutoFit/>
            </a:bodyPr>
            <a:lstStyle/>
            <a:p>
              <a:pPr algn="ctr"/>
              <a:r>
                <a:rPr lang="en-US" sz="800" dirty="0"/>
                <a:t>https://</a:t>
              </a:r>
              <a:r>
                <a:rPr lang="en-US" sz="800" dirty="0" err="1"/>
                <a:t>www.britannica.com</a:t>
              </a:r>
              <a:r>
                <a:rPr lang="en-US" sz="800" dirty="0"/>
                <a:t>/science/DNA</a:t>
              </a:r>
            </a:p>
          </p:txBody>
        </p:sp>
        <p:sp>
          <p:nvSpPr>
            <p:cNvPr id="40" name="TextBox 39">
              <a:extLst>
                <a:ext uri="{FF2B5EF4-FFF2-40B4-BE49-F238E27FC236}">
                  <a16:creationId xmlns:a16="http://schemas.microsoft.com/office/drawing/2014/main" id="{9F796A95-C590-8768-4ABA-C163A73877DA}"/>
                </a:ext>
              </a:extLst>
            </p:cNvPr>
            <p:cNvSpPr txBox="1"/>
            <p:nvPr/>
          </p:nvSpPr>
          <p:spPr>
            <a:xfrm>
              <a:off x="1637297" y="1555260"/>
              <a:ext cx="293670" cy="307777"/>
            </a:xfrm>
            <a:prstGeom prst="rect">
              <a:avLst/>
            </a:prstGeom>
            <a:noFill/>
          </p:spPr>
          <p:txBody>
            <a:bodyPr wrap="none" rtlCol="0">
              <a:spAutoFit/>
            </a:bodyPr>
            <a:lstStyle/>
            <a:p>
              <a:r>
                <a:rPr lang="en-US" sz="1400" b="1" dirty="0"/>
                <a:t>A</a:t>
              </a:r>
            </a:p>
          </p:txBody>
        </p:sp>
        <p:sp>
          <p:nvSpPr>
            <p:cNvPr id="41" name="TextBox 40">
              <a:extLst>
                <a:ext uri="{FF2B5EF4-FFF2-40B4-BE49-F238E27FC236}">
                  <a16:creationId xmlns:a16="http://schemas.microsoft.com/office/drawing/2014/main" id="{34CC63F3-2B90-5850-8379-BA4D3B154CAD}"/>
                </a:ext>
              </a:extLst>
            </p:cNvPr>
            <p:cNvSpPr txBox="1"/>
            <p:nvPr/>
          </p:nvSpPr>
          <p:spPr>
            <a:xfrm>
              <a:off x="1985509" y="1555260"/>
              <a:ext cx="272832" cy="307777"/>
            </a:xfrm>
            <a:prstGeom prst="rect">
              <a:avLst/>
            </a:prstGeom>
            <a:noFill/>
          </p:spPr>
          <p:txBody>
            <a:bodyPr wrap="none" rtlCol="0">
              <a:spAutoFit/>
            </a:bodyPr>
            <a:lstStyle/>
            <a:p>
              <a:r>
                <a:rPr lang="en-US" sz="1400" b="1" dirty="0"/>
                <a:t>T</a:t>
              </a:r>
            </a:p>
          </p:txBody>
        </p:sp>
        <p:sp>
          <p:nvSpPr>
            <p:cNvPr id="44" name="TextBox 43">
              <a:extLst>
                <a:ext uri="{FF2B5EF4-FFF2-40B4-BE49-F238E27FC236}">
                  <a16:creationId xmlns:a16="http://schemas.microsoft.com/office/drawing/2014/main" id="{DBF6E225-15F7-C992-6433-F8D0DC2C78DE}"/>
                </a:ext>
              </a:extLst>
            </p:cNvPr>
            <p:cNvSpPr txBox="1"/>
            <p:nvPr/>
          </p:nvSpPr>
          <p:spPr>
            <a:xfrm>
              <a:off x="1634892" y="2023859"/>
              <a:ext cx="298480" cy="307777"/>
            </a:xfrm>
            <a:prstGeom prst="rect">
              <a:avLst/>
            </a:prstGeom>
            <a:noFill/>
          </p:spPr>
          <p:txBody>
            <a:bodyPr wrap="none" rtlCol="0">
              <a:spAutoFit/>
            </a:bodyPr>
            <a:lstStyle/>
            <a:p>
              <a:r>
                <a:rPr lang="en-US" sz="1400" b="1" dirty="0"/>
                <a:t>G</a:t>
              </a:r>
            </a:p>
          </p:txBody>
        </p:sp>
        <p:sp>
          <p:nvSpPr>
            <p:cNvPr id="46" name="TextBox 45">
              <a:extLst>
                <a:ext uri="{FF2B5EF4-FFF2-40B4-BE49-F238E27FC236}">
                  <a16:creationId xmlns:a16="http://schemas.microsoft.com/office/drawing/2014/main" id="{4B18B888-E3FD-7D36-84E3-E45BB5D06868}"/>
                </a:ext>
              </a:extLst>
            </p:cNvPr>
            <p:cNvSpPr txBox="1"/>
            <p:nvPr/>
          </p:nvSpPr>
          <p:spPr>
            <a:xfrm>
              <a:off x="1972685" y="2512551"/>
              <a:ext cx="298480" cy="307777"/>
            </a:xfrm>
            <a:prstGeom prst="rect">
              <a:avLst/>
            </a:prstGeom>
            <a:noFill/>
          </p:spPr>
          <p:txBody>
            <a:bodyPr wrap="none" rtlCol="0">
              <a:spAutoFit/>
            </a:bodyPr>
            <a:lstStyle/>
            <a:p>
              <a:r>
                <a:rPr lang="en-US" sz="1400" b="1" dirty="0"/>
                <a:t>G</a:t>
              </a:r>
            </a:p>
          </p:txBody>
        </p:sp>
        <p:sp>
          <p:nvSpPr>
            <p:cNvPr id="49" name="TextBox 48">
              <a:extLst>
                <a:ext uri="{FF2B5EF4-FFF2-40B4-BE49-F238E27FC236}">
                  <a16:creationId xmlns:a16="http://schemas.microsoft.com/office/drawing/2014/main" id="{1C3C5791-6C0A-6B21-78AE-45EE6868891C}"/>
                </a:ext>
              </a:extLst>
            </p:cNvPr>
            <p:cNvSpPr txBox="1"/>
            <p:nvPr/>
          </p:nvSpPr>
          <p:spPr>
            <a:xfrm>
              <a:off x="1982303" y="2023859"/>
              <a:ext cx="279244" cy="307777"/>
            </a:xfrm>
            <a:prstGeom prst="rect">
              <a:avLst/>
            </a:prstGeom>
            <a:noFill/>
          </p:spPr>
          <p:txBody>
            <a:bodyPr wrap="none" rtlCol="0">
              <a:spAutoFit/>
            </a:bodyPr>
            <a:lstStyle/>
            <a:p>
              <a:r>
                <a:rPr lang="en-US" sz="1400" b="1" dirty="0"/>
                <a:t>C</a:t>
              </a:r>
            </a:p>
          </p:txBody>
        </p:sp>
        <p:sp>
          <p:nvSpPr>
            <p:cNvPr id="50" name="TextBox 49">
              <a:extLst>
                <a:ext uri="{FF2B5EF4-FFF2-40B4-BE49-F238E27FC236}">
                  <a16:creationId xmlns:a16="http://schemas.microsoft.com/office/drawing/2014/main" id="{F27D16B1-C5A8-7CBB-7C23-90918C418BF9}"/>
                </a:ext>
              </a:extLst>
            </p:cNvPr>
            <p:cNvSpPr txBox="1"/>
            <p:nvPr/>
          </p:nvSpPr>
          <p:spPr>
            <a:xfrm>
              <a:off x="1644510" y="2512551"/>
              <a:ext cx="279244" cy="307777"/>
            </a:xfrm>
            <a:prstGeom prst="rect">
              <a:avLst/>
            </a:prstGeom>
            <a:noFill/>
          </p:spPr>
          <p:txBody>
            <a:bodyPr wrap="none" rtlCol="0">
              <a:spAutoFit/>
            </a:bodyPr>
            <a:lstStyle/>
            <a:p>
              <a:r>
                <a:rPr lang="en-US" sz="1400" b="1" dirty="0"/>
                <a:t>C</a:t>
              </a:r>
            </a:p>
          </p:txBody>
        </p:sp>
      </p:grpSp>
      <p:sp>
        <p:nvSpPr>
          <p:cNvPr id="65" name="TextBox 64">
            <a:extLst>
              <a:ext uri="{FF2B5EF4-FFF2-40B4-BE49-F238E27FC236}">
                <a16:creationId xmlns:a16="http://schemas.microsoft.com/office/drawing/2014/main" id="{D858AA71-9FD5-CE26-4FC8-ADCA68A203C9}"/>
              </a:ext>
            </a:extLst>
          </p:cNvPr>
          <p:cNvSpPr txBox="1"/>
          <p:nvPr/>
        </p:nvSpPr>
        <p:spPr>
          <a:xfrm>
            <a:off x="1990794" y="4866501"/>
            <a:ext cx="2882520" cy="276999"/>
          </a:xfrm>
          <a:prstGeom prst="rect">
            <a:avLst/>
          </a:prstGeom>
          <a:noFill/>
        </p:spPr>
        <p:txBody>
          <a:bodyPr wrap="none" rtlCol="0">
            <a:spAutoFit/>
          </a:bodyPr>
          <a:lstStyle/>
          <a:p>
            <a:r>
              <a:rPr lang="en-US" sz="600" dirty="0"/>
              <a:t>3. </a:t>
            </a:r>
            <a:r>
              <a:rPr lang="en-GB" sz="600" dirty="0">
                <a:effectLst/>
              </a:rPr>
              <a:t>Douglas, S. M., Bachelet, I. and Church, G. M. </a:t>
            </a:r>
            <a:r>
              <a:rPr lang="en-GB" sz="600" i="1" dirty="0">
                <a:effectLst/>
              </a:rPr>
              <a:t>Science</a:t>
            </a:r>
            <a:r>
              <a:rPr lang="en-GB" sz="600" dirty="0">
                <a:effectLst/>
              </a:rPr>
              <a:t> 335, no. 6070 (2012): 831–34. </a:t>
            </a:r>
            <a:endParaRPr lang="en-US" sz="600" dirty="0">
              <a:effectLst/>
            </a:endParaRPr>
          </a:p>
          <a:p>
            <a:r>
              <a:rPr lang="en-US" sz="600" dirty="0"/>
              <a:t>4. </a:t>
            </a:r>
            <a:r>
              <a:rPr lang="en-GB" sz="600" dirty="0">
                <a:effectLst/>
              </a:rPr>
              <a:t>Kosuri, P. et al. </a:t>
            </a:r>
            <a:r>
              <a:rPr lang="en-GB" sz="600" i="1" dirty="0">
                <a:effectLst/>
              </a:rPr>
              <a:t>Nature</a:t>
            </a:r>
            <a:r>
              <a:rPr lang="en-GB" sz="600" dirty="0">
                <a:effectLst/>
              </a:rPr>
              <a:t> 572, no. 7767 (2019): 136–40.</a:t>
            </a:r>
          </a:p>
        </p:txBody>
      </p:sp>
      <p:sp>
        <p:nvSpPr>
          <p:cNvPr id="2" name="Title 1">
            <a:extLst>
              <a:ext uri="{FF2B5EF4-FFF2-40B4-BE49-F238E27FC236}">
                <a16:creationId xmlns:a16="http://schemas.microsoft.com/office/drawing/2014/main" id="{52EA7C97-EFDC-ECD3-99FE-D14E053CC596}"/>
              </a:ext>
            </a:extLst>
          </p:cNvPr>
          <p:cNvSpPr>
            <a:spLocks noGrp="1"/>
          </p:cNvSpPr>
          <p:nvPr>
            <p:ph type="title"/>
          </p:nvPr>
        </p:nvSpPr>
        <p:spPr/>
        <p:txBody>
          <a:bodyPr/>
          <a:lstStyle/>
          <a:p>
            <a:pPr algn="l"/>
            <a:r>
              <a:rPr lang="en-US" dirty="0"/>
              <a:t>DNA origami nanostructures are on the scale of ~20-100 nanometers and have been used in a variety of applications</a:t>
            </a:r>
          </a:p>
        </p:txBody>
      </p:sp>
      <p:sp>
        <p:nvSpPr>
          <p:cNvPr id="60" name="Rectangle 59">
            <a:extLst>
              <a:ext uri="{FF2B5EF4-FFF2-40B4-BE49-F238E27FC236}">
                <a16:creationId xmlns:a16="http://schemas.microsoft.com/office/drawing/2014/main" id="{69E1339C-EE47-F2F0-CB40-E025C7BC220D}"/>
              </a:ext>
            </a:extLst>
          </p:cNvPr>
          <p:cNvSpPr/>
          <p:nvPr/>
        </p:nvSpPr>
        <p:spPr bwMode="auto">
          <a:xfrm>
            <a:off x="3879272" y="2994649"/>
            <a:ext cx="438609" cy="35046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grpSp>
        <p:nvGrpSpPr>
          <p:cNvPr id="89" name="Group 88">
            <a:extLst>
              <a:ext uri="{FF2B5EF4-FFF2-40B4-BE49-F238E27FC236}">
                <a16:creationId xmlns:a16="http://schemas.microsoft.com/office/drawing/2014/main" id="{21218470-3B2D-81C5-1CED-36683201B0C0}"/>
              </a:ext>
            </a:extLst>
          </p:cNvPr>
          <p:cNvGrpSpPr/>
          <p:nvPr/>
        </p:nvGrpSpPr>
        <p:grpSpPr>
          <a:xfrm>
            <a:off x="6686818" y="1215568"/>
            <a:ext cx="2460605" cy="3502090"/>
            <a:chOff x="6844840" y="1003079"/>
            <a:chExt cx="2593720" cy="3691546"/>
          </a:xfrm>
        </p:grpSpPr>
        <p:pic>
          <p:nvPicPr>
            <p:cNvPr id="69" name="Picture 68" descr="A close-up of a ball&#10;&#10;AI-generated content may be incorrect.">
              <a:extLst>
                <a:ext uri="{FF2B5EF4-FFF2-40B4-BE49-F238E27FC236}">
                  <a16:creationId xmlns:a16="http://schemas.microsoft.com/office/drawing/2014/main" id="{4D979DAC-7732-E6C2-6183-6FA216F80BA0}"/>
                </a:ext>
              </a:extLst>
            </p:cNvPr>
            <p:cNvPicPr>
              <a:picLocks noChangeAspect="1"/>
            </p:cNvPicPr>
            <p:nvPr/>
          </p:nvPicPr>
          <p:blipFill>
            <a:blip r:embed="rId4"/>
            <a:stretch>
              <a:fillRect/>
            </a:stretch>
          </p:blipFill>
          <p:spPr>
            <a:xfrm>
              <a:off x="6993342" y="3610825"/>
              <a:ext cx="990812" cy="1083800"/>
            </a:xfrm>
            <a:prstGeom prst="rect">
              <a:avLst/>
            </a:prstGeom>
          </p:spPr>
        </p:pic>
        <p:sp>
          <p:nvSpPr>
            <p:cNvPr id="70" name="TextBox 69">
              <a:extLst>
                <a:ext uri="{FF2B5EF4-FFF2-40B4-BE49-F238E27FC236}">
                  <a16:creationId xmlns:a16="http://schemas.microsoft.com/office/drawing/2014/main" id="{522C5AF5-97D9-6167-40DB-C875993E72B9}"/>
                </a:ext>
              </a:extLst>
            </p:cNvPr>
            <p:cNvSpPr txBox="1"/>
            <p:nvPr/>
          </p:nvSpPr>
          <p:spPr>
            <a:xfrm>
              <a:off x="7934263" y="3763413"/>
              <a:ext cx="1504297" cy="778624"/>
            </a:xfrm>
            <a:prstGeom prst="rect">
              <a:avLst/>
            </a:prstGeom>
            <a:noFill/>
          </p:spPr>
          <p:txBody>
            <a:bodyPr wrap="square" rtlCol="0">
              <a:spAutoFit/>
            </a:bodyPr>
            <a:lstStyle/>
            <a:p>
              <a:pPr algn="ctr"/>
              <a:r>
                <a:rPr lang="en-MO" sz="1400" dirty="0"/>
                <a:t>Colloidal crystals and metamaterials</a:t>
              </a:r>
              <a:r>
                <a:rPr lang="en-MO" sz="1400" baseline="30000" dirty="0"/>
                <a:t>5,6</a:t>
              </a:r>
              <a:endParaRPr lang="en-MO" sz="1400" dirty="0"/>
            </a:p>
          </p:txBody>
        </p:sp>
        <p:grpSp>
          <p:nvGrpSpPr>
            <p:cNvPr id="77" name="Group 76">
              <a:extLst>
                <a:ext uri="{FF2B5EF4-FFF2-40B4-BE49-F238E27FC236}">
                  <a16:creationId xmlns:a16="http://schemas.microsoft.com/office/drawing/2014/main" id="{7040ABF6-5EC0-6115-23F5-B57D52828D38}"/>
                </a:ext>
              </a:extLst>
            </p:cNvPr>
            <p:cNvGrpSpPr/>
            <p:nvPr/>
          </p:nvGrpSpPr>
          <p:grpSpPr>
            <a:xfrm>
              <a:off x="6918703" y="2362982"/>
              <a:ext cx="1140091" cy="991357"/>
              <a:chOff x="7058420" y="2321148"/>
              <a:chExt cx="1140091" cy="991357"/>
            </a:xfrm>
          </p:grpSpPr>
          <p:pic>
            <p:nvPicPr>
              <p:cNvPr id="68" name="Picture 67" descr="A diagram of a structure&#10;&#10;AI-generated content may be incorrect.">
                <a:extLst>
                  <a:ext uri="{FF2B5EF4-FFF2-40B4-BE49-F238E27FC236}">
                    <a16:creationId xmlns:a16="http://schemas.microsoft.com/office/drawing/2014/main" id="{62BED9A8-07B3-6B22-24B6-1C0AA1D3E541}"/>
                  </a:ext>
                </a:extLst>
              </p:cNvPr>
              <p:cNvPicPr>
                <a:picLocks noChangeAspect="1"/>
              </p:cNvPicPr>
              <p:nvPr/>
            </p:nvPicPr>
            <p:blipFill>
              <a:blip r:embed="rId5"/>
              <a:stretch>
                <a:fillRect/>
              </a:stretch>
            </p:blipFill>
            <p:spPr>
              <a:xfrm>
                <a:off x="7129958" y="2321148"/>
                <a:ext cx="1068553" cy="991357"/>
              </a:xfrm>
              <a:prstGeom prst="rect">
                <a:avLst/>
              </a:prstGeom>
            </p:spPr>
          </p:pic>
          <p:sp>
            <p:nvSpPr>
              <p:cNvPr id="73" name="Rectangle 72">
                <a:extLst>
                  <a:ext uri="{FF2B5EF4-FFF2-40B4-BE49-F238E27FC236}">
                    <a16:creationId xmlns:a16="http://schemas.microsoft.com/office/drawing/2014/main" id="{5305DDED-D406-61EB-45C5-92769060CEDC}"/>
                  </a:ext>
                </a:extLst>
              </p:cNvPr>
              <p:cNvSpPr/>
              <p:nvPr/>
            </p:nvSpPr>
            <p:spPr bwMode="auto">
              <a:xfrm>
                <a:off x="7058420" y="2704749"/>
                <a:ext cx="110284" cy="30777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grpSp>
        <p:grpSp>
          <p:nvGrpSpPr>
            <p:cNvPr id="76" name="Group 75">
              <a:extLst>
                <a:ext uri="{FF2B5EF4-FFF2-40B4-BE49-F238E27FC236}">
                  <a16:creationId xmlns:a16="http://schemas.microsoft.com/office/drawing/2014/main" id="{490C7948-1EEC-F77A-E088-3C80FE75B48E}"/>
                </a:ext>
              </a:extLst>
            </p:cNvPr>
            <p:cNvGrpSpPr/>
            <p:nvPr/>
          </p:nvGrpSpPr>
          <p:grpSpPr>
            <a:xfrm>
              <a:off x="6844840" y="1003079"/>
              <a:ext cx="1287817" cy="1123475"/>
              <a:chOff x="7008462" y="1074791"/>
              <a:chExt cx="1287817" cy="1123475"/>
            </a:xfrm>
          </p:grpSpPr>
          <p:pic>
            <p:nvPicPr>
              <p:cNvPr id="67" name="Picture 66" descr="A diagram of a cross section of a cross section&#10;&#10;AI-generated content may be incorrect.">
                <a:extLst>
                  <a:ext uri="{FF2B5EF4-FFF2-40B4-BE49-F238E27FC236}">
                    <a16:creationId xmlns:a16="http://schemas.microsoft.com/office/drawing/2014/main" id="{57D4D16F-9746-5648-5B52-112C3BD98749}"/>
                  </a:ext>
                </a:extLst>
              </p:cNvPr>
              <p:cNvPicPr>
                <a:picLocks noChangeAspect="1"/>
              </p:cNvPicPr>
              <p:nvPr/>
            </p:nvPicPr>
            <p:blipFill>
              <a:blip r:embed="rId6"/>
              <a:stretch>
                <a:fillRect/>
              </a:stretch>
            </p:blipFill>
            <p:spPr>
              <a:xfrm>
                <a:off x="7008462" y="1074791"/>
                <a:ext cx="1187368" cy="1123475"/>
              </a:xfrm>
              <a:prstGeom prst="rect">
                <a:avLst/>
              </a:prstGeom>
            </p:spPr>
          </p:pic>
          <p:sp>
            <p:nvSpPr>
              <p:cNvPr id="71" name="Rectangle 70">
                <a:extLst>
                  <a:ext uri="{FF2B5EF4-FFF2-40B4-BE49-F238E27FC236}">
                    <a16:creationId xmlns:a16="http://schemas.microsoft.com/office/drawing/2014/main" id="{B8CB6E86-0B9F-D6D0-BB09-AB1A4571A2A9}"/>
                  </a:ext>
                </a:extLst>
              </p:cNvPr>
              <p:cNvSpPr/>
              <p:nvPr/>
            </p:nvSpPr>
            <p:spPr bwMode="auto">
              <a:xfrm>
                <a:off x="8103891" y="1176550"/>
                <a:ext cx="192388" cy="36879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72" name="Rectangle 71">
                <a:extLst>
                  <a:ext uri="{FF2B5EF4-FFF2-40B4-BE49-F238E27FC236}">
                    <a16:creationId xmlns:a16="http://schemas.microsoft.com/office/drawing/2014/main" id="{0CB4F63F-47AE-0D31-A495-D71132AD9BAF}"/>
                  </a:ext>
                </a:extLst>
              </p:cNvPr>
              <p:cNvSpPr/>
              <p:nvPr/>
            </p:nvSpPr>
            <p:spPr bwMode="auto">
              <a:xfrm>
                <a:off x="7685645" y="1627015"/>
                <a:ext cx="522452" cy="49419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grpSp>
        <p:sp>
          <p:nvSpPr>
            <p:cNvPr id="74" name="TextBox 73">
              <a:extLst>
                <a:ext uri="{FF2B5EF4-FFF2-40B4-BE49-F238E27FC236}">
                  <a16:creationId xmlns:a16="http://schemas.microsoft.com/office/drawing/2014/main" id="{EC821A0B-C051-364A-FB04-E99DB9F01EA4}"/>
                </a:ext>
              </a:extLst>
            </p:cNvPr>
            <p:cNvSpPr txBox="1"/>
            <p:nvPr/>
          </p:nvSpPr>
          <p:spPr>
            <a:xfrm>
              <a:off x="8050904" y="1423205"/>
              <a:ext cx="1271016" cy="523221"/>
            </a:xfrm>
            <a:prstGeom prst="rect">
              <a:avLst/>
            </a:prstGeom>
            <a:noFill/>
          </p:spPr>
          <p:txBody>
            <a:bodyPr wrap="square" rtlCol="0">
              <a:spAutoFit/>
            </a:bodyPr>
            <a:lstStyle/>
            <a:p>
              <a:pPr algn="ctr"/>
              <a:r>
                <a:rPr lang="en-MO" sz="1400" dirty="0"/>
                <a:t>DNA origami </a:t>
              </a:r>
              <a:r>
                <a:rPr lang="en-MO" sz="1400" i="1" dirty="0"/>
                <a:t>building block</a:t>
              </a:r>
            </a:p>
          </p:txBody>
        </p:sp>
        <p:sp>
          <p:nvSpPr>
            <p:cNvPr id="78" name="TextBox 77">
              <a:extLst>
                <a:ext uri="{FF2B5EF4-FFF2-40B4-BE49-F238E27FC236}">
                  <a16:creationId xmlns:a16="http://schemas.microsoft.com/office/drawing/2014/main" id="{0F093DD3-3A99-40E0-F0A3-44F8598B87A1}"/>
                </a:ext>
              </a:extLst>
            </p:cNvPr>
            <p:cNvSpPr txBox="1"/>
            <p:nvPr/>
          </p:nvSpPr>
          <p:spPr>
            <a:xfrm>
              <a:off x="8050904" y="2531026"/>
              <a:ext cx="1271016" cy="551525"/>
            </a:xfrm>
            <a:prstGeom prst="rect">
              <a:avLst/>
            </a:prstGeom>
            <a:noFill/>
          </p:spPr>
          <p:txBody>
            <a:bodyPr wrap="square" rtlCol="0">
              <a:spAutoFit/>
            </a:bodyPr>
            <a:lstStyle/>
            <a:p>
              <a:pPr algn="ctr"/>
              <a:r>
                <a:rPr lang="en-MO" sz="1400" i="1" dirty="0"/>
                <a:t>Unit cell</a:t>
              </a:r>
              <a:r>
                <a:rPr lang="en-MO" sz="1400" dirty="0"/>
                <a:t> of </a:t>
              </a:r>
              <a:r>
                <a:rPr lang="en-MO" sz="1400" i="1" dirty="0"/>
                <a:t>many</a:t>
              </a:r>
              <a:r>
                <a:rPr lang="en-MO" sz="1400" dirty="0"/>
                <a:t> blocks</a:t>
              </a:r>
              <a:endParaRPr lang="en-MO" sz="1400" i="1" dirty="0"/>
            </a:p>
          </p:txBody>
        </p:sp>
        <p:sp>
          <p:nvSpPr>
            <p:cNvPr id="80" name="Triangle 79">
              <a:extLst>
                <a:ext uri="{FF2B5EF4-FFF2-40B4-BE49-F238E27FC236}">
                  <a16:creationId xmlns:a16="http://schemas.microsoft.com/office/drawing/2014/main" id="{5A6F7FE3-EB7E-234E-9F3D-6E9ECFC31FD4}"/>
                </a:ext>
              </a:extLst>
            </p:cNvPr>
            <p:cNvSpPr/>
            <p:nvPr/>
          </p:nvSpPr>
          <p:spPr bwMode="auto">
            <a:xfrm rot="10800000">
              <a:off x="6947205" y="2174103"/>
              <a:ext cx="1149636" cy="112178"/>
            </a:xfrm>
            <a:prstGeom prst="triangle">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endParaRPr>
            </a:p>
          </p:txBody>
        </p:sp>
        <p:sp>
          <p:nvSpPr>
            <p:cNvPr id="81" name="Triangle 80">
              <a:extLst>
                <a:ext uri="{FF2B5EF4-FFF2-40B4-BE49-F238E27FC236}">
                  <a16:creationId xmlns:a16="http://schemas.microsoft.com/office/drawing/2014/main" id="{A59E5632-AFC8-C9BC-1A0C-090D5ABA626A}"/>
                </a:ext>
              </a:extLst>
            </p:cNvPr>
            <p:cNvSpPr/>
            <p:nvPr/>
          </p:nvSpPr>
          <p:spPr bwMode="auto">
            <a:xfrm rot="10800000">
              <a:off x="6918703" y="3450398"/>
              <a:ext cx="1149636" cy="112178"/>
            </a:xfrm>
            <a:prstGeom prst="triangle">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endParaRPr>
            </a:p>
          </p:txBody>
        </p:sp>
      </p:grpSp>
      <p:cxnSp>
        <p:nvCxnSpPr>
          <p:cNvPr id="85" name="Straight Connector 84">
            <a:extLst>
              <a:ext uri="{FF2B5EF4-FFF2-40B4-BE49-F238E27FC236}">
                <a16:creationId xmlns:a16="http://schemas.microsoft.com/office/drawing/2014/main" id="{CCDA49BB-BE65-55DE-F347-F1293CF5B473}"/>
              </a:ext>
            </a:extLst>
          </p:cNvPr>
          <p:cNvCxnSpPr/>
          <p:nvPr/>
        </p:nvCxnSpPr>
        <p:spPr bwMode="auto">
          <a:xfrm>
            <a:off x="6612557" y="1487036"/>
            <a:ext cx="0" cy="3230622"/>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87" name="TextBox 86">
            <a:extLst>
              <a:ext uri="{FF2B5EF4-FFF2-40B4-BE49-F238E27FC236}">
                <a16:creationId xmlns:a16="http://schemas.microsoft.com/office/drawing/2014/main" id="{5CE8839D-6717-A1F1-0DC4-3D652A44BE43}"/>
              </a:ext>
            </a:extLst>
          </p:cNvPr>
          <p:cNvSpPr txBox="1"/>
          <p:nvPr/>
        </p:nvSpPr>
        <p:spPr>
          <a:xfrm>
            <a:off x="4776798" y="4880651"/>
            <a:ext cx="1873850" cy="262783"/>
          </a:xfrm>
          <a:prstGeom prst="rect">
            <a:avLst/>
          </a:prstGeom>
          <a:noFill/>
        </p:spPr>
        <p:txBody>
          <a:bodyPr wrap="none" rtlCol="0">
            <a:spAutoFit/>
          </a:bodyPr>
          <a:lstStyle/>
          <a:p>
            <a:r>
              <a:rPr lang="en-MO" sz="600" dirty="0"/>
              <a:t>5. </a:t>
            </a:r>
            <a:r>
              <a:rPr lang="en-GB" sz="600" dirty="0">
                <a:effectLst/>
              </a:rPr>
              <a:t>Liu, H. et al. </a:t>
            </a:r>
            <a:r>
              <a:rPr lang="en-GB" sz="600" i="1" dirty="0">
                <a:effectLst/>
              </a:rPr>
              <a:t>Science</a:t>
            </a:r>
            <a:r>
              <a:rPr lang="en-GB" sz="600" dirty="0">
                <a:effectLst/>
              </a:rPr>
              <a:t> 384, no. 6697 (2024): 776–81. </a:t>
            </a:r>
            <a:endParaRPr lang="en-MO" sz="600" dirty="0"/>
          </a:p>
          <a:p>
            <a:r>
              <a:rPr lang="en-MO" sz="600" dirty="0"/>
              <a:t>6. </a:t>
            </a:r>
            <a:r>
              <a:rPr lang="en-GB" sz="600" dirty="0" err="1">
                <a:effectLst/>
              </a:rPr>
              <a:t>Posnjak</a:t>
            </a:r>
            <a:r>
              <a:rPr lang="en-GB" sz="600" dirty="0">
                <a:effectLst/>
              </a:rPr>
              <a:t>, G. et al. </a:t>
            </a:r>
            <a:r>
              <a:rPr lang="en-GB" sz="600" i="1" dirty="0">
                <a:effectLst/>
              </a:rPr>
              <a:t>Science</a:t>
            </a:r>
            <a:r>
              <a:rPr lang="en-GB" sz="600" dirty="0">
                <a:effectLst/>
              </a:rPr>
              <a:t> 384, no. 6697 (2024): 781–85.</a:t>
            </a:r>
          </a:p>
        </p:txBody>
      </p:sp>
      <p:sp>
        <p:nvSpPr>
          <p:cNvPr id="92" name="TextBox 91">
            <a:extLst>
              <a:ext uri="{FF2B5EF4-FFF2-40B4-BE49-F238E27FC236}">
                <a16:creationId xmlns:a16="http://schemas.microsoft.com/office/drawing/2014/main" id="{C8EC190F-244F-ED44-58C6-E75252FF3E88}"/>
              </a:ext>
            </a:extLst>
          </p:cNvPr>
          <p:cNvSpPr txBox="1"/>
          <p:nvPr/>
        </p:nvSpPr>
        <p:spPr>
          <a:xfrm>
            <a:off x="6989798" y="1015415"/>
            <a:ext cx="1837491" cy="307777"/>
          </a:xfrm>
          <a:prstGeom prst="rect">
            <a:avLst/>
          </a:prstGeom>
          <a:solidFill>
            <a:schemeClr val="bg1"/>
          </a:solidFill>
        </p:spPr>
        <p:txBody>
          <a:bodyPr wrap="none" rtlCol="0">
            <a:spAutoFit/>
          </a:bodyPr>
          <a:lstStyle/>
          <a:p>
            <a:r>
              <a:rPr lang="en-MO" sz="1400" b="1" dirty="0"/>
              <a:t>Inorganic Applications</a:t>
            </a:r>
          </a:p>
        </p:txBody>
      </p:sp>
      <p:grpSp>
        <p:nvGrpSpPr>
          <p:cNvPr id="95" name="Group 94">
            <a:extLst>
              <a:ext uri="{FF2B5EF4-FFF2-40B4-BE49-F238E27FC236}">
                <a16:creationId xmlns:a16="http://schemas.microsoft.com/office/drawing/2014/main" id="{8EB0D508-A427-BE93-97F5-594CD6990183}"/>
              </a:ext>
            </a:extLst>
          </p:cNvPr>
          <p:cNvGrpSpPr/>
          <p:nvPr/>
        </p:nvGrpSpPr>
        <p:grpSpPr>
          <a:xfrm>
            <a:off x="3765800" y="1015415"/>
            <a:ext cx="2845770" cy="3809466"/>
            <a:chOff x="3765800" y="1015415"/>
            <a:chExt cx="2845770" cy="3809466"/>
          </a:xfrm>
        </p:grpSpPr>
        <p:grpSp>
          <p:nvGrpSpPr>
            <p:cNvPr id="93" name="Group 92">
              <a:extLst>
                <a:ext uri="{FF2B5EF4-FFF2-40B4-BE49-F238E27FC236}">
                  <a16:creationId xmlns:a16="http://schemas.microsoft.com/office/drawing/2014/main" id="{17CE41A8-A27A-8E23-7AB9-564C54D532FB}"/>
                </a:ext>
              </a:extLst>
            </p:cNvPr>
            <p:cNvGrpSpPr/>
            <p:nvPr/>
          </p:nvGrpSpPr>
          <p:grpSpPr>
            <a:xfrm>
              <a:off x="3765800" y="1015415"/>
              <a:ext cx="2845770" cy="3809466"/>
              <a:chOff x="3765800" y="1015415"/>
              <a:chExt cx="2845770" cy="3809466"/>
            </a:xfrm>
          </p:grpSpPr>
          <p:grpSp>
            <p:nvGrpSpPr>
              <p:cNvPr id="55" name="Group 54">
                <a:extLst>
                  <a:ext uri="{FF2B5EF4-FFF2-40B4-BE49-F238E27FC236}">
                    <a16:creationId xmlns:a16="http://schemas.microsoft.com/office/drawing/2014/main" id="{6A9BD0AE-E654-6452-4BC3-E5B1484A7705}"/>
                  </a:ext>
                </a:extLst>
              </p:cNvPr>
              <p:cNvGrpSpPr/>
              <p:nvPr/>
            </p:nvGrpSpPr>
            <p:grpSpPr>
              <a:xfrm>
                <a:off x="3765800" y="1148079"/>
                <a:ext cx="2683117" cy="1779252"/>
                <a:chOff x="5414481" y="1163748"/>
                <a:chExt cx="2828268" cy="1875506"/>
              </a:xfrm>
            </p:grpSpPr>
            <p:sp>
              <p:nvSpPr>
                <p:cNvPr id="31" name="Oval 30">
                  <a:extLst>
                    <a:ext uri="{FF2B5EF4-FFF2-40B4-BE49-F238E27FC236}">
                      <a16:creationId xmlns:a16="http://schemas.microsoft.com/office/drawing/2014/main" id="{DC8D8F45-4524-2267-625E-8B4F977ACB93}"/>
                    </a:ext>
                  </a:extLst>
                </p:cNvPr>
                <p:cNvSpPr/>
                <p:nvPr/>
              </p:nvSpPr>
              <p:spPr bwMode="auto">
                <a:xfrm>
                  <a:off x="7676941" y="1457011"/>
                  <a:ext cx="391885" cy="261257"/>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39" name="Rectangle 38">
                  <a:extLst>
                    <a:ext uri="{FF2B5EF4-FFF2-40B4-BE49-F238E27FC236}">
                      <a16:creationId xmlns:a16="http://schemas.microsoft.com/office/drawing/2014/main" id="{08C9DA46-1947-8C52-0F91-190535FA93C1}"/>
                    </a:ext>
                  </a:extLst>
                </p:cNvPr>
                <p:cNvSpPr/>
                <p:nvPr/>
              </p:nvSpPr>
              <p:spPr bwMode="auto">
                <a:xfrm>
                  <a:off x="7591647" y="1315707"/>
                  <a:ext cx="281236" cy="2719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pic>
              <p:nvPicPr>
                <p:cNvPr id="52" name="Picture 51" descr="A diagram of a box&#10;&#10;AI-generated content may be incorrect.">
                  <a:extLst>
                    <a:ext uri="{FF2B5EF4-FFF2-40B4-BE49-F238E27FC236}">
                      <a16:creationId xmlns:a16="http://schemas.microsoft.com/office/drawing/2014/main" id="{75FE32B9-BFC4-39C6-6B9D-92D4D91F54B8}"/>
                    </a:ext>
                  </a:extLst>
                </p:cNvPr>
                <p:cNvPicPr>
                  <a:picLocks noChangeAspect="1"/>
                </p:cNvPicPr>
                <p:nvPr/>
              </p:nvPicPr>
              <p:blipFill>
                <a:blip r:embed="rId7"/>
                <a:stretch>
                  <a:fillRect/>
                </a:stretch>
              </p:blipFill>
              <p:spPr>
                <a:xfrm>
                  <a:off x="5563687" y="1163748"/>
                  <a:ext cx="2679062" cy="1656580"/>
                </a:xfrm>
                <a:prstGeom prst="rect">
                  <a:avLst/>
                </a:prstGeom>
              </p:spPr>
            </p:pic>
            <p:sp>
              <p:nvSpPr>
                <p:cNvPr id="53" name="Rectangle 52">
                  <a:extLst>
                    <a:ext uri="{FF2B5EF4-FFF2-40B4-BE49-F238E27FC236}">
                      <a16:creationId xmlns:a16="http://schemas.microsoft.com/office/drawing/2014/main" id="{95DF114E-E88E-246C-9D80-4F069CC8425D}"/>
                    </a:ext>
                  </a:extLst>
                </p:cNvPr>
                <p:cNvSpPr/>
                <p:nvPr/>
              </p:nvSpPr>
              <p:spPr bwMode="auto">
                <a:xfrm>
                  <a:off x="5414481" y="1163748"/>
                  <a:ext cx="462337" cy="36941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54" name="TextBox 53">
                  <a:extLst>
                    <a:ext uri="{FF2B5EF4-FFF2-40B4-BE49-F238E27FC236}">
                      <a16:creationId xmlns:a16="http://schemas.microsoft.com/office/drawing/2014/main" id="{D0A569ED-5979-DA1B-1DDD-90B66580CC26}"/>
                    </a:ext>
                  </a:extLst>
                </p:cNvPr>
                <p:cNvSpPr txBox="1"/>
                <p:nvPr/>
              </p:nvSpPr>
              <p:spPr>
                <a:xfrm>
                  <a:off x="5876818" y="2731477"/>
                  <a:ext cx="1935786" cy="307777"/>
                </a:xfrm>
                <a:prstGeom prst="rect">
                  <a:avLst/>
                </a:prstGeom>
                <a:noFill/>
              </p:spPr>
              <p:txBody>
                <a:bodyPr wrap="none" rtlCol="0">
                  <a:spAutoFit/>
                </a:bodyPr>
                <a:lstStyle/>
                <a:p>
                  <a:pPr algn="ctr"/>
                  <a:r>
                    <a:rPr lang="en-MO" sz="1400" dirty="0"/>
                    <a:t>Drug delivery vehicles</a:t>
                  </a:r>
                  <a:r>
                    <a:rPr lang="en-MO" sz="1400" baseline="30000" dirty="0"/>
                    <a:t>2,3</a:t>
                  </a:r>
                  <a:endParaRPr lang="en-MO" sz="1400" dirty="0"/>
                </a:p>
              </p:txBody>
            </p:sp>
          </p:grpSp>
          <p:pic>
            <p:nvPicPr>
              <p:cNvPr id="59" name="Picture 58" descr="A diagram of a structure&#10;&#10;AI-generated content may be incorrect.">
                <a:extLst>
                  <a:ext uri="{FF2B5EF4-FFF2-40B4-BE49-F238E27FC236}">
                    <a16:creationId xmlns:a16="http://schemas.microsoft.com/office/drawing/2014/main" id="{5CBCE0A0-92AC-8286-3FD0-DAC8B2FCF92E}"/>
                  </a:ext>
                </a:extLst>
              </p:cNvPr>
              <p:cNvPicPr>
                <a:picLocks noChangeAspect="1"/>
              </p:cNvPicPr>
              <p:nvPr/>
            </p:nvPicPr>
            <p:blipFill>
              <a:blip r:embed="rId8"/>
              <a:stretch>
                <a:fillRect/>
              </a:stretch>
            </p:blipFill>
            <p:spPr>
              <a:xfrm>
                <a:off x="4041925" y="2981683"/>
                <a:ext cx="2274057" cy="1571562"/>
              </a:xfrm>
              <a:prstGeom prst="rect">
                <a:avLst/>
              </a:prstGeom>
            </p:spPr>
          </p:pic>
          <p:sp>
            <p:nvSpPr>
              <p:cNvPr id="63" name="TextBox 62">
                <a:extLst>
                  <a:ext uri="{FF2B5EF4-FFF2-40B4-BE49-F238E27FC236}">
                    <a16:creationId xmlns:a16="http://schemas.microsoft.com/office/drawing/2014/main" id="{0DA9C7F3-B8BE-2755-897C-57239A8B346C}"/>
                  </a:ext>
                </a:extLst>
              </p:cNvPr>
              <p:cNvSpPr txBox="1"/>
              <p:nvPr/>
            </p:nvSpPr>
            <p:spPr>
              <a:xfrm>
                <a:off x="4454736" y="4532900"/>
                <a:ext cx="1571649" cy="291981"/>
              </a:xfrm>
              <a:prstGeom prst="rect">
                <a:avLst/>
              </a:prstGeom>
              <a:noFill/>
            </p:spPr>
            <p:txBody>
              <a:bodyPr wrap="none" rtlCol="0">
                <a:spAutoFit/>
              </a:bodyPr>
              <a:lstStyle/>
              <a:p>
                <a:pPr algn="ctr"/>
                <a:r>
                  <a:rPr lang="en-MO" sz="1400" dirty="0"/>
                  <a:t>Dynamic structures</a:t>
                </a:r>
                <a:r>
                  <a:rPr lang="en-MO" sz="1400" baseline="30000" dirty="0"/>
                  <a:t>4</a:t>
                </a:r>
                <a:endParaRPr lang="en-MO" sz="1400" dirty="0"/>
              </a:p>
            </p:txBody>
          </p:sp>
          <p:cxnSp>
            <p:nvCxnSpPr>
              <p:cNvPr id="83" name="Straight Connector 82">
                <a:extLst>
                  <a:ext uri="{FF2B5EF4-FFF2-40B4-BE49-F238E27FC236}">
                    <a16:creationId xmlns:a16="http://schemas.microsoft.com/office/drawing/2014/main" id="{8BF7373D-732C-7E97-1775-F6C300F05398}"/>
                  </a:ext>
                </a:extLst>
              </p:cNvPr>
              <p:cNvCxnSpPr/>
              <p:nvPr/>
            </p:nvCxnSpPr>
            <p:spPr bwMode="auto">
              <a:xfrm>
                <a:off x="3852109" y="3014026"/>
                <a:ext cx="2759461"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91" name="TextBox 90">
                <a:extLst>
                  <a:ext uri="{FF2B5EF4-FFF2-40B4-BE49-F238E27FC236}">
                    <a16:creationId xmlns:a16="http://schemas.microsoft.com/office/drawing/2014/main" id="{C4046376-F94A-D77F-5B11-F71C5B6E51B6}"/>
                  </a:ext>
                </a:extLst>
              </p:cNvPr>
              <p:cNvSpPr txBox="1"/>
              <p:nvPr/>
            </p:nvSpPr>
            <p:spPr>
              <a:xfrm>
                <a:off x="4241074" y="1015415"/>
                <a:ext cx="1868910" cy="307777"/>
              </a:xfrm>
              <a:prstGeom prst="rect">
                <a:avLst/>
              </a:prstGeom>
              <a:solidFill>
                <a:schemeClr val="bg1"/>
              </a:solidFill>
            </p:spPr>
            <p:txBody>
              <a:bodyPr wrap="none" rtlCol="0">
                <a:spAutoFit/>
              </a:bodyPr>
              <a:lstStyle/>
              <a:p>
                <a:r>
                  <a:rPr lang="en-MO" sz="1400" b="1" dirty="0"/>
                  <a:t>Biological Applications</a:t>
                </a:r>
              </a:p>
            </p:txBody>
          </p:sp>
        </p:grpSp>
        <p:sp>
          <p:nvSpPr>
            <p:cNvPr id="94" name="Rounded Rectangle 93">
              <a:extLst>
                <a:ext uri="{FF2B5EF4-FFF2-40B4-BE49-F238E27FC236}">
                  <a16:creationId xmlns:a16="http://schemas.microsoft.com/office/drawing/2014/main" id="{9DA2BBFC-02A5-B0CE-071C-48455B8B48AE}"/>
                </a:ext>
              </a:extLst>
            </p:cNvPr>
            <p:cNvSpPr/>
            <p:nvPr/>
          </p:nvSpPr>
          <p:spPr bwMode="auto">
            <a:xfrm>
              <a:off x="4056398" y="3044506"/>
              <a:ext cx="261483" cy="235161"/>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grpSp>
    </p:spTree>
    <p:extLst>
      <p:ext uri="{BB962C8B-B14F-4D97-AF65-F5344CB8AC3E}">
        <p14:creationId xmlns:p14="http://schemas.microsoft.com/office/powerpoint/2010/main" val="117197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F4E3A-098A-D9FB-507E-F875F53C6F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BDC48F-0749-674F-5570-764D61DE25C0}"/>
              </a:ext>
            </a:extLst>
          </p:cNvPr>
          <p:cNvSpPr>
            <a:spLocks noGrp="1"/>
          </p:cNvSpPr>
          <p:nvPr>
            <p:ph type="title"/>
          </p:nvPr>
        </p:nvSpPr>
        <p:spPr/>
        <p:txBody>
          <a:bodyPr/>
          <a:lstStyle/>
          <a:p>
            <a:pPr algn="l"/>
            <a:r>
              <a:rPr lang="en-US" dirty="0"/>
              <a:t>DNA origami also supports inorganic material design through colloidal assembly</a:t>
            </a:r>
          </a:p>
        </p:txBody>
      </p:sp>
      <p:grpSp>
        <p:nvGrpSpPr>
          <p:cNvPr id="4" name="Group 3">
            <a:extLst>
              <a:ext uri="{FF2B5EF4-FFF2-40B4-BE49-F238E27FC236}">
                <a16:creationId xmlns:a16="http://schemas.microsoft.com/office/drawing/2014/main" id="{8A9A9F72-0311-DBC9-F7F2-2D3A07061ADF}"/>
              </a:ext>
            </a:extLst>
          </p:cNvPr>
          <p:cNvGrpSpPr/>
          <p:nvPr/>
        </p:nvGrpSpPr>
        <p:grpSpPr>
          <a:xfrm>
            <a:off x="457200" y="110044"/>
            <a:ext cx="4692854" cy="193559"/>
            <a:chOff x="740865" y="163384"/>
            <a:chExt cx="4692854" cy="193559"/>
          </a:xfrm>
        </p:grpSpPr>
        <p:sp>
          <p:nvSpPr>
            <p:cNvPr id="5" name="Rectangle 4">
              <a:extLst>
                <a:ext uri="{FF2B5EF4-FFF2-40B4-BE49-F238E27FC236}">
                  <a16:creationId xmlns:a16="http://schemas.microsoft.com/office/drawing/2014/main" id="{0CB1C303-F11F-D210-A0A4-891DBD5D5F21}"/>
                </a:ext>
              </a:extLst>
            </p:cNvPr>
            <p:cNvSpPr/>
            <p:nvPr/>
          </p:nvSpPr>
          <p:spPr bwMode="auto">
            <a:xfrm>
              <a:off x="740865" y="163384"/>
              <a:ext cx="102758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accent1"/>
                  </a:solidFill>
                  <a:effectLst>
                    <a:glow>
                      <a:schemeClr val="accent1">
                        <a:lumMod val="75000"/>
                        <a:alpha val="40000"/>
                      </a:schemeClr>
                    </a:glow>
                  </a:effectLst>
                  <a:latin typeface="45 Helvetica Light" pitchFamily="-110" charset="0"/>
                  <a:ea typeface="Geneva" pitchFamily="-110" charset="-128"/>
                  <a:cs typeface="Geneva" pitchFamily="-110" charset="-128"/>
                </a:rPr>
                <a:t>Introduction</a:t>
              </a:r>
              <a:endParaRPr kumimoji="0" lang="en-US" sz="1100" b="1" i="0" u="none" strike="noStrike" cap="none" normalizeH="0" baseline="0" dirty="0">
                <a:ln>
                  <a:noFill/>
                </a:ln>
                <a:solidFill>
                  <a:schemeClr val="accent1"/>
                </a:solidFill>
                <a:effectLst>
                  <a:glow>
                    <a:schemeClr val="accent1">
                      <a:lumMod val="75000"/>
                      <a:alpha val="40000"/>
                    </a:schemeClr>
                  </a:glow>
                </a:effectLst>
                <a:latin typeface="45 Helvetica Light" pitchFamily="-110" charset="0"/>
                <a:ea typeface="Geneva" pitchFamily="-110" charset="-128"/>
                <a:cs typeface="Geneva" pitchFamily="-110" charset="-128"/>
              </a:endParaRPr>
            </a:p>
          </p:txBody>
        </p:sp>
        <p:sp>
          <p:nvSpPr>
            <p:cNvPr id="6" name="Rectangle 5">
              <a:extLst>
                <a:ext uri="{FF2B5EF4-FFF2-40B4-BE49-F238E27FC236}">
                  <a16:creationId xmlns:a16="http://schemas.microsoft.com/office/drawing/2014/main" id="{2BE26D2D-17CA-A31F-9BAE-C13FEBA53D56}"/>
                </a:ext>
              </a:extLst>
            </p:cNvPr>
            <p:cNvSpPr/>
            <p:nvPr/>
          </p:nvSpPr>
          <p:spPr bwMode="auto">
            <a:xfrm>
              <a:off x="1720823" y="163384"/>
              <a:ext cx="102758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1200" dirty="0">
                  <a:solidFill>
                    <a:schemeClr val="accent6"/>
                  </a:solidFill>
                  <a:latin typeface="45 Helvetica Light" pitchFamily="-110" charset="0"/>
                  <a:ea typeface="Geneva" pitchFamily="-110" charset="-128"/>
                  <a:cs typeface="Geneva" pitchFamily="-110" charset="-128"/>
                </a:rPr>
                <a:t>Methodology</a:t>
              </a:r>
              <a:endPar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endParaRPr>
            </a:p>
          </p:txBody>
        </p:sp>
        <p:sp>
          <p:nvSpPr>
            <p:cNvPr id="7" name="Rectangle 6">
              <a:extLst>
                <a:ext uri="{FF2B5EF4-FFF2-40B4-BE49-F238E27FC236}">
                  <a16:creationId xmlns:a16="http://schemas.microsoft.com/office/drawing/2014/main" id="{E1A12A8F-A427-3B53-A51E-D2444068EA49}"/>
                </a:ext>
              </a:extLst>
            </p:cNvPr>
            <p:cNvSpPr/>
            <p:nvPr/>
          </p:nvSpPr>
          <p:spPr bwMode="auto">
            <a:xfrm>
              <a:off x="275187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Results</a:t>
              </a:r>
            </a:p>
          </p:txBody>
        </p:sp>
        <p:sp>
          <p:nvSpPr>
            <p:cNvPr id="8" name="Rectangle 7">
              <a:extLst>
                <a:ext uri="{FF2B5EF4-FFF2-40B4-BE49-F238E27FC236}">
                  <a16:creationId xmlns:a16="http://schemas.microsoft.com/office/drawing/2014/main" id="{23F6AEE0-854D-F4CF-E572-086127166AFA}"/>
                </a:ext>
              </a:extLst>
            </p:cNvPr>
            <p:cNvSpPr/>
            <p:nvPr/>
          </p:nvSpPr>
          <p:spPr bwMode="auto">
            <a:xfrm>
              <a:off x="3456902"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Conclusions</a:t>
              </a:r>
            </a:p>
          </p:txBody>
        </p:sp>
        <p:sp>
          <p:nvSpPr>
            <p:cNvPr id="9" name="Rectangle 8">
              <a:extLst>
                <a:ext uri="{FF2B5EF4-FFF2-40B4-BE49-F238E27FC236}">
                  <a16:creationId xmlns:a16="http://schemas.microsoft.com/office/drawing/2014/main" id="{07AA3E28-3D96-BA36-05AF-8FFB8A9799BC}"/>
                </a:ext>
              </a:extLst>
            </p:cNvPr>
            <p:cNvSpPr/>
            <p:nvPr/>
          </p:nvSpPr>
          <p:spPr bwMode="auto">
            <a:xfrm>
              <a:off x="440959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Q&amp;A</a:t>
              </a:r>
            </a:p>
          </p:txBody>
        </p:sp>
      </p:grpSp>
      <p:sp>
        <p:nvSpPr>
          <p:cNvPr id="35" name="Rectangle 34">
            <a:extLst>
              <a:ext uri="{FF2B5EF4-FFF2-40B4-BE49-F238E27FC236}">
                <a16:creationId xmlns:a16="http://schemas.microsoft.com/office/drawing/2014/main" id="{23558CFC-A411-ACD6-0236-0116F56525EE}"/>
              </a:ext>
            </a:extLst>
          </p:cNvPr>
          <p:cNvSpPr/>
          <p:nvPr/>
        </p:nvSpPr>
        <p:spPr bwMode="auto">
          <a:xfrm>
            <a:off x="2240782" y="2399636"/>
            <a:ext cx="341644" cy="36366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48" name="Rectangle 47">
            <a:extLst>
              <a:ext uri="{FF2B5EF4-FFF2-40B4-BE49-F238E27FC236}">
                <a16:creationId xmlns:a16="http://schemas.microsoft.com/office/drawing/2014/main" id="{F96939A1-A8DE-9E15-7086-7B3031EE06F8}"/>
              </a:ext>
            </a:extLst>
          </p:cNvPr>
          <p:cNvSpPr/>
          <p:nvPr/>
        </p:nvSpPr>
        <p:spPr bwMode="auto">
          <a:xfrm>
            <a:off x="2240782" y="2399636"/>
            <a:ext cx="170822" cy="18183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pic>
        <p:nvPicPr>
          <p:cNvPr id="11" name="Picture 10" descr="A hexagonal structure made of white sticks&#10;&#10;AI-generated content may be incorrect.">
            <a:extLst>
              <a:ext uri="{FF2B5EF4-FFF2-40B4-BE49-F238E27FC236}">
                <a16:creationId xmlns:a16="http://schemas.microsoft.com/office/drawing/2014/main" id="{BF3608DE-F523-7975-C5A0-35871124EEC1}"/>
              </a:ext>
            </a:extLst>
          </p:cNvPr>
          <p:cNvPicPr>
            <a:picLocks noChangeAspect="1"/>
          </p:cNvPicPr>
          <p:nvPr/>
        </p:nvPicPr>
        <p:blipFill>
          <a:blip r:embed="rId3"/>
          <a:stretch>
            <a:fillRect/>
          </a:stretch>
        </p:blipFill>
        <p:spPr>
          <a:xfrm>
            <a:off x="129002" y="2141474"/>
            <a:ext cx="1341033" cy="1409804"/>
          </a:xfrm>
          <a:prstGeom prst="rect">
            <a:avLst/>
          </a:prstGeom>
        </p:spPr>
      </p:pic>
      <p:sp>
        <p:nvSpPr>
          <p:cNvPr id="12" name="TextBox 11">
            <a:extLst>
              <a:ext uri="{FF2B5EF4-FFF2-40B4-BE49-F238E27FC236}">
                <a16:creationId xmlns:a16="http://schemas.microsoft.com/office/drawing/2014/main" id="{021BBC27-3165-B358-5D39-2CA78295D3B5}"/>
              </a:ext>
            </a:extLst>
          </p:cNvPr>
          <p:cNvSpPr txBox="1"/>
          <p:nvPr/>
        </p:nvSpPr>
        <p:spPr>
          <a:xfrm>
            <a:off x="-24269" y="4874636"/>
            <a:ext cx="1975221" cy="276999"/>
          </a:xfrm>
          <a:prstGeom prst="rect">
            <a:avLst/>
          </a:prstGeom>
          <a:noFill/>
        </p:spPr>
        <p:txBody>
          <a:bodyPr wrap="none" rtlCol="0">
            <a:spAutoFit/>
          </a:bodyPr>
          <a:lstStyle/>
          <a:p>
            <a:r>
              <a:rPr lang="en-MO" sz="600" dirty="0"/>
              <a:t>1. </a:t>
            </a:r>
            <a:r>
              <a:rPr lang="en-GB" sz="600" dirty="0">
                <a:effectLst/>
              </a:rPr>
              <a:t>Liu, H. et al. </a:t>
            </a:r>
            <a:r>
              <a:rPr lang="en-GB" sz="600" i="1" dirty="0">
                <a:effectLst/>
              </a:rPr>
              <a:t>Science</a:t>
            </a:r>
            <a:r>
              <a:rPr lang="en-GB" sz="600" dirty="0">
                <a:effectLst/>
              </a:rPr>
              <a:t> 384, no. 6697 (2024): 776–81. </a:t>
            </a:r>
            <a:endParaRPr lang="en-MO" sz="600" dirty="0"/>
          </a:p>
          <a:p>
            <a:r>
              <a:rPr lang="en-MO" sz="600" dirty="0"/>
              <a:t>2. </a:t>
            </a:r>
            <a:r>
              <a:rPr lang="en-GB" sz="600" dirty="0" err="1">
                <a:effectLst/>
              </a:rPr>
              <a:t>Posnjak</a:t>
            </a:r>
            <a:r>
              <a:rPr lang="en-GB" sz="600" dirty="0">
                <a:effectLst/>
              </a:rPr>
              <a:t>, G. et al. </a:t>
            </a:r>
            <a:r>
              <a:rPr lang="en-GB" sz="600" i="1" dirty="0">
                <a:effectLst/>
              </a:rPr>
              <a:t>Science</a:t>
            </a:r>
            <a:r>
              <a:rPr lang="en-GB" sz="600" dirty="0">
                <a:effectLst/>
              </a:rPr>
              <a:t> 384, no. 6697 (2024): 781–85.</a:t>
            </a:r>
          </a:p>
        </p:txBody>
      </p:sp>
      <p:pic>
        <p:nvPicPr>
          <p:cNvPr id="14" name="Picture 13" descr="A close-up of a colorful structure&#10;&#10;AI-generated content may be incorrect.">
            <a:extLst>
              <a:ext uri="{FF2B5EF4-FFF2-40B4-BE49-F238E27FC236}">
                <a16:creationId xmlns:a16="http://schemas.microsoft.com/office/drawing/2014/main" id="{28926522-94FD-1ABF-BBE5-EE029FC72214}"/>
              </a:ext>
            </a:extLst>
          </p:cNvPr>
          <p:cNvPicPr>
            <a:picLocks noChangeAspect="1"/>
          </p:cNvPicPr>
          <p:nvPr/>
        </p:nvPicPr>
        <p:blipFill>
          <a:blip r:embed="rId4"/>
          <a:srcRect t="-1" b="1183"/>
          <a:stretch/>
        </p:blipFill>
        <p:spPr>
          <a:xfrm>
            <a:off x="2580509" y="2011142"/>
            <a:ext cx="1678470" cy="1551949"/>
          </a:xfrm>
          <a:prstGeom prst="rect">
            <a:avLst/>
          </a:prstGeom>
        </p:spPr>
      </p:pic>
      <p:sp>
        <p:nvSpPr>
          <p:cNvPr id="28" name="TextBox 27">
            <a:extLst>
              <a:ext uri="{FF2B5EF4-FFF2-40B4-BE49-F238E27FC236}">
                <a16:creationId xmlns:a16="http://schemas.microsoft.com/office/drawing/2014/main" id="{12886A0D-A7F5-D97F-26F6-443068695E9E}"/>
              </a:ext>
            </a:extLst>
          </p:cNvPr>
          <p:cNvSpPr txBox="1"/>
          <p:nvPr/>
        </p:nvSpPr>
        <p:spPr>
          <a:xfrm>
            <a:off x="1891156" y="4874636"/>
            <a:ext cx="2266967" cy="184666"/>
          </a:xfrm>
          <a:prstGeom prst="rect">
            <a:avLst/>
          </a:prstGeom>
          <a:noFill/>
        </p:spPr>
        <p:txBody>
          <a:bodyPr wrap="none" rtlCol="0">
            <a:spAutoFit/>
          </a:bodyPr>
          <a:lstStyle/>
          <a:p>
            <a:r>
              <a:rPr lang="en-GB" sz="600" dirty="0"/>
              <a:t>3. </a:t>
            </a:r>
            <a:r>
              <a:rPr lang="en-GB" sz="600" dirty="0">
                <a:effectLst/>
              </a:rPr>
              <a:t>Michelson, A. et al. </a:t>
            </a:r>
            <a:r>
              <a:rPr lang="en-GB" sz="600" i="1" dirty="0">
                <a:effectLst/>
              </a:rPr>
              <a:t>Cell Reports Physical Science</a:t>
            </a:r>
            <a:r>
              <a:rPr lang="en-GB" sz="600" dirty="0">
                <a:effectLst/>
              </a:rPr>
              <a:t> 4, no. 7 (2023). </a:t>
            </a:r>
          </a:p>
        </p:txBody>
      </p:sp>
      <p:grpSp>
        <p:nvGrpSpPr>
          <p:cNvPr id="60" name="Group 59">
            <a:extLst>
              <a:ext uri="{FF2B5EF4-FFF2-40B4-BE49-F238E27FC236}">
                <a16:creationId xmlns:a16="http://schemas.microsoft.com/office/drawing/2014/main" id="{C4ACB12E-AE43-EB4C-2511-00F9BFEA9F66}"/>
              </a:ext>
            </a:extLst>
          </p:cNvPr>
          <p:cNvGrpSpPr/>
          <p:nvPr/>
        </p:nvGrpSpPr>
        <p:grpSpPr>
          <a:xfrm>
            <a:off x="1576422" y="1216015"/>
            <a:ext cx="934594" cy="1616793"/>
            <a:chOff x="633191" y="3071756"/>
            <a:chExt cx="934594" cy="1616793"/>
          </a:xfrm>
        </p:grpSpPr>
        <p:sp>
          <p:nvSpPr>
            <p:cNvPr id="30" name="Rectangle 29">
              <a:extLst>
                <a:ext uri="{FF2B5EF4-FFF2-40B4-BE49-F238E27FC236}">
                  <a16:creationId xmlns:a16="http://schemas.microsoft.com/office/drawing/2014/main" id="{68E058CA-0C2F-CB25-C943-0121FB39DCD7}"/>
                </a:ext>
              </a:extLst>
            </p:cNvPr>
            <p:cNvSpPr/>
            <p:nvPr/>
          </p:nvSpPr>
          <p:spPr bwMode="auto">
            <a:xfrm>
              <a:off x="1289861" y="3975705"/>
              <a:ext cx="277924" cy="29583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32" name="Rectangle 31">
              <a:extLst>
                <a:ext uri="{FF2B5EF4-FFF2-40B4-BE49-F238E27FC236}">
                  <a16:creationId xmlns:a16="http://schemas.microsoft.com/office/drawing/2014/main" id="{583A10BE-3624-A590-529B-FCE5E910DD64}"/>
                </a:ext>
              </a:extLst>
            </p:cNvPr>
            <p:cNvSpPr/>
            <p:nvPr/>
          </p:nvSpPr>
          <p:spPr bwMode="auto">
            <a:xfrm>
              <a:off x="1289861" y="3975705"/>
              <a:ext cx="138962" cy="14791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33" name="Rectangle 32">
              <a:extLst>
                <a:ext uri="{FF2B5EF4-FFF2-40B4-BE49-F238E27FC236}">
                  <a16:creationId xmlns:a16="http://schemas.microsoft.com/office/drawing/2014/main" id="{098FC47F-AE2C-D5F5-2F1C-2B91CCCC2F16}"/>
                </a:ext>
              </a:extLst>
            </p:cNvPr>
            <p:cNvSpPr/>
            <p:nvPr/>
          </p:nvSpPr>
          <p:spPr bwMode="auto">
            <a:xfrm>
              <a:off x="800329" y="3358448"/>
              <a:ext cx="223157" cy="110201"/>
            </a:xfrm>
            <a:prstGeom prst="rect">
              <a:avLst/>
            </a:prstGeom>
            <a:solidFill>
              <a:schemeClr val="accent5">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34" name="Rectangle 33">
              <a:extLst>
                <a:ext uri="{FF2B5EF4-FFF2-40B4-BE49-F238E27FC236}">
                  <a16:creationId xmlns:a16="http://schemas.microsoft.com/office/drawing/2014/main" id="{7D75A84F-361B-A6EA-8334-C30B6F1DD6E2}"/>
                </a:ext>
              </a:extLst>
            </p:cNvPr>
            <p:cNvSpPr/>
            <p:nvPr/>
          </p:nvSpPr>
          <p:spPr bwMode="auto">
            <a:xfrm>
              <a:off x="800329" y="3737529"/>
              <a:ext cx="223157" cy="110201"/>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endParaRPr>
            </a:p>
          </p:txBody>
        </p:sp>
        <p:sp>
          <p:nvSpPr>
            <p:cNvPr id="36" name="Rectangle 35">
              <a:extLst>
                <a:ext uri="{FF2B5EF4-FFF2-40B4-BE49-F238E27FC236}">
                  <a16:creationId xmlns:a16="http://schemas.microsoft.com/office/drawing/2014/main" id="{4491DE70-74FA-440C-A576-23A5BE7B95D6}"/>
                </a:ext>
              </a:extLst>
            </p:cNvPr>
            <p:cNvSpPr/>
            <p:nvPr/>
          </p:nvSpPr>
          <p:spPr bwMode="auto">
            <a:xfrm>
              <a:off x="800329" y="4135454"/>
              <a:ext cx="223157" cy="11020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37" name="Rectangle 36">
              <a:extLst>
                <a:ext uri="{FF2B5EF4-FFF2-40B4-BE49-F238E27FC236}">
                  <a16:creationId xmlns:a16="http://schemas.microsoft.com/office/drawing/2014/main" id="{876784A8-F541-3E03-1258-221FBA37CEE7}"/>
                </a:ext>
              </a:extLst>
            </p:cNvPr>
            <p:cNvSpPr/>
            <p:nvPr/>
          </p:nvSpPr>
          <p:spPr bwMode="auto">
            <a:xfrm>
              <a:off x="1100757" y="4135454"/>
              <a:ext cx="223157" cy="110201"/>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38" name="Rectangle 37">
              <a:extLst>
                <a:ext uri="{FF2B5EF4-FFF2-40B4-BE49-F238E27FC236}">
                  <a16:creationId xmlns:a16="http://schemas.microsoft.com/office/drawing/2014/main" id="{999FBA13-9553-20B7-1C87-D0A07CABE326}"/>
                </a:ext>
              </a:extLst>
            </p:cNvPr>
            <p:cNvSpPr/>
            <p:nvPr/>
          </p:nvSpPr>
          <p:spPr bwMode="auto">
            <a:xfrm>
              <a:off x="1100757" y="3737529"/>
              <a:ext cx="223157" cy="11020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40" name="Rectangle 39">
              <a:extLst>
                <a:ext uri="{FF2B5EF4-FFF2-40B4-BE49-F238E27FC236}">
                  <a16:creationId xmlns:a16="http://schemas.microsoft.com/office/drawing/2014/main" id="{9E4CE165-CA57-C399-42BA-D8DA74F06549}"/>
                </a:ext>
              </a:extLst>
            </p:cNvPr>
            <p:cNvSpPr/>
            <p:nvPr/>
          </p:nvSpPr>
          <p:spPr bwMode="auto">
            <a:xfrm>
              <a:off x="1100757" y="3358448"/>
              <a:ext cx="223157" cy="110201"/>
            </a:xfrm>
            <a:prstGeom prst="rect">
              <a:avLst/>
            </a:prstGeom>
            <a:solidFill>
              <a:schemeClr val="accent4">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41" name="Right Arrow 40">
              <a:extLst>
                <a:ext uri="{FF2B5EF4-FFF2-40B4-BE49-F238E27FC236}">
                  <a16:creationId xmlns:a16="http://schemas.microsoft.com/office/drawing/2014/main" id="{F1385A75-9B86-42FC-0BB8-292DDB71D346}"/>
                </a:ext>
              </a:extLst>
            </p:cNvPr>
            <p:cNvSpPr/>
            <p:nvPr/>
          </p:nvSpPr>
          <p:spPr bwMode="auto">
            <a:xfrm rot="16200000">
              <a:off x="-22882" y="3727829"/>
              <a:ext cx="1551947" cy="239802"/>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endParaRPr>
            </a:p>
          </p:txBody>
        </p:sp>
        <p:sp>
          <p:nvSpPr>
            <p:cNvPr id="42" name="Right Arrow 41">
              <a:extLst>
                <a:ext uri="{FF2B5EF4-FFF2-40B4-BE49-F238E27FC236}">
                  <a16:creationId xmlns:a16="http://schemas.microsoft.com/office/drawing/2014/main" id="{582F6B51-80C4-2FAC-17AF-2BCCD3586C87}"/>
                </a:ext>
              </a:extLst>
            </p:cNvPr>
            <p:cNvSpPr/>
            <p:nvPr/>
          </p:nvSpPr>
          <p:spPr bwMode="auto">
            <a:xfrm rot="5400000">
              <a:off x="599687" y="3792675"/>
              <a:ext cx="1551947" cy="239802"/>
            </a:xfrm>
            <a:prstGeom prst="rightArrow">
              <a:avLst/>
            </a:prstGeom>
            <a:solidFill>
              <a:srgbClr val="FF921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47" name="TextBox 46">
              <a:extLst>
                <a:ext uri="{FF2B5EF4-FFF2-40B4-BE49-F238E27FC236}">
                  <a16:creationId xmlns:a16="http://schemas.microsoft.com/office/drawing/2014/main" id="{B0E006CD-8672-7D93-1310-97B12B2ADD8C}"/>
                </a:ext>
              </a:extLst>
            </p:cNvPr>
            <p:cNvSpPr txBox="1"/>
            <p:nvPr/>
          </p:nvSpPr>
          <p:spPr>
            <a:xfrm>
              <a:off x="785985" y="3279794"/>
              <a:ext cx="277640" cy="276999"/>
            </a:xfrm>
            <a:prstGeom prst="rect">
              <a:avLst/>
            </a:prstGeom>
            <a:noFill/>
          </p:spPr>
          <p:txBody>
            <a:bodyPr wrap="none" rtlCol="0">
              <a:spAutoFit/>
            </a:bodyPr>
            <a:lstStyle/>
            <a:p>
              <a:r>
                <a:rPr lang="en-US" sz="1200" b="1" dirty="0"/>
                <a:t>A</a:t>
              </a:r>
            </a:p>
          </p:txBody>
        </p:sp>
        <p:sp>
          <p:nvSpPr>
            <p:cNvPr id="49" name="TextBox 48">
              <a:extLst>
                <a:ext uri="{FF2B5EF4-FFF2-40B4-BE49-F238E27FC236}">
                  <a16:creationId xmlns:a16="http://schemas.microsoft.com/office/drawing/2014/main" id="{A5646A5E-951A-32EA-440B-7981FF53D089}"/>
                </a:ext>
              </a:extLst>
            </p:cNvPr>
            <p:cNvSpPr txBox="1"/>
            <p:nvPr/>
          </p:nvSpPr>
          <p:spPr>
            <a:xfrm>
              <a:off x="1081530" y="3279794"/>
              <a:ext cx="261610" cy="276999"/>
            </a:xfrm>
            <a:prstGeom prst="rect">
              <a:avLst/>
            </a:prstGeom>
            <a:noFill/>
          </p:spPr>
          <p:txBody>
            <a:bodyPr wrap="none" rtlCol="0">
              <a:spAutoFit/>
            </a:bodyPr>
            <a:lstStyle/>
            <a:p>
              <a:r>
                <a:rPr lang="en-US" sz="1200" b="1" dirty="0"/>
                <a:t>T</a:t>
              </a:r>
            </a:p>
          </p:txBody>
        </p:sp>
        <p:sp>
          <p:nvSpPr>
            <p:cNvPr id="54" name="TextBox 53">
              <a:extLst>
                <a:ext uri="{FF2B5EF4-FFF2-40B4-BE49-F238E27FC236}">
                  <a16:creationId xmlns:a16="http://schemas.microsoft.com/office/drawing/2014/main" id="{70FB1A0B-1942-B50B-86AB-53EA4410857A}"/>
                </a:ext>
              </a:extLst>
            </p:cNvPr>
            <p:cNvSpPr txBox="1"/>
            <p:nvPr/>
          </p:nvSpPr>
          <p:spPr>
            <a:xfrm>
              <a:off x="785985" y="3654735"/>
              <a:ext cx="282450" cy="276999"/>
            </a:xfrm>
            <a:prstGeom prst="rect">
              <a:avLst/>
            </a:prstGeom>
            <a:noFill/>
          </p:spPr>
          <p:txBody>
            <a:bodyPr wrap="none" rtlCol="0">
              <a:spAutoFit/>
            </a:bodyPr>
            <a:lstStyle/>
            <a:p>
              <a:r>
                <a:rPr lang="en-US" sz="1200" b="1" dirty="0"/>
                <a:t>G</a:t>
              </a:r>
            </a:p>
          </p:txBody>
        </p:sp>
        <p:sp>
          <p:nvSpPr>
            <p:cNvPr id="55" name="TextBox 54">
              <a:extLst>
                <a:ext uri="{FF2B5EF4-FFF2-40B4-BE49-F238E27FC236}">
                  <a16:creationId xmlns:a16="http://schemas.microsoft.com/office/drawing/2014/main" id="{52F0D930-8542-7A0C-903A-669E39AFB85A}"/>
                </a:ext>
              </a:extLst>
            </p:cNvPr>
            <p:cNvSpPr txBox="1"/>
            <p:nvPr/>
          </p:nvSpPr>
          <p:spPr>
            <a:xfrm>
              <a:off x="778697" y="4051446"/>
              <a:ext cx="266420" cy="276999"/>
            </a:xfrm>
            <a:prstGeom prst="rect">
              <a:avLst/>
            </a:prstGeom>
            <a:noFill/>
          </p:spPr>
          <p:txBody>
            <a:bodyPr wrap="none" rtlCol="0">
              <a:spAutoFit/>
            </a:bodyPr>
            <a:lstStyle/>
            <a:p>
              <a:r>
                <a:rPr lang="en-US" sz="1200" b="1" dirty="0"/>
                <a:t>C</a:t>
              </a:r>
            </a:p>
          </p:txBody>
        </p:sp>
        <p:sp>
          <p:nvSpPr>
            <p:cNvPr id="56" name="TextBox 55">
              <a:extLst>
                <a:ext uri="{FF2B5EF4-FFF2-40B4-BE49-F238E27FC236}">
                  <a16:creationId xmlns:a16="http://schemas.microsoft.com/office/drawing/2014/main" id="{9BFC2C75-9CFB-5BE9-4054-11ED8A0BCEB4}"/>
                </a:ext>
              </a:extLst>
            </p:cNvPr>
            <p:cNvSpPr txBox="1"/>
            <p:nvPr/>
          </p:nvSpPr>
          <p:spPr>
            <a:xfrm>
              <a:off x="1079125" y="3654735"/>
              <a:ext cx="266420" cy="276999"/>
            </a:xfrm>
            <a:prstGeom prst="rect">
              <a:avLst/>
            </a:prstGeom>
            <a:noFill/>
          </p:spPr>
          <p:txBody>
            <a:bodyPr wrap="none" rtlCol="0">
              <a:spAutoFit/>
            </a:bodyPr>
            <a:lstStyle/>
            <a:p>
              <a:r>
                <a:rPr lang="en-US" sz="1200" b="1" dirty="0"/>
                <a:t>C</a:t>
              </a:r>
            </a:p>
          </p:txBody>
        </p:sp>
        <p:sp>
          <p:nvSpPr>
            <p:cNvPr id="57" name="TextBox 56">
              <a:extLst>
                <a:ext uri="{FF2B5EF4-FFF2-40B4-BE49-F238E27FC236}">
                  <a16:creationId xmlns:a16="http://schemas.microsoft.com/office/drawing/2014/main" id="{7BB4E133-0B02-9AD0-19A5-1482ABFB0F67}"/>
                </a:ext>
              </a:extLst>
            </p:cNvPr>
            <p:cNvSpPr txBox="1"/>
            <p:nvPr/>
          </p:nvSpPr>
          <p:spPr>
            <a:xfrm>
              <a:off x="1071110" y="4051446"/>
              <a:ext cx="282450" cy="276999"/>
            </a:xfrm>
            <a:prstGeom prst="rect">
              <a:avLst/>
            </a:prstGeom>
            <a:noFill/>
          </p:spPr>
          <p:txBody>
            <a:bodyPr wrap="none" rtlCol="0">
              <a:spAutoFit/>
            </a:bodyPr>
            <a:lstStyle/>
            <a:p>
              <a:r>
                <a:rPr lang="en-US" sz="1200" b="1" dirty="0"/>
                <a:t>G</a:t>
              </a:r>
            </a:p>
          </p:txBody>
        </p:sp>
      </p:grpSp>
      <p:sp>
        <p:nvSpPr>
          <p:cNvPr id="59" name="TextBox 58">
            <a:extLst>
              <a:ext uri="{FF2B5EF4-FFF2-40B4-BE49-F238E27FC236}">
                <a16:creationId xmlns:a16="http://schemas.microsoft.com/office/drawing/2014/main" id="{AC996631-C1B0-10FF-77A7-7B198F4D4B70}"/>
              </a:ext>
            </a:extLst>
          </p:cNvPr>
          <p:cNvSpPr txBox="1"/>
          <p:nvPr/>
        </p:nvSpPr>
        <p:spPr>
          <a:xfrm>
            <a:off x="47145" y="3861149"/>
            <a:ext cx="4387273" cy="523220"/>
          </a:xfrm>
          <a:prstGeom prst="rect">
            <a:avLst/>
          </a:prstGeom>
          <a:noFill/>
        </p:spPr>
        <p:txBody>
          <a:bodyPr wrap="square" rtlCol="0">
            <a:spAutoFit/>
          </a:bodyPr>
          <a:lstStyle/>
          <a:p>
            <a:pPr algn="ctr"/>
            <a:r>
              <a:rPr lang="en-MO" sz="1400" dirty="0">
                <a:solidFill>
                  <a:srgbClr val="00B0F0"/>
                </a:solidFill>
              </a:rPr>
              <a:t>Sticky end </a:t>
            </a:r>
            <a:r>
              <a:rPr lang="en-MO" sz="1400" dirty="0">
                <a:solidFill>
                  <a:srgbClr val="FF921A"/>
                </a:solidFill>
              </a:rPr>
              <a:t>sequences</a:t>
            </a:r>
            <a:r>
              <a:rPr lang="en-MO" sz="1400" dirty="0">
                <a:solidFill>
                  <a:srgbClr val="00B0F0"/>
                </a:solidFill>
              </a:rPr>
              <a:t> </a:t>
            </a:r>
            <a:r>
              <a:rPr lang="en-MO" sz="1400" dirty="0"/>
              <a:t>can be carefully designed to connect a superlattice</a:t>
            </a:r>
            <a:r>
              <a:rPr lang="en-MO" sz="1400" baseline="30000" dirty="0"/>
              <a:t>1</a:t>
            </a:r>
            <a:r>
              <a:rPr lang="en-MO" sz="1400" dirty="0"/>
              <a:t> of DNA origami ”blocks”</a:t>
            </a:r>
          </a:p>
        </p:txBody>
      </p:sp>
      <p:grpSp>
        <p:nvGrpSpPr>
          <p:cNvPr id="81" name="Group 80">
            <a:extLst>
              <a:ext uri="{FF2B5EF4-FFF2-40B4-BE49-F238E27FC236}">
                <a16:creationId xmlns:a16="http://schemas.microsoft.com/office/drawing/2014/main" id="{B6536606-F667-E02F-584C-7F67D2B421B6}"/>
              </a:ext>
            </a:extLst>
          </p:cNvPr>
          <p:cNvGrpSpPr/>
          <p:nvPr/>
        </p:nvGrpSpPr>
        <p:grpSpPr>
          <a:xfrm>
            <a:off x="3751372" y="784107"/>
            <a:ext cx="5327431" cy="4034242"/>
            <a:chOff x="3751372" y="784107"/>
            <a:chExt cx="5327431" cy="4034242"/>
          </a:xfrm>
        </p:grpSpPr>
        <p:grpSp>
          <p:nvGrpSpPr>
            <p:cNvPr id="58" name="Group 57">
              <a:extLst>
                <a:ext uri="{FF2B5EF4-FFF2-40B4-BE49-F238E27FC236}">
                  <a16:creationId xmlns:a16="http://schemas.microsoft.com/office/drawing/2014/main" id="{A3406DD1-236E-6B85-15F3-E85D5FF1CECE}"/>
                </a:ext>
              </a:extLst>
            </p:cNvPr>
            <p:cNvGrpSpPr/>
            <p:nvPr/>
          </p:nvGrpSpPr>
          <p:grpSpPr>
            <a:xfrm>
              <a:off x="5165939" y="784107"/>
              <a:ext cx="3912864" cy="4034242"/>
              <a:chOff x="5165939" y="784107"/>
              <a:chExt cx="3912864" cy="4034242"/>
            </a:xfrm>
          </p:grpSpPr>
          <p:grpSp>
            <p:nvGrpSpPr>
              <p:cNvPr id="24" name="Group 23">
                <a:extLst>
                  <a:ext uri="{FF2B5EF4-FFF2-40B4-BE49-F238E27FC236}">
                    <a16:creationId xmlns:a16="http://schemas.microsoft.com/office/drawing/2014/main" id="{B89F6751-83A1-9B60-1100-66105D449130}"/>
                  </a:ext>
                </a:extLst>
              </p:cNvPr>
              <p:cNvGrpSpPr/>
              <p:nvPr/>
            </p:nvGrpSpPr>
            <p:grpSpPr>
              <a:xfrm>
                <a:off x="5165939" y="1228047"/>
                <a:ext cx="3912864" cy="1602611"/>
                <a:chOff x="5165939" y="1228047"/>
                <a:chExt cx="3912864" cy="1602611"/>
              </a:xfrm>
            </p:grpSpPr>
            <p:sp>
              <p:nvSpPr>
                <p:cNvPr id="31" name="Oval 30">
                  <a:extLst>
                    <a:ext uri="{FF2B5EF4-FFF2-40B4-BE49-F238E27FC236}">
                      <a16:creationId xmlns:a16="http://schemas.microsoft.com/office/drawing/2014/main" id="{105C8604-C61D-5CE6-AB61-058B3887F659}"/>
                    </a:ext>
                  </a:extLst>
                </p:cNvPr>
                <p:cNvSpPr/>
                <p:nvPr/>
              </p:nvSpPr>
              <p:spPr bwMode="auto">
                <a:xfrm>
                  <a:off x="7676941" y="1457011"/>
                  <a:ext cx="391885" cy="261257"/>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39" name="Rectangle 38">
                  <a:extLst>
                    <a:ext uri="{FF2B5EF4-FFF2-40B4-BE49-F238E27FC236}">
                      <a16:creationId xmlns:a16="http://schemas.microsoft.com/office/drawing/2014/main" id="{19790873-22C1-1584-393B-946632B95EB5}"/>
                    </a:ext>
                  </a:extLst>
                </p:cNvPr>
                <p:cNvSpPr/>
                <p:nvPr/>
              </p:nvSpPr>
              <p:spPr bwMode="auto">
                <a:xfrm>
                  <a:off x="7591647" y="1315707"/>
                  <a:ext cx="281236" cy="2719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pic>
              <p:nvPicPr>
                <p:cNvPr id="17" name="Picture 16" descr="A close-up of a grey object&#10;&#10;AI-generated content may be incorrect.">
                  <a:extLst>
                    <a:ext uri="{FF2B5EF4-FFF2-40B4-BE49-F238E27FC236}">
                      <a16:creationId xmlns:a16="http://schemas.microsoft.com/office/drawing/2014/main" id="{B95A6EAF-2E77-98C4-5D3E-B2D2D84662A0}"/>
                    </a:ext>
                  </a:extLst>
                </p:cNvPr>
                <p:cNvPicPr>
                  <a:picLocks noChangeAspect="1"/>
                </p:cNvPicPr>
                <p:nvPr/>
              </p:nvPicPr>
              <p:blipFill>
                <a:blip r:embed="rId5"/>
                <a:stretch>
                  <a:fillRect/>
                </a:stretch>
              </p:blipFill>
              <p:spPr>
                <a:xfrm>
                  <a:off x="5165939" y="1228047"/>
                  <a:ext cx="1854382" cy="1310161"/>
                </a:xfrm>
                <a:prstGeom prst="rect">
                  <a:avLst/>
                </a:prstGeom>
              </p:spPr>
            </p:pic>
            <p:sp>
              <p:nvSpPr>
                <p:cNvPr id="18" name="TextBox 17">
                  <a:extLst>
                    <a:ext uri="{FF2B5EF4-FFF2-40B4-BE49-F238E27FC236}">
                      <a16:creationId xmlns:a16="http://schemas.microsoft.com/office/drawing/2014/main" id="{BB36FDEB-B4D2-1FF7-E630-F175DC2043BA}"/>
                    </a:ext>
                  </a:extLst>
                </p:cNvPr>
                <p:cNvSpPr txBox="1"/>
                <p:nvPr/>
              </p:nvSpPr>
              <p:spPr>
                <a:xfrm>
                  <a:off x="5254357" y="2267418"/>
                  <a:ext cx="502061" cy="276999"/>
                </a:xfrm>
                <a:prstGeom prst="rect">
                  <a:avLst/>
                </a:prstGeom>
                <a:noFill/>
              </p:spPr>
              <p:txBody>
                <a:bodyPr wrap="none" rtlCol="0">
                  <a:spAutoFit/>
                </a:bodyPr>
                <a:lstStyle/>
                <a:p>
                  <a:r>
                    <a:rPr lang="en-MO" sz="1200" dirty="0">
                      <a:solidFill>
                        <a:schemeClr val="bg1"/>
                      </a:solidFill>
                    </a:rPr>
                    <a:t>1 um</a:t>
                  </a:r>
                </a:p>
              </p:txBody>
            </p:sp>
            <p:sp>
              <p:nvSpPr>
                <p:cNvPr id="19" name="TextBox 18">
                  <a:extLst>
                    <a:ext uri="{FF2B5EF4-FFF2-40B4-BE49-F238E27FC236}">
                      <a16:creationId xmlns:a16="http://schemas.microsoft.com/office/drawing/2014/main" id="{CF2C5577-DF97-4C45-B35F-94FF222A41DA}"/>
                    </a:ext>
                  </a:extLst>
                </p:cNvPr>
                <p:cNvSpPr txBox="1"/>
                <p:nvPr/>
              </p:nvSpPr>
              <p:spPr>
                <a:xfrm>
                  <a:off x="5320098" y="2522881"/>
                  <a:ext cx="1546064" cy="307777"/>
                </a:xfrm>
                <a:prstGeom prst="rect">
                  <a:avLst/>
                </a:prstGeom>
                <a:noFill/>
              </p:spPr>
              <p:txBody>
                <a:bodyPr wrap="none" rtlCol="0">
                  <a:spAutoFit/>
                </a:bodyPr>
                <a:lstStyle/>
                <a:p>
                  <a:r>
                    <a:rPr lang="en-MO" sz="1400" dirty="0"/>
                    <a:t>Pyrochlore crystal</a:t>
                  </a:r>
                  <a:r>
                    <a:rPr lang="en-MO" sz="1400" baseline="30000" dirty="0"/>
                    <a:t>1</a:t>
                  </a:r>
                  <a:endParaRPr lang="en-MO" sz="1400" dirty="0"/>
                </a:p>
              </p:txBody>
            </p:sp>
            <p:pic>
              <p:nvPicPr>
                <p:cNvPr id="21" name="Picture 20" descr="A close-up of a ball&#10;&#10;AI-generated content may be incorrect.">
                  <a:extLst>
                    <a:ext uri="{FF2B5EF4-FFF2-40B4-BE49-F238E27FC236}">
                      <a16:creationId xmlns:a16="http://schemas.microsoft.com/office/drawing/2014/main" id="{F2D5B53F-F540-35EE-0044-750FEBE4CD7E}"/>
                    </a:ext>
                  </a:extLst>
                </p:cNvPr>
                <p:cNvPicPr>
                  <a:picLocks noChangeAspect="1"/>
                </p:cNvPicPr>
                <p:nvPr/>
              </p:nvPicPr>
              <p:blipFill>
                <a:blip r:embed="rId6"/>
                <a:stretch>
                  <a:fillRect/>
                </a:stretch>
              </p:blipFill>
              <p:spPr>
                <a:xfrm>
                  <a:off x="7567370" y="1228047"/>
                  <a:ext cx="1197751" cy="1310161"/>
                </a:xfrm>
                <a:prstGeom prst="rect">
                  <a:avLst/>
                </a:prstGeom>
              </p:spPr>
            </p:pic>
            <p:sp>
              <p:nvSpPr>
                <p:cNvPr id="22" name="TextBox 21">
                  <a:extLst>
                    <a:ext uri="{FF2B5EF4-FFF2-40B4-BE49-F238E27FC236}">
                      <a16:creationId xmlns:a16="http://schemas.microsoft.com/office/drawing/2014/main" id="{F65B6404-6311-799B-50AD-C1B55987AC70}"/>
                    </a:ext>
                  </a:extLst>
                </p:cNvPr>
                <p:cNvSpPr txBox="1"/>
                <p:nvPr/>
              </p:nvSpPr>
              <p:spPr>
                <a:xfrm>
                  <a:off x="7253688" y="2522881"/>
                  <a:ext cx="1825115" cy="307777"/>
                </a:xfrm>
                <a:prstGeom prst="rect">
                  <a:avLst/>
                </a:prstGeom>
                <a:noFill/>
              </p:spPr>
              <p:txBody>
                <a:bodyPr wrap="none" rtlCol="0">
                  <a:spAutoFit/>
                </a:bodyPr>
                <a:lstStyle/>
                <a:p>
                  <a:r>
                    <a:rPr lang="en-MO" sz="1400" dirty="0"/>
                    <a:t>Diamond cubic lattice</a:t>
                  </a:r>
                  <a:r>
                    <a:rPr lang="en-MO" sz="1400" baseline="30000" dirty="0"/>
                    <a:t>2</a:t>
                  </a:r>
                  <a:endParaRPr lang="en-MO" sz="1400" dirty="0"/>
                </a:p>
              </p:txBody>
            </p:sp>
          </p:grpSp>
          <p:sp>
            <p:nvSpPr>
              <p:cNvPr id="23" name="TextBox 22">
                <a:extLst>
                  <a:ext uri="{FF2B5EF4-FFF2-40B4-BE49-F238E27FC236}">
                    <a16:creationId xmlns:a16="http://schemas.microsoft.com/office/drawing/2014/main" id="{515CEAD5-7592-2304-FB57-45D50BE8CC90}"/>
                  </a:ext>
                </a:extLst>
              </p:cNvPr>
              <p:cNvSpPr txBox="1"/>
              <p:nvPr/>
            </p:nvSpPr>
            <p:spPr>
              <a:xfrm>
                <a:off x="6116487" y="784107"/>
                <a:ext cx="2011769" cy="400110"/>
              </a:xfrm>
              <a:prstGeom prst="rect">
                <a:avLst/>
              </a:prstGeom>
              <a:noFill/>
            </p:spPr>
            <p:txBody>
              <a:bodyPr wrap="none" rtlCol="0">
                <a:spAutoFit/>
              </a:bodyPr>
              <a:lstStyle/>
              <a:p>
                <a:r>
                  <a:rPr lang="en-MO" sz="2000" b="1" dirty="0"/>
                  <a:t>Photonic Crystals</a:t>
                </a:r>
              </a:p>
            </p:txBody>
          </p:sp>
          <p:sp>
            <p:nvSpPr>
              <p:cNvPr id="25" name="TextBox 24">
                <a:extLst>
                  <a:ext uri="{FF2B5EF4-FFF2-40B4-BE49-F238E27FC236}">
                    <a16:creationId xmlns:a16="http://schemas.microsoft.com/office/drawing/2014/main" id="{18A84CE1-CE23-9C5A-F92E-2F92296A81EE}"/>
                  </a:ext>
                </a:extLst>
              </p:cNvPr>
              <p:cNvSpPr txBox="1"/>
              <p:nvPr/>
            </p:nvSpPr>
            <p:spPr>
              <a:xfrm>
                <a:off x="5611380" y="2886066"/>
                <a:ext cx="3108543" cy="400110"/>
              </a:xfrm>
              <a:prstGeom prst="rect">
                <a:avLst/>
              </a:prstGeom>
              <a:noFill/>
            </p:spPr>
            <p:txBody>
              <a:bodyPr wrap="none" rtlCol="0">
                <a:spAutoFit/>
              </a:bodyPr>
              <a:lstStyle/>
              <a:p>
                <a:r>
                  <a:rPr lang="en-MO" sz="2000" b="1" dirty="0"/>
                  <a:t>Mechanical Metamaterials</a:t>
                </a:r>
                <a:r>
                  <a:rPr lang="en-MO" sz="2000" b="1" baseline="30000" dirty="0"/>
                  <a:t>3</a:t>
                </a:r>
                <a:endParaRPr lang="en-MO" sz="2000" b="1" dirty="0"/>
              </a:p>
            </p:txBody>
          </p:sp>
          <p:pic>
            <p:nvPicPr>
              <p:cNvPr id="27" name="Picture 26" descr="A diagram of different types of materials&#10;&#10;AI-generated content may be incorrect.">
                <a:extLst>
                  <a:ext uri="{FF2B5EF4-FFF2-40B4-BE49-F238E27FC236}">
                    <a16:creationId xmlns:a16="http://schemas.microsoft.com/office/drawing/2014/main" id="{DB6BC8DC-3E3D-F186-C744-6682925263CB}"/>
                  </a:ext>
                </a:extLst>
              </p:cNvPr>
              <p:cNvPicPr>
                <a:picLocks noChangeAspect="1"/>
              </p:cNvPicPr>
              <p:nvPr/>
            </p:nvPicPr>
            <p:blipFill>
              <a:blip r:embed="rId7"/>
              <a:stretch>
                <a:fillRect/>
              </a:stretch>
            </p:blipFill>
            <p:spPr>
              <a:xfrm>
                <a:off x="5611380" y="3286176"/>
                <a:ext cx="2918772" cy="1532173"/>
              </a:xfrm>
              <a:prstGeom prst="rect">
                <a:avLst/>
              </a:prstGeom>
            </p:spPr>
          </p:pic>
        </p:grpSp>
        <p:cxnSp>
          <p:nvCxnSpPr>
            <p:cNvPr id="62" name="Elbow Connector 61">
              <a:extLst>
                <a:ext uri="{FF2B5EF4-FFF2-40B4-BE49-F238E27FC236}">
                  <a16:creationId xmlns:a16="http://schemas.microsoft.com/office/drawing/2014/main" id="{A31F95E2-8C2A-A851-8160-CEE7A1D3A9C9}"/>
                </a:ext>
              </a:extLst>
            </p:cNvPr>
            <p:cNvCxnSpPr>
              <a:cxnSpLocks/>
              <a:stCxn id="14" idx="3"/>
              <a:endCxn id="17" idx="1"/>
            </p:cNvCxnSpPr>
            <p:nvPr/>
          </p:nvCxnSpPr>
          <p:spPr bwMode="auto">
            <a:xfrm flipV="1">
              <a:off x="4258979" y="1883128"/>
              <a:ext cx="906960" cy="903989"/>
            </a:xfrm>
            <a:prstGeom prst="bentConnector3">
              <a:avLst>
                <a:gd name="adj1" fmla="val 50000"/>
              </a:avLst>
            </a:prstGeom>
            <a:solidFill>
              <a:schemeClr val="accent1"/>
            </a:solidFill>
            <a:ln w="9525" cap="flat" cmpd="sng" algn="ctr">
              <a:solidFill>
                <a:schemeClr val="tx1"/>
              </a:solidFill>
              <a:prstDash val="solid"/>
              <a:round/>
              <a:headEnd type="none" w="med" len="med"/>
              <a:tailEnd type="triangle"/>
            </a:ln>
            <a:effectLst/>
          </p:spPr>
        </p:cxnSp>
        <p:sp>
          <p:nvSpPr>
            <p:cNvPr id="63" name="TextBox 62">
              <a:extLst>
                <a:ext uri="{FF2B5EF4-FFF2-40B4-BE49-F238E27FC236}">
                  <a16:creationId xmlns:a16="http://schemas.microsoft.com/office/drawing/2014/main" id="{A236B632-C2E0-22A3-0C8C-A001D227B37C}"/>
                </a:ext>
              </a:extLst>
            </p:cNvPr>
            <p:cNvSpPr txBox="1"/>
            <p:nvPr/>
          </p:nvSpPr>
          <p:spPr>
            <a:xfrm>
              <a:off x="3751372" y="1358811"/>
              <a:ext cx="1436544" cy="461665"/>
            </a:xfrm>
            <a:prstGeom prst="rect">
              <a:avLst/>
            </a:prstGeom>
            <a:noFill/>
          </p:spPr>
          <p:txBody>
            <a:bodyPr wrap="square" rtlCol="0">
              <a:spAutoFit/>
            </a:bodyPr>
            <a:lstStyle/>
            <a:p>
              <a:pPr algn="ctr"/>
              <a:r>
                <a:rPr lang="en-MO" sz="1200" dirty="0"/>
                <a:t>DNA serves as a template for silica</a:t>
              </a:r>
            </a:p>
          </p:txBody>
        </p:sp>
      </p:grpSp>
      <p:sp>
        <p:nvSpPr>
          <p:cNvPr id="67" name="Freeform 66">
            <a:extLst>
              <a:ext uri="{FF2B5EF4-FFF2-40B4-BE49-F238E27FC236}">
                <a16:creationId xmlns:a16="http://schemas.microsoft.com/office/drawing/2014/main" id="{BF7F9050-7584-A991-C579-02D408F9857F}"/>
              </a:ext>
            </a:extLst>
          </p:cNvPr>
          <p:cNvSpPr/>
          <p:nvPr/>
        </p:nvSpPr>
        <p:spPr bwMode="auto">
          <a:xfrm>
            <a:off x="1279259" y="3121998"/>
            <a:ext cx="279275" cy="121416"/>
          </a:xfrm>
          <a:custGeom>
            <a:avLst/>
            <a:gdLst>
              <a:gd name="connsiteX0" fmla="*/ 0 w 279275"/>
              <a:gd name="connsiteY0" fmla="*/ 35610 h 121416"/>
              <a:gd name="connsiteX1" fmla="*/ 126124 w 279275"/>
              <a:gd name="connsiteY1" fmla="*/ 4079 h 121416"/>
              <a:gd name="connsiteX2" fmla="*/ 211708 w 279275"/>
              <a:gd name="connsiteY2" fmla="*/ 116690 h 121416"/>
              <a:gd name="connsiteX3" fmla="*/ 279275 w 279275"/>
              <a:gd name="connsiteY3" fmla="*/ 89663 h 121416"/>
            </a:gdLst>
            <a:ahLst/>
            <a:cxnLst>
              <a:cxn ang="0">
                <a:pos x="connsiteX0" y="connsiteY0"/>
              </a:cxn>
              <a:cxn ang="0">
                <a:pos x="connsiteX1" y="connsiteY1"/>
              </a:cxn>
              <a:cxn ang="0">
                <a:pos x="connsiteX2" y="connsiteY2"/>
              </a:cxn>
              <a:cxn ang="0">
                <a:pos x="connsiteX3" y="connsiteY3"/>
              </a:cxn>
            </a:cxnLst>
            <a:rect l="l" t="t" r="r" b="b"/>
            <a:pathLst>
              <a:path w="279275" h="121416">
                <a:moveTo>
                  <a:pt x="0" y="35610"/>
                </a:moveTo>
                <a:cubicBezTo>
                  <a:pt x="45419" y="13088"/>
                  <a:pt x="90839" y="-9434"/>
                  <a:pt x="126124" y="4079"/>
                </a:cubicBezTo>
                <a:cubicBezTo>
                  <a:pt x="161409" y="17592"/>
                  <a:pt x="186183" y="102426"/>
                  <a:pt x="211708" y="116690"/>
                </a:cubicBezTo>
                <a:cubicBezTo>
                  <a:pt x="237233" y="130954"/>
                  <a:pt x="258254" y="110308"/>
                  <a:pt x="279275" y="89663"/>
                </a:cubicBezTo>
              </a:path>
            </a:pathLst>
          </a:custGeom>
          <a:no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68" name="Freeform 67">
            <a:extLst>
              <a:ext uri="{FF2B5EF4-FFF2-40B4-BE49-F238E27FC236}">
                <a16:creationId xmlns:a16="http://schemas.microsoft.com/office/drawing/2014/main" id="{2E6BF790-2EE2-86BF-B4AE-0BD637C688FA}"/>
              </a:ext>
            </a:extLst>
          </p:cNvPr>
          <p:cNvSpPr/>
          <p:nvPr/>
        </p:nvSpPr>
        <p:spPr bwMode="auto">
          <a:xfrm>
            <a:off x="1324303" y="2954908"/>
            <a:ext cx="261258" cy="139638"/>
          </a:xfrm>
          <a:custGeom>
            <a:avLst/>
            <a:gdLst>
              <a:gd name="connsiteX0" fmla="*/ 0 w 261258"/>
              <a:gd name="connsiteY0" fmla="*/ 0 h 139638"/>
              <a:gd name="connsiteX1" fmla="*/ 94594 w 261258"/>
              <a:gd name="connsiteY1" fmla="*/ 103602 h 139638"/>
              <a:gd name="connsiteX2" fmla="*/ 193691 w 261258"/>
              <a:gd name="connsiteY2" fmla="*/ 63062 h 139638"/>
              <a:gd name="connsiteX3" fmla="*/ 261258 w 261258"/>
              <a:gd name="connsiteY3" fmla="*/ 139638 h 139638"/>
            </a:gdLst>
            <a:ahLst/>
            <a:cxnLst>
              <a:cxn ang="0">
                <a:pos x="connsiteX0" y="connsiteY0"/>
              </a:cxn>
              <a:cxn ang="0">
                <a:pos x="connsiteX1" y="connsiteY1"/>
              </a:cxn>
              <a:cxn ang="0">
                <a:pos x="connsiteX2" y="connsiteY2"/>
              </a:cxn>
              <a:cxn ang="0">
                <a:pos x="connsiteX3" y="connsiteY3"/>
              </a:cxn>
            </a:cxnLst>
            <a:rect l="l" t="t" r="r" b="b"/>
            <a:pathLst>
              <a:path w="261258" h="139638">
                <a:moveTo>
                  <a:pt x="0" y="0"/>
                </a:moveTo>
                <a:cubicBezTo>
                  <a:pt x="31156" y="46546"/>
                  <a:pt x="62312" y="93092"/>
                  <a:pt x="94594" y="103602"/>
                </a:cubicBezTo>
                <a:cubicBezTo>
                  <a:pt x="126876" y="114112"/>
                  <a:pt x="165914" y="57056"/>
                  <a:pt x="193691" y="63062"/>
                </a:cubicBezTo>
                <a:cubicBezTo>
                  <a:pt x="221468" y="69068"/>
                  <a:pt x="241363" y="104353"/>
                  <a:pt x="261258" y="139638"/>
                </a:cubicBezTo>
              </a:path>
            </a:pathLst>
          </a:custGeom>
          <a:noFill/>
          <a:ln w="9525" cap="flat" cmpd="sng" algn="ctr">
            <a:solidFill>
              <a:srgbClr val="FF921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70" name="Freeform 69">
            <a:extLst>
              <a:ext uri="{FF2B5EF4-FFF2-40B4-BE49-F238E27FC236}">
                <a16:creationId xmlns:a16="http://schemas.microsoft.com/office/drawing/2014/main" id="{1DFD2573-FC3A-89A5-59C1-D6170F34EEE8}"/>
              </a:ext>
            </a:extLst>
          </p:cNvPr>
          <p:cNvSpPr/>
          <p:nvPr/>
        </p:nvSpPr>
        <p:spPr bwMode="auto">
          <a:xfrm rot="4515915">
            <a:off x="647344" y="2080765"/>
            <a:ext cx="279275" cy="121416"/>
          </a:xfrm>
          <a:custGeom>
            <a:avLst/>
            <a:gdLst>
              <a:gd name="connsiteX0" fmla="*/ 0 w 279275"/>
              <a:gd name="connsiteY0" fmla="*/ 35610 h 121416"/>
              <a:gd name="connsiteX1" fmla="*/ 126124 w 279275"/>
              <a:gd name="connsiteY1" fmla="*/ 4079 h 121416"/>
              <a:gd name="connsiteX2" fmla="*/ 211708 w 279275"/>
              <a:gd name="connsiteY2" fmla="*/ 116690 h 121416"/>
              <a:gd name="connsiteX3" fmla="*/ 279275 w 279275"/>
              <a:gd name="connsiteY3" fmla="*/ 89663 h 121416"/>
            </a:gdLst>
            <a:ahLst/>
            <a:cxnLst>
              <a:cxn ang="0">
                <a:pos x="connsiteX0" y="connsiteY0"/>
              </a:cxn>
              <a:cxn ang="0">
                <a:pos x="connsiteX1" y="connsiteY1"/>
              </a:cxn>
              <a:cxn ang="0">
                <a:pos x="connsiteX2" y="connsiteY2"/>
              </a:cxn>
              <a:cxn ang="0">
                <a:pos x="connsiteX3" y="connsiteY3"/>
              </a:cxn>
            </a:cxnLst>
            <a:rect l="l" t="t" r="r" b="b"/>
            <a:pathLst>
              <a:path w="279275" h="121416">
                <a:moveTo>
                  <a:pt x="0" y="35610"/>
                </a:moveTo>
                <a:cubicBezTo>
                  <a:pt x="45419" y="13088"/>
                  <a:pt x="90839" y="-9434"/>
                  <a:pt x="126124" y="4079"/>
                </a:cubicBezTo>
                <a:cubicBezTo>
                  <a:pt x="161409" y="17592"/>
                  <a:pt x="186183" y="102426"/>
                  <a:pt x="211708" y="116690"/>
                </a:cubicBezTo>
                <a:cubicBezTo>
                  <a:pt x="237233" y="130954"/>
                  <a:pt x="258254" y="110308"/>
                  <a:pt x="279275" y="89663"/>
                </a:cubicBezTo>
              </a:path>
            </a:pathLst>
          </a:custGeom>
          <a:noFill/>
          <a:ln w="9525" cap="flat" cmpd="sng" algn="ctr">
            <a:solidFill>
              <a:srgbClr val="FF921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71" name="Freeform 70">
            <a:extLst>
              <a:ext uri="{FF2B5EF4-FFF2-40B4-BE49-F238E27FC236}">
                <a16:creationId xmlns:a16="http://schemas.microsoft.com/office/drawing/2014/main" id="{05CF78A4-44B4-7C80-D3A3-9603BC2498D0}"/>
              </a:ext>
            </a:extLst>
          </p:cNvPr>
          <p:cNvSpPr/>
          <p:nvPr/>
        </p:nvSpPr>
        <p:spPr bwMode="auto">
          <a:xfrm rot="8262476">
            <a:off x="15636" y="3139398"/>
            <a:ext cx="279275" cy="121416"/>
          </a:xfrm>
          <a:custGeom>
            <a:avLst/>
            <a:gdLst>
              <a:gd name="connsiteX0" fmla="*/ 0 w 279275"/>
              <a:gd name="connsiteY0" fmla="*/ 35610 h 121416"/>
              <a:gd name="connsiteX1" fmla="*/ 126124 w 279275"/>
              <a:gd name="connsiteY1" fmla="*/ 4079 h 121416"/>
              <a:gd name="connsiteX2" fmla="*/ 211708 w 279275"/>
              <a:gd name="connsiteY2" fmla="*/ 116690 h 121416"/>
              <a:gd name="connsiteX3" fmla="*/ 279275 w 279275"/>
              <a:gd name="connsiteY3" fmla="*/ 89663 h 121416"/>
            </a:gdLst>
            <a:ahLst/>
            <a:cxnLst>
              <a:cxn ang="0">
                <a:pos x="connsiteX0" y="connsiteY0"/>
              </a:cxn>
              <a:cxn ang="0">
                <a:pos x="connsiteX1" y="connsiteY1"/>
              </a:cxn>
              <a:cxn ang="0">
                <a:pos x="connsiteX2" y="connsiteY2"/>
              </a:cxn>
              <a:cxn ang="0">
                <a:pos x="connsiteX3" y="connsiteY3"/>
              </a:cxn>
            </a:cxnLst>
            <a:rect l="l" t="t" r="r" b="b"/>
            <a:pathLst>
              <a:path w="279275" h="121416">
                <a:moveTo>
                  <a:pt x="0" y="35610"/>
                </a:moveTo>
                <a:cubicBezTo>
                  <a:pt x="45419" y="13088"/>
                  <a:pt x="90839" y="-9434"/>
                  <a:pt x="126124" y="4079"/>
                </a:cubicBezTo>
                <a:cubicBezTo>
                  <a:pt x="161409" y="17592"/>
                  <a:pt x="186183" y="102426"/>
                  <a:pt x="211708" y="116690"/>
                </a:cubicBezTo>
                <a:cubicBezTo>
                  <a:pt x="237233" y="130954"/>
                  <a:pt x="258254" y="110308"/>
                  <a:pt x="279275" y="89663"/>
                </a:cubicBezTo>
              </a:path>
            </a:pathLst>
          </a:custGeom>
          <a:no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72" name="Freeform 71">
            <a:extLst>
              <a:ext uri="{FF2B5EF4-FFF2-40B4-BE49-F238E27FC236}">
                <a16:creationId xmlns:a16="http://schemas.microsoft.com/office/drawing/2014/main" id="{42C24470-3D64-D910-07E6-54D4DF862810}"/>
              </a:ext>
            </a:extLst>
          </p:cNvPr>
          <p:cNvSpPr/>
          <p:nvPr/>
        </p:nvSpPr>
        <p:spPr bwMode="auto">
          <a:xfrm rot="5043520">
            <a:off x="666738" y="3474275"/>
            <a:ext cx="279275" cy="121416"/>
          </a:xfrm>
          <a:custGeom>
            <a:avLst/>
            <a:gdLst>
              <a:gd name="connsiteX0" fmla="*/ 0 w 279275"/>
              <a:gd name="connsiteY0" fmla="*/ 35610 h 121416"/>
              <a:gd name="connsiteX1" fmla="*/ 126124 w 279275"/>
              <a:gd name="connsiteY1" fmla="*/ 4079 h 121416"/>
              <a:gd name="connsiteX2" fmla="*/ 211708 w 279275"/>
              <a:gd name="connsiteY2" fmla="*/ 116690 h 121416"/>
              <a:gd name="connsiteX3" fmla="*/ 279275 w 279275"/>
              <a:gd name="connsiteY3" fmla="*/ 89663 h 121416"/>
            </a:gdLst>
            <a:ahLst/>
            <a:cxnLst>
              <a:cxn ang="0">
                <a:pos x="connsiteX0" y="connsiteY0"/>
              </a:cxn>
              <a:cxn ang="0">
                <a:pos x="connsiteX1" y="connsiteY1"/>
              </a:cxn>
              <a:cxn ang="0">
                <a:pos x="connsiteX2" y="connsiteY2"/>
              </a:cxn>
              <a:cxn ang="0">
                <a:pos x="connsiteX3" y="connsiteY3"/>
              </a:cxn>
            </a:cxnLst>
            <a:rect l="l" t="t" r="r" b="b"/>
            <a:pathLst>
              <a:path w="279275" h="121416">
                <a:moveTo>
                  <a:pt x="0" y="35610"/>
                </a:moveTo>
                <a:cubicBezTo>
                  <a:pt x="45419" y="13088"/>
                  <a:pt x="90839" y="-9434"/>
                  <a:pt x="126124" y="4079"/>
                </a:cubicBezTo>
                <a:cubicBezTo>
                  <a:pt x="161409" y="17592"/>
                  <a:pt x="186183" y="102426"/>
                  <a:pt x="211708" y="116690"/>
                </a:cubicBezTo>
                <a:cubicBezTo>
                  <a:pt x="237233" y="130954"/>
                  <a:pt x="258254" y="110308"/>
                  <a:pt x="279275" y="89663"/>
                </a:cubicBezTo>
              </a:path>
            </a:pathLst>
          </a:custGeom>
          <a:no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73" name="Freeform 72">
            <a:extLst>
              <a:ext uri="{FF2B5EF4-FFF2-40B4-BE49-F238E27FC236}">
                <a16:creationId xmlns:a16="http://schemas.microsoft.com/office/drawing/2014/main" id="{B392F042-CE70-83D5-4071-37DBECF5F703}"/>
              </a:ext>
            </a:extLst>
          </p:cNvPr>
          <p:cNvSpPr/>
          <p:nvPr/>
        </p:nvSpPr>
        <p:spPr bwMode="auto">
          <a:xfrm rot="4734543">
            <a:off x="520139" y="2059659"/>
            <a:ext cx="261258" cy="139638"/>
          </a:xfrm>
          <a:custGeom>
            <a:avLst/>
            <a:gdLst>
              <a:gd name="connsiteX0" fmla="*/ 0 w 261258"/>
              <a:gd name="connsiteY0" fmla="*/ 0 h 139638"/>
              <a:gd name="connsiteX1" fmla="*/ 94594 w 261258"/>
              <a:gd name="connsiteY1" fmla="*/ 103602 h 139638"/>
              <a:gd name="connsiteX2" fmla="*/ 193691 w 261258"/>
              <a:gd name="connsiteY2" fmla="*/ 63062 h 139638"/>
              <a:gd name="connsiteX3" fmla="*/ 261258 w 261258"/>
              <a:gd name="connsiteY3" fmla="*/ 139638 h 139638"/>
            </a:gdLst>
            <a:ahLst/>
            <a:cxnLst>
              <a:cxn ang="0">
                <a:pos x="connsiteX0" y="connsiteY0"/>
              </a:cxn>
              <a:cxn ang="0">
                <a:pos x="connsiteX1" y="connsiteY1"/>
              </a:cxn>
              <a:cxn ang="0">
                <a:pos x="connsiteX2" y="connsiteY2"/>
              </a:cxn>
              <a:cxn ang="0">
                <a:pos x="connsiteX3" y="connsiteY3"/>
              </a:cxn>
            </a:cxnLst>
            <a:rect l="l" t="t" r="r" b="b"/>
            <a:pathLst>
              <a:path w="261258" h="139638">
                <a:moveTo>
                  <a:pt x="0" y="0"/>
                </a:moveTo>
                <a:cubicBezTo>
                  <a:pt x="31156" y="46546"/>
                  <a:pt x="62312" y="93092"/>
                  <a:pt x="94594" y="103602"/>
                </a:cubicBezTo>
                <a:cubicBezTo>
                  <a:pt x="126876" y="114112"/>
                  <a:pt x="165914" y="57056"/>
                  <a:pt x="193691" y="63062"/>
                </a:cubicBezTo>
                <a:cubicBezTo>
                  <a:pt x="221468" y="69068"/>
                  <a:pt x="241363" y="104353"/>
                  <a:pt x="261258" y="139638"/>
                </a:cubicBezTo>
              </a:path>
            </a:pathLst>
          </a:custGeom>
          <a:no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74" name="Freeform 73">
            <a:extLst>
              <a:ext uri="{FF2B5EF4-FFF2-40B4-BE49-F238E27FC236}">
                <a16:creationId xmlns:a16="http://schemas.microsoft.com/office/drawing/2014/main" id="{7C276AC4-BE97-B8C9-45D1-EA69F8DC7ABE}"/>
              </a:ext>
            </a:extLst>
          </p:cNvPr>
          <p:cNvSpPr/>
          <p:nvPr/>
        </p:nvSpPr>
        <p:spPr bwMode="auto">
          <a:xfrm rot="3556515">
            <a:off x="822191" y="3460024"/>
            <a:ext cx="257026" cy="139638"/>
          </a:xfrm>
          <a:custGeom>
            <a:avLst/>
            <a:gdLst>
              <a:gd name="connsiteX0" fmla="*/ 0 w 261258"/>
              <a:gd name="connsiteY0" fmla="*/ 0 h 139638"/>
              <a:gd name="connsiteX1" fmla="*/ 94594 w 261258"/>
              <a:gd name="connsiteY1" fmla="*/ 103602 h 139638"/>
              <a:gd name="connsiteX2" fmla="*/ 193691 w 261258"/>
              <a:gd name="connsiteY2" fmla="*/ 63062 h 139638"/>
              <a:gd name="connsiteX3" fmla="*/ 261258 w 261258"/>
              <a:gd name="connsiteY3" fmla="*/ 139638 h 139638"/>
            </a:gdLst>
            <a:ahLst/>
            <a:cxnLst>
              <a:cxn ang="0">
                <a:pos x="connsiteX0" y="connsiteY0"/>
              </a:cxn>
              <a:cxn ang="0">
                <a:pos x="connsiteX1" y="connsiteY1"/>
              </a:cxn>
              <a:cxn ang="0">
                <a:pos x="connsiteX2" y="connsiteY2"/>
              </a:cxn>
              <a:cxn ang="0">
                <a:pos x="connsiteX3" y="connsiteY3"/>
              </a:cxn>
            </a:cxnLst>
            <a:rect l="l" t="t" r="r" b="b"/>
            <a:pathLst>
              <a:path w="261258" h="139638">
                <a:moveTo>
                  <a:pt x="0" y="0"/>
                </a:moveTo>
                <a:cubicBezTo>
                  <a:pt x="31156" y="46546"/>
                  <a:pt x="62312" y="93092"/>
                  <a:pt x="94594" y="103602"/>
                </a:cubicBezTo>
                <a:cubicBezTo>
                  <a:pt x="126876" y="114112"/>
                  <a:pt x="165914" y="57056"/>
                  <a:pt x="193691" y="63062"/>
                </a:cubicBezTo>
                <a:cubicBezTo>
                  <a:pt x="221468" y="69068"/>
                  <a:pt x="241363" y="104353"/>
                  <a:pt x="261258" y="139638"/>
                </a:cubicBezTo>
              </a:path>
            </a:pathLst>
          </a:custGeom>
          <a:noFill/>
          <a:ln w="9525" cap="flat" cmpd="sng" algn="ctr">
            <a:solidFill>
              <a:srgbClr val="FF921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75" name="Freeform 74">
            <a:extLst>
              <a:ext uri="{FF2B5EF4-FFF2-40B4-BE49-F238E27FC236}">
                <a16:creationId xmlns:a16="http://schemas.microsoft.com/office/drawing/2014/main" id="{28DEA905-D355-2E6A-8E1A-D5B22AB85E0D}"/>
              </a:ext>
            </a:extLst>
          </p:cNvPr>
          <p:cNvSpPr/>
          <p:nvPr/>
        </p:nvSpPr>
        <p:spPr bwMode="auto">
          <a:xfrm rot="6647116">
            <a:off x="137640" y="3247791"/>
            <a:ext cx="257026" cy="139638"/>
          </a:xfrm>
          <a:custGeom>
            <a:avLst/>
            <a:gdLst>
              <a:gd name="connsiteX0" fmla="*/ 0 w 261258"/>
              <a:gd name="connsiteY0" fmla="*/ 0 h 139638"/>
              <a:gd name="connsiteX1" fmla="*/ 94594 w 261258"/>
              <a:gd name="connsiteY1" fmla="*/ 103602 h 139638"/>
              <a:gd name="connsiteX2" fmla="*/ 193691 w 261258"/>
              <a:gd name="connsiteY2" fmla="*/ 63062 h 139638"/>
              <a:gd name="connsiteX3" fmla="*/ 261258 w 261258"/>
              <a:gd name="connsiteY3" fmla="*/ 139638 h 139638"/>
            </a:gdLst>
            <a:ahLst/>
            <a:cxnLst>
              <a:cxn ang="0">
                <a:pos x="connsiteX0" y="connsiteY0"/>
              </a:cxn>
              <a:cxn ang="0">
                <a:pos x="connsiteX1" y="connsiteY1"/>
              </a:cxn>
              <a:cxn ang="0">
                <a:pos x="connsiteX2" y="connsiteY2"/>
              </a:cxn>
              <a:cxn ang="0">
                <a:pos x="connsiteX3" y="connsiteY3"/>
              </a:cxn>
            </a:cxnLst>
            <a:rect l="l" t="t" r="r" b="b"/>
            <a:pathLst>
              <a:path w="261258" h="139638">
                <a:moveTo>
                  <a:pt x="0" y="0"/>
                </a:moveTo>
                <a:cubicBezTo>
                  <a:pt x="31156" y="46546"/>
                  <a:pt x="62312" y="93092"/>
                  <a:pt x="94594" y="103602"/>
                </a:cubicBezTo>
                <a:cubicBezTo>
                  <a:pt x="126876" y="114112"/>
                  <a:pt x="165914" y="57056"/>
                  <a:pt x="193691" y="63062"/>
                </a:cubicBezTo>
                <a:cubicBezTo>
                  <a:pt x="221468" y="69068"/>
                  <a:pt x="241363" y="104353"/>
                  <a:pt x="261258" y="139638"/>
                </a:cubicBezTo>
              </a:path>
            </a:pathLst>
          </a:custGeom>
          <a:noFill/>
          <a:ln w="9525" cap="flat" cmpd="sng" algn="ctr">
            <a:solidFill>
              <a:srgbClr val="FF921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78" name="Oval 77">
            <a:extLst>
              <a:ext uri="{FF2B5EF4-FFF2-40B4-BE49-F238E27FC236}">
                <a16:creationId xmlns:a16="http://schemas.microsoft.com/office/drawing/2014/main" id="{962E1CB1-71B4-A0B6-61EF-2BCAB0096AAB}"/>
              </a:ext>
            </a:extLst>
          </p:cNvPr>
          <p:cNvSpPr/>
          <p:nvPr/>
        </p:nvSpPr>
        <p:spPr bwMode="auto">
          <a:xfrm>
            <a:off x="1131458" y="2798281"/>
            <a:ext cx="571944" cy="575679"/>
          </a:xfrm>
          <a:prstGeom prst="ellipse">
            <a:avLst/>
          </a:prstGeom>
          <a:noFill/>
          <a:ln w="19050" cap="flat" cmpd="sng" algn="ctr">
            <a:solidFill>
              <a:srgbClr val="D991FF"/>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cxnSp>
        <p:nvCxnSpPr>
          <p:cNvPr id="80" name="Elbow Connector 79">
            <a:extLst>
              <a:ext uri="{FF2B5EF4-FFF2-40B4-BE49-F238E27FC236}">
                <a16:creationId xmlns:a16="http://schemas.microsoft.com/office/drawing/2014/main" id="{430194BE-EC77-CDCA-345F-D3D723553DF6}"/>
              </a:ext>
            </a:extLst>
          </p:cNvPr>
          <p:cNvCxnSpPr>
            <a:stCxn id="78" idx="6"/>
          </p:cNvCxnSpPr>
          <p:nvPr/>
        </p:nvCxnSpPr>
        <p:spPr bwMode="auto">
          <a:xfrm flipV="1">
            <a:off x="1703402" y="2763298"/>
            <a:ext cx="303454" cy="322823"/>
          </a:xfrm>
          <a:prstGeom prst="bentConnector2">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8773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7EAF5-C611-1E59-9928-6AF9716C8F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773422-CA19-0934-2A1A-A57EBD5779F8}"/>
              </a:ext>
            </a:extLst>
          </p:cNvPr>
          <p:cNvSpPr>
            <a:spLocks noGrp="1"/>
          </p:cNvSpPr>
          <p:nvPr>
            <p:ph type="title"/>
          </p:nvPr>
        </p:nvSpPr>
        <p:spPr/>
        <p:txBody>
          <a:bodyPr/>
          <a:lstStyle/>
          <a:p>
            <a:pPr algn="l"/>
            <a:r>
              <a:rPr lang="en-US" dirty="0"/>
              <a:t>A design automation platform for strut-based nanostructures may enable analysis of mesoscale materials</a:t>
            </a:r>
          </a:p>
        </p:txBody>
      </p:sp>
      <p:grpSp>
        <p:nvGrpSpPr>
          <p:cNvPr id="4" name="Group 3">
            <a:extLst>
              <a:ext uri="{FF2B5EF4-FFF2-40B4-BE49-F238E27FC236}">
                <a16:creationId xmlns:a16="http://schemas.microsoft.com/office/drawing/2014/main" id="{9CA5A3C2-695A-BF71-9DF9-2040B4D802C3}"/>
              </a:ext>
            </a:extLst>
          </p:cNvPr>
          <p:cNvGrpSpPr/>
          <p:nvPr/>
        </p:nvGrpSpPr>
        <p:grpSpPr>
          <a:xfrm>
            <a:off x="457200" y="110044"/>
            <a:ext cx="4692854" cy="193559"/>
            <a:chOff x="740865" y="163384"/>
            <a:chExt cx="4692854" cy="193559"/>
          </a:xfrm>
        </p:grpSpPr>
        <p:sp>
          <p:nvSpPr>
            <p:cNvPr id="5" name="Rectangle 4">
              <a:extLst>
                <a:ext uri="{FF2B5EF4-FFF2-40B4-BE49-F238E27FC236}">
                  <a16:creationId xmlns:a16="http://schemas.microsoft.com/office/drawing/2014/main" id="{4E05D861-FE94-5317-7135-5701A8FC9060}"/>
                </a:ext>
              </a:extLst>
            </p:cNvPr>
            <p:cNvSpPr/>
            <p:nvPr/>
          </p:nvSpPr>
          <p:spPr bwMode="auto">
            <a:xfrm>
              <a:off x="740865" y="163384"/>
              <a:ext cx="102758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accent1"/>
                  </a:solidFill>
                  <a:effectLst>
                    <a:glow>
                      <a:schemeClr val="accent1">
                        <a:lumMod val="75000"/>
                        <a:alpha val="40000"/>
                      </a:schemeClr>
                    </a:glow>
                  </a:effectLst>
                  <a:latin typeface="45 Helvetica Light" pitchFamily="-110" charset="0"/>
                  <a:ea typeface="Geneva" pitchFamily="-110" charset="-128"/>
                  <a:cs typeface="Geneva" pitchFamily="-110" charset="-128"/>
                </a:rPr>
                <a:t>Introduction</a:t>
              </a:r>
              <a:endParaRPr kumimoji="0" lang="en-US" sz="1100" b="1" i="0" u="none" strike="noStrike" cap="none" normalizeH="0" baseline="0" dirty="0">
                <a:ln>
                  <a:noFill/>
                </a:ln>
                <a:solidFill>
                  <a:schemeClr val="accent1"/>
                </a:solidFill>
                <a:effectLst>
                  <a:glow>
                    <a:schemeClr val="accent1">
                      <a:lumMod val="75000"/>
                      <a:alpha val="40000"/>
                    </a:schemeClr>
                  </a:glow>
                </a:effectLst>
                <a:latin typeface="45 Helvetica Light" pitchFamily="-110" charset="0"/>
                <a:ea typeface="Geneva" pitchFamily="-110" charset="-128"/>
                <a:cs typeface="Geneva" pitchFamily="-110" charset="-128"/>
              </a:endParaRPr>
            </a:p>
          </p:txBody>
        </p:sp>
        <p:sp>
          <p:nvSpPr>
            <p:cNvPr id="6" name="Rectangle 5">
              <a:extLst>
                <a:ext uri="{FF2B5EF4-FFF2-40B4-BE49-F238E27FC236}">
                  <a16:creationId xmlns:a16="http://schemas.microsoft.com/office/drawing/2014/main" id="{07619729-ED1B-F484-04A4-DF5E72F24BC4}"/>
                </a:ext>
              </a:extLst>
            </p:cNvPr>
            <p:cNvSpPr/>
            <p:nvPr/>
          </p:nvSpPr>
          <p:spPr bwMode="auto">
            <a:xfrm>
              <a:off x="1720823" y="163384"/>
              <a:ext cx="102758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1200" dirty="0">
                  <a:solidFill>
                    <a:schemeClr val="accent6"/>
                  </a:solidFill>
                  <a:latin typeface="45 Helvetica Light" pitchFamily="-110" charset="0"/>
                  <a:ea typeface="Geneva" pitchFamily="-110" charset="-128"/>
                  <a:cs typeface="Geneva" pitchFamily="-110" charset="-128"/>
                </a:rPr>
                <a:t>Methodology</a:t>
              </a:r>
              <a:endPar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endParaRPr>
            </a:p>
          </p:txBody>
        </p:sp>
        <p:sp>
          <p:nvSpPr>
            <p:cNvPr id="7" name="Rectangle 6">
              <a:extLst>
                <a:ext uri="{FF2B5EF4-FFF2-40B4-BE49-F238E27FC236}">
                  <a16:creationId xmlns:a16="http://schemas.microsoft.com/office/drawing/2014/main" id="{DCD724D7-D5B0-EA9A-7619-95A5772B6376}"/>
                </a:ext>
              </a:extLst>
            </p:cNvPr>
            <p:cNvSpPr/>
            <p:nvPr/>
          </p:nvSpPr>
          <p:spPr bwMode="auto">
            <a:xfrm>
              <a:off x="275187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Results</a:t>
              </a:r>
            </a:p>
          </p:txBody>
        </p:sp>
        <p:sp>
          <p:nvSpPr>
            <p:cNvPr id="8" name="Rectangle 7">
              <a:extLst>
                <a:ext uri="{FF2B5EF4-FFF2-40B4-BE49-F238E27FC236}">
                  <a16:creationId xmlns:a16="http://schemas.microsoft.com/office/drawing/2014/main" id="{B3CCEA7B-CD85-806D-8160-F1770183614F}"/>
                </a:ext>
              </a:extLst>
            </p:cNvPr>
            <p:cNvSpPr/>
            <p:nvPr/>
          </p:nvSpPr>
          <p:spPr bwMode="auto">
            <a:xfrm>
              <a:off x="3456902"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Conclusions</a:t>
              </a:r>
            </a:p>
          </p:txBody>
        </p:sp>
        <p:sp>
          <p:nvSpPr>
            <p:cNvPr id="9" name="Rectangle 8">
              <a:extLst>
                <a:ext uri="{FF2B5EF4-FFF2-40B4-BE49-F238E27FC236}">
                  <a16:creationId xmlns:a16="http://schemas.microsoft.com/office/drawing/2014/main" id="{5672A510-4939-A7CD-192B-DB19BCD5E3E7}"/>
                </a:ext>
              </a:extLst>
            </p:cNvPr>
            <p:cNvSpPr/>
            <p:nvPr/>
          </p:nvSpPr>
          <p:spPr bwMode="auto">
            <a:xfrm>
              <a:off x="440959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Q&amp;A</a:t>
              </a:r>
            </a:p>
          </p:txBody>
        </p:sp>
      </p:grpSp>
      <p:sp>
        <p:nvSpPr>
          <p:cNvPr id="31" name="Oval 30">
            <a:extLst>
              <a:ext uri="{FF2B5EF4-FFF2-40B4-BE49-F238E27FC236}">
                <a16:creationId xmlns:a16="http://schemas.microsoft.com/office/drawing/2014/main" id="{F225AF15-756C-DCF3-8987-42684BEC7045}"/>
              </a:ext>
            </a:extLst>
          </p:cNvPr>
          <p:cNvSpPr/>
          <p:nvPr/>
        </p:nvSpPr>
        <p:spPr bwMode="auto">
          <a:xfrm>
            <a:off x="7676941" y="1457011"/>
            <a:ext cx="391885" cy="261257"/>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39" name="Rectangle 38">
            <a:extLst>
              <a:ext uri="{FF2B5EF4-FFF2-40B4-BE49-F238E27FC236}">
                <a16:creationId xmlns:a16="http://schemas.microsoft.com/office/drawing/2014/main" id="{96743594-AA5B-72D5-0076-024D678277D6}"/>
              </a:ext>
            </a:extLst>
          </p:cNvPr>
          <p:cNvSpPr/>
          <p:nvPr/>
        </p:nvSpPr>
        <p:spPr bwMode="auto">
          <a:xfrm>
            <a:off x="7591647" y="1315707"/>
            <a:ext cx="281236" cy="2719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1" name="TextBox 10">
            <a:extLst>
              <a:ext uri="{FF2B5EF4-FFF2-40B4-BE49-F238E27FC236}">
                <a16:creationId xmlns:a16="http://schemas.microsoft.com/office/drawing/2014/main" id="{A341DD25-46D6-90A5-57CB-1F0C2742B5CA}"/>
              </a:ext>
            </a:extLst>
          </p:cNvPr>
          <p:cNvSpPr txBox="1"/>
          <p:nvPr/>
        </p:nvSpPr>
        <p:spPr>
          <a:xfrm>
            <a:off x="-54287" y="4885431"/>
            <a:ext cx="2050561" cy="276999"/>
          </a:xfrm>
          <a:prstGeom prst="rect">
            <a:avLst/>
          </a:prstGeom>
          <a:noFill/>
        </p:spPr>
        <p:txBody>
          <a:bodyPr wrap="none" rtlCol="0">
            <a:spAutoFit/>
          </a:bodyPr>
          <a:lstStyle/>
          <a:p>
            <a:r>
              <a:rPr lang="en-MO" sz="600" dirty="0"/>
              <a:t>1. </a:t>
            </a:r>
            <a:r>
              <a:rPr lang="en-GB" sz="600" dirty="0" err="1">
                <a:effectLst/>
              </a:rPr>
              <a:t>Posnjak</a:t>
            </a:r>
            <a:r>
              <a:rPr lang="en-GB" sz="600" dirty="0">
                <a:effectLst/>
              </a:rPr>
              <a:t>, G. et al. </a:t>
            </a:r>
            <a:r>
              <a:rPr lang="en-GB" sz="600" i="1" dirty="0">
                <a:effectLst/>
              </a:rPr>
              <a:t>Science</a:t>
            </a:r>
            <a:r>
              <a:rPr lang="en-GB" sz="600" dirty="0">
                <a:effectLst/>
              </a:rPr>
              <a:t> 384, no. 6697 (2024): 781–85.</a:t>
            </a:r>
          </a:p>
          <a:p>
            <a:endParaRPr lang="en-MO" sz="600" dirty="0"/>
          </a:p>
        </p:txBody>
      </p:sp>
      <p:sp>
        <p:nvSpPr>
          <p:cNvPr id="22" name="TextBox 21">
            <a:extLst>
              <a:ext uri="{FF2B5EF4-FFF2-40B4-BE49-F238E27FC236}">
                <a16:creationId xmlns:a16="http://schemas.microsoft.com/office/drawing/2014/main" id="{3CEAC633-5397-BA55-56C3-A29D1F9B3193}"/>
              </a:ext>
            </a:extLst>
          </p:cNvPr>
          <p:cNvSpPr txBox="1"/>
          <p:nvPr/>
        </p:nvSpPr>
        <p:spPr>
          <a:xfrm>
            <a:off x="316597" y="1210932"/>
            <a:ext cx="4255403" cy="1846659"/>
          </a:xfrm>
          <a:prstGeom prst="rect">
            <a:avLst/>
          </a:prstGeom>
          <a:noFill/>
        </p:spPr>
        <p:txBody>
          <a:bodyPr wrap="square" rtlCol="0">
            <a:spAutoFit/>
          </a:bodyPr>
          <a:lstStyle/>
          <a:p>
            <a:r>
              <a:rPr lang="en-MO" sz="1800" b="1" dirty="0"/>
              <a:t>Limitations of current automation tools</a:t>
            </a:r>
          </a:p>
          <a:p>
            <a:pPr marL="457200" indent="-457200">
              <a:buAutoNum type="arabicParenR"/>
            </a:pPr>
            <a:r>
              <a:rPr lang="en-MO" sz="1600" dirty="0"/>
              <a:t>Routing relies on </a:t>
            </a:r>
            <a:r>
              <a:rPr lang="en-MO" sz="1600" dirty="0">
                <a:solidFill>
                  <a:schemeClr val="accent1"/>
                </a:solidFill>
              </a:rPr>
              <a:t>closed surface meshes</a:t>
            </a:r>
            <a:r>
              <a:rPr lang="en-MO" sz="1600" dirty="0"/>
              <a:t> that are non-trivial to create</a:t>
            </a:r>
          </a:p>
          <a:p>
            <a:pPr marL="457200" indent="-457200">
              <a:buAutoNum type="arabicParenR"/>
            </a:pPr>
            <a:r>
              <a:rPr lang="en-MO" sz="1600" dirty="0"/>
              <a:t>Structures have </a:t>
            </a:r>
            <a:r>
              <a:rPr lang="en-MO" sz="1600" dirty="0">
                <a:solidFill>
                  <a:schemeClr val="accent1"/>
                </a:solidFill>
              </a:rPr>
              <a:t>limited mechanical tunability</a:t>
            </a:r>
            <a:r>
              <a:rPr lang="en-MO" sz="1600" dirty="0"/>
              <a:t> </a:t>
            </a:r>
          </a:p>
          <a:p>
            <a:pPr marL="457200" indent="-457200">
              <a:buAutoNum type="arabicParenR"/>
            </a:pPr>
            <a:r>
              <a:rPr lang="en-MO" sz="1600" dirty="0"/>
              <a:t>Design tools require </a:t>
            </a:r>
            <a:r>
              <a:rPr lang="en-MO" sz="1600" dirty="0">
                <a:solidFill>
                  <a:schemeClr val="accent1"/>
                </a:solidFill>
              </a:rPr>
              <a:t>difficult installation procedures</a:t>
            </a:r>
            <a:r>
              <a:rPr lang="en-MO" sz="1600" dirty="0"/>
              <a:t> / add-ons to standard CAD tools</a:t>
            </a:r>
          </a:p>
        </p:txBody>
      </p:sp>
      <p:grpSp>
        <p:nvGrpSpPr>
          <p:cNvPr id="43" name="Group 42">
            <a:extLst>
              <a:ext uri="{FF2B5EF4-FFF2-40B4-BE49-F238E27FC236}">
                <a16:creationId xmlns:a16="http://schemas.microsoft.com/office/drawing/2014/main" id="{BFD9AAA4-8683-BA99-0276-E7A87C91A840}"/>
              </a:ext>
            </a:extLst>
          </p:cNvPr>
          <p:cNvGrpSpPr/>
          <p:nvPr/>
        </p:nvGrpSpPr>
        <p:grpSpPr>
          <a:xfrm>
            <a:off x="308672" y="1210932"/>
            <a:ext cx="8904952" cy="3544342"/>
            <a:chOff x="308672" y="1210932"/>
            <a:chExt cx="8904952" cy="3544342"/>
          </a:xfrm>
        </p:grpSpPr>
        <p:cxnSp>
          <p:nvCxnSpPr>
            <p:cNvPr id="36" name="Straight Connector 35">
              <a:extLst>
                <a:ext uri="{FF2B5EF4-FFF2-40B4-BE49-F238E27FC236}">
                  <a16:creationId xmlns:a16="http://schemas.microsoft.com/office/drawing/2014/main" id="{8FDA3F62-DA6B-3D29-5AA8-678F61244AF2}"/>
                </a:ext>
              </a:extLst>
            </p:cNvPr>
            <p:cNvCxnSpPr/>
            <p:nvPr/>
          </p:nvCxnSpPr>
          <p:spPr bwMode="auto">
            <a:xfrm>
              <a:off x="581025" y="3152841"/>
              <a:ext cx="810577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 name="TextBox 2">
              <a:extLst>
                <a:ext uri="{FF2B5EF4-FFF2-40B4-BE49-F238E27FC236}">
                  <a16:creationId xmlns:a16="http://schemas.microsoft.com/office/drawing/2014/main" id="{F4EBA2C4-B367-8B05-90D0-41C1C6341268}"/>
                </a:ext>
              </a:extLst>
            </p:cNvPr>
            <p:cNvSpPr txBox="1"/>
            <p:nvPr/>
          </p:nvSpPr>
          <p:spPr>
            <a:xfrm>
              <a:off x="4818973" y="1210932"/>
              <a:ext cx="4191678" cy="1600438"/>
            </a:xfrm>
            <a:prstGeom prst="rect">
              <a:avLst/>
            </a:prstGeom>
            <a:noFill/>
          </p:spPr>
          <p:txBody>
            <a:bodyPr wrap="square" rtlCol="0">
              <a:spAutoFit/>
            </a:bodyPr>
            <a:lstStyle/>
            <a:p>
              <a:r>
                <a:rPr lang="en-MO" sz="1800" b="1" dirty="0"/>
                <a:t>This works proposed solutions include</a:t>
              </a:r>
            </a:p>
            <a:p>
              <a:pPr marL="457200" indent="-457200">
                <a:buAutoNum type="arabicParenR"/>
              </a:pPr>
              <a:r>
                <a:rPr lang="en-MO" sz="1600" dirty="0"/>
                <a:t>Edge-based routing for </a:t>
              </a:r>
              <a:r>
                <a:rPr lang="en-MO" sz="1600" dirty="0">
                  <a:solidFill>
                    <a:schemeClr val="accent3"/>
                  </a:solidFill>
                </a:rPr>
                <a:t>strut-based inputs</a:t>
              </a:r>
            </a:p>
            <a:p>
              <a:pPr marL="457200" indent="-457200">
                <a:buAutoNum type="arabicParenR"/>
              </a:pPr>
              <a:r>
                <a:rPr lang="en-MO" sz="1600" dirty="0"/>
                <a:t>Automation that can </a:t>
              </a:r>
              <a:r>
                <a:rPr lang="en-MO" sz="1600" dirty="0">
                  <a:solidFill>
                    <a:schemeClr val="accent3"/>
                  </a:solidFill>
                </a:rPr>
                <a:t>target a variety of stiffness</a:t>
              </a:r>
              <a:r>
                <a:rPr lang="en-MO" sz="1600" dirty="0"/>
                <a:t> in the nanostructure cross-section</a:t>
              </a:r>
            </a:p>
            <a:p>
              <a:pPr marL="457200" indent="-457200">
                <a:buAutoNum type="arabicParenR"/>
              </a:pPr>
              <a:r>
                <a:rPr lang="en-MO" sz="1600" dirty="0"/>
                <a:t>A </a:t>
              </a:r>
              <a:r>
                <a:rPr lang="en-MO" sz="1600" dirty="0">
                  <a:solidFill>
                    <a:schemeClr val="accent3"/>
                  </a:solidFill>
                </a:rPr>
                <a:t>web-based UI</a:t>
              </a:r>
              <a:r>
                <a:rPr lang="en-MO" sz="1600" dirty="0"/>
                <a:t> that abstracts away nucleotide-level design features</a:t>
              </a:r>
            </a:p>
          </p:txBody>
        </p:sp>
        <p:grpSp>
          <p:nvGrpSpPr>
            <p:cNvPr id="41" name="Group 40">
              <a:extLst>
                <a:ext uri="{FF2B5EF4-FFF2-40B4-BE49-F238E27FC236}">
                  <a16:creationId xmlns:a16="http://schemas.microsoft.com/office/drawing/2014/main" id="{DBCCC71F-5700-EB0C-DB97-6D060513EEB0}"/>
                </a:ext>
              </a:extLst>
            </p:cNvPr>
            <p:cNvGrpSpPr/>
            <p:nvPr/>
          </p:nvGrpSpPr>
          <p:grpSpPr>
            <a:xfrm>
              <a:off x="308672" y="3272562"/>
              <a:ext cx="8904952" cy="1482712"/>
              <a:chOff x="308672" y="3272562"/>
              <a:chExt cx="8904952" cy="1482712"/>
            </a:xfrm>
          </p:grpSpPr>
          <p:sp>
            <p:nvSpPr>
              <p:cNvPr id="10" name="Rectangle 9">
                <a:extLst>
                  <a:ext uri="{FF2B5EF4-FFF2-40B4-BE49-F238E27FC236}">
                    <a16:creationId xmlns:a16="http://schemas.microsoft.com/office/drawing/2014/main" id="{31DAE80F-1C16-0A7F-1B6B-ADC707A95753}"/>
                  </a:ext>
                </a:extLst>
              </p:cNvPr>
              <p:cNvSpPr/>
              <p:nvPr/>
            </p:nvSpPr>
            <p:spPr bwMode="auto">
              <a:xfrm>
                <a:off x="1943823" y="3896089"/>
                <a:ext cx="282617" cy="30083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2" name="Rectangle 11">
                <a:extLst>
                  <a:ext uri="{FF2B5EF4-FFF2-40B4-BE49-F238E27FC236}">
                    <a16:creationId xmlns:a16="http://schemas.microsoft.com/office/drawing/2014/main" id="{91842EE0-461B-4F88-10CF-45F6CE436D2D}"/>
                  </a:ext>
                </a:extLst>
              </p:cNvPr>
              <p:cNvSpPr/>
              <p:nvPr/>
            </p:nvSpPr>
            <p:spPr bwMode="auto">
              <a:xfrm>
                <a:off x="1943823" y="3896089"/>
                <a:ext cx="141309" cy="1504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grpSp>
            <p:nvGrpSpPr>
              <p:cNvPr id="16" name="Group 15">
                <a:extLst>
                  <a:ext uri="{FF2B5EF4-FFF2-40B4-BE49-F238E27FC236}">
                    <a16:creationId xmlns:a16="http://schemas.microsoft.com/office/drawing/2014/main" id="{4F8CAD86-556D-EB3D-A31D-F83484C7477B}"/>
                  </a:ext>
                </a:extLst>
              </p:cNvPr>
              <p:cNvGrpSpPr>
                <a:grpSpLocks noChangeAspect="1"/>
              </p:cNvGrpSpPr>
              <p:nvPr/>
            </p:nvGrpSpPr>
            <p:grpSpPr>
              <a:xfrm>
                <a:off x="439822" y="3409559"/>
                <a:ext cx="1292068" cy="1123475"/>
                <a:chOff x="281130" y="1472536"/>
                <a:chExt cx="2132450" cy="1854200"/>
              </a:xfrm>
            </p:grpSpPr>
            <p:pic>
              <p:nvPicPr>
                <p:cNvPr id="24" name="Picture 23" descr="A diagram of a cross section of a cross section&#10;&#10;AI-generated content may be incorrect.">
                  <a:extLst>
                    <a:ext uri="{FF2B5EF4-FFF2-40B4-BE49-F238E27FC236}">
                      <a16:creationId xmlns:a16="http://schemas.microsoft.com/office/drawing/2014/main" id="{52BBF568-BEA3-8996-830E-BE18243352DC}"/>
                    </a:ext>
                  </a:extLst>
                </p:cNvPr>
                <p:cNvPicPr>
                  <a:picLocks noChangeAspect="1"/>
                </p:cNvPicPr>
                <p:nvPr/>
              </p:nvPicPr>
              <p:blipFill>
                <a:blip r:embed="rId3"/>
                <a:stretch>
                  <a:fillRect/>
                </a:stretch>
              </p:blipFill>
              <p:spPr>
                <a:xfrm>
                  <a:off x="281130" y="1472536"/>
                  <a:ext cx="1959652" cy="1854200"/>
                </a:xfrm>
                <a:prstGeom prst="rect">
                  <a:avLst/>
                </a:prstGeom>
              </p:spPr>
            </p:pic>
            <p:sp>
              <p:nvSpPr>
                <p:cNvPr id="25" name="Oval 24">
                  <a:extLst>
                    <a:ext uri="{FF2B5EF4-FFF2-40B4-BE49-F238E27FC236}">
                      <a16:creationId xmlns:a16="http://schemas.microsoft.com/office/drawing/2014/main" id="{5009142E-D481-EEC4-E12B-58CFA534E808}"/>
                    </a:ext>
                  </a:extLst>
                </p:cNvPr>
                <p:cNvSpPr/>
                <p:nvPr/>
              </p:nvSpPr>
              <p:spPr bwMode="auto">
                <a:xfrm>
                  <a:off x="2091959" y="1587639"/>
                  <a:ext cx="321621" cy="811997"/>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grpSp>
          <p:pic>
            <p:nvPicPr>
              <p:cNvPr id="26" name="Picture 25" descr="A diagram of a structure&#10;&#10;AI-generated content may be incorrect.">
                <a:extLst>
                  <a:ext uri="{FF2B5EF4-FFF2-40B4-BE49-F238E27FC236}">
                    <a16:creationId xmlns:a16="http://schemas.microsoft.com/office/drawing/2014/main" id="{033ABB12-CB05-98F4-E608-3E88EE1AE1EC}"/>
                  </a:ext>
                </a:extLst>
              </p:cNvPr>
              <p:cNvPicPr>
                <a:picLocks noChangeAspect="1"/>
              </p:cNvPicPr>
              <p:nvPr/>
            </p:nvPicPr>
            <p:blipFill>
              <a:blip r:embed="rId4"/>
              <a:stretch>
                <a:fillRect/>
              </a:stretch>
            </p:blipFill>
            <p:spPr>
              <a:xfrm>
                <a:off x="2075949" y="3468819"/>
                <a:ext cx="1068553" cy="991357"/>
              </a:xfrm>
              <a:prstGeom prst="rect">
                <a:avLst/>
              </a:prstGeom>
            </p:spPr>
          </p:pic>
          <p:pic>
            <p:nvPicPr>
              <p:cNvPr id="27" name="Picture 26" descr="A close-up of a ball&#10;&#10;AI-generated content may be incorrect.">
                <a:extLst>
                  <a:ext uri="{FF2B5EF4-FFF2-40B4-BE49-F238E27FC236}">
                    <a16:creationId xmlns:a16="http://schemas.microsoft.com/office/drawing/2014/main" id="{7E4EDD84-F73E-45BF-7295-27C5248675E1}"/>
                  </a:ext>
                </a:extLst>
              </p:cNvPr>
              <p:cNvPicPr>
                <a:picLocks noChangeAspect="1"/>
              </p:cNvPicPr>
              <p:nvPr/>
            </p:nvPicPr>
            <p:blipFill>
              <a:blip r:embed="rId5"/>
              <a:stretch>
                <a:fillRect/>
              </a:stretch>
            </p:blipFill>
            <p:spPr>
              <a:xfrm>
                <a:off x="3661944" y="3376376"/>
                <a:ext cx="990812" cy="1083800"/>
              </a:xfrm>
              <a:prstGeom prst="rect">
                <a:avLst/>
              </a:prstGeom>
            </p:spPr>
          </p:pic>
          <p:sp>
            <p:nvSpPr>
              <p:cNvPr id="28" name="TextBox 27">
                <a:extLst>
                  <a:ext uri="{FF2B5EF4-FFF2-40B4-BE49-F238E27FC236}">
                    <a16:creationId xmlns:a16="http://schemas.microsoft.com/office/drawing/2014/main" id="{C7C4F493-CDEE-3646-EB1A-ECE829EB1896}"/>
                  </a:ext>
                </a:extLst>
              </p:cNvPr>
              <p:cNvSpPr txBox="1"/>
              <p:nvPr/>
            </p:nvSpPr>
            <p:spPr>
              <a:xfrm>
                <a:off x="3244793" y="4447497"/>
                <a:ext cx="1825115" cy="307777"/>
              </a:xfrm>
              <a:prstGeom prst="rect">
                <a:avLst/>
              </a:prstGeom>
              <a:noFill/>
            </p:spPr>
            <p:txBody>
              <a:bodyPr wrap="none" rtlCol="0">
                <a:spAutoFit/>
              </a:bodyPr>
              <a:lstStyle/>
              <a:p>
                <a:r>
                  <a:rPr lang="en-MO" sz="1400" dirty="0"/>
                  <a:t>Diamond cubic lattice</a:t>
                </a:r>
                <a:r>
                  <a:rPr lang="en-MO" sz="1400" baseline="30000" dirty="0"/>
                  <a:t>1</a:t>
                </a:r>
                <a:endParaRPr lang="en-MO" sz="1400" dirty="0"/>
              </a:p>
            </p:txBody>
          </p:sp>
          <p:sp>
            <p:nvSpPr>
              <p:cNvPr id="29" name="Oval 28">
                <a:extLst>
                  <a:ext uri="{FF2B5EF4-FFF2-40B4-BE49-F238E27FC236}">
                    <a16:creationId xmlns:a16="http://schemas.microsoft.com/office/drawing/2014/main" id="{B6E0C281-162A-EF7F-47F9-5ED3648E4B19}"/>
                  </a:ext>
                </a:extLst>
              </p:cNvPr>
              <p:cNvSpPr/>
              <p:nvPr/>
            </p:nvSpPr>
            <p:spPr bwMode="auto">
              <a:xfrm>
                <a:off x="308672" y="3272562"/>
                <a:ext cx="1418984" cy="1383871"/>
              </a:xfrm>
              <a:prstGeom prst="ellipse">
                <a:avLst/>
              </a:prstGeom>
              <a:noFill/>
              <a:ln w="28575" cap="flat" cmpd="sng" algn="ctr">
                <a:solidFill>
                  <a:srgbClr val="D991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30" name="Rectangle 29">
                <a:extLst>
                  <a:ext uri="{FF2B5EF4-FFF2-40B4-BE49-F238E27FC236}">
                    <a16:creationId xmlns:a16="http://schemas.microsoft.com/office/drawing/2014/main" id="{7EFEC8C4-F1D2-0230-9F69-7E1BE1EBE0BB}"/>
                  </a:ext>
                </a:extLst>
              </p:cNvPr>
              <p:cNvSpPr/>
              <p:nvPr/>
            </p:nvSpPr>
            <p:spPr bwMode="auto">
              <a:xfrm>
                <a:off x="1851232" y="3896089"/>
                <a:ext cx="154787" cy="19704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33" name="TextBox 32">
                <a:extLst>
                  <a:ext uri="{FF2B5EF4-FFF2-40B4-BE49-F238E27FC236}">
                    <a16:creationId xmlns:a16="http://schemas.microsoft.com/office/drawing/2014/main" id="{E90F6D2E-6302-B6A6-7589-D7C78DCCFB5B}"/>
                  </a:ext>
                </a:extLst>
              </p:cNvPr>
              <p:cNvSpPr txBox="1"/>
              <p:nvPr/>
            </p:nvSpPr>
            <p:spPr>
              <a:xfrm>
                <a:off x="4661639" y="3432687"/>
                <a:ext cx="4551985" cy="1077218"/>
              </a:xfrm>
              <a:prstGeom prst="rect">
                <a:avLst/>
              </a:prstGeom>
              <a:noFill/>
            </p:spPr>
            <p:txBody>
              <a:bodyPr wrap="square" rtlCol="0">
                <a:spAutoFit/>
              </a:bodyPr>
              <a:lstStyle/>
              <a:p>
                <a:pPr algn="ctr"/>
                <a:r>
                  <a:rPr lang="en-MO" sz="1600" dirty="0">
                    <a:solidFill>
                      <a:srgbClr val="D991FF"/>
                    </a:solidFill>
                  </a:rPr>
                  <a:t>3D, strut-based nanostructures</a:t>
                </a:r>
                <a:r>
                  <a:rPr lang="en-MO" sz="1600" dirty="0"/>
                  <a:t> can not yet be automated and an automation platform for these types of structures may offer greater tunability for engineering colloidal metamaterials </a:t>
                </a:r>
              </a:p>
            </p:txBody>
          </p:sp>
          <p:cxnSp>
            <p:nvCxnSpPr>
              <p:cNvPr id="38" name="Straight Arrow Connector 37">
                <a:extLst>
                  <a:ext uri="{FF2B5EF4-FFF2-40B4-BE49-F238E27FC236}">
                    <a16:creationId xmlns:a16="http://schemas.microsoft.com/office/drawing/2014/main" id="{1CBF176D-953F-DFD0-56A7-4403C1AEC230}"/>
                  </a:ext>
                </a:extLst>
              </p:cNvPr>
              <p:cNvCxnSpPr>
                <a:cxnSpLocks/>
              </p:cNvCxnSpPr>
              <p:nvPr/>
            </p:nvCxnSpPr>
            <p:spPr bwMode="auto">
              <a:xfrm>
                <a:off x="1775281" y="3943350"/>
                <a:ext cx="249568"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0" name="Straight Arrow Connector 39">
                <a:extLst>
                  <a:ext uri="{FF2B5EF4-FFF2-40B4-BE49-F238E27FC236}">
                    <a16:creationId xmlns:a16="http://schemas.microsoft.com/office/drawing/2014/main" id="{AEBA3D0C-B92A-1063-11AB-17060B4F78E8}"/>
                  </a:ext>
                </a:extLst>
              </p:cNvPr>
              <p:cNvCxnSpPr>
                <a:cxnSpLocks/>
              </p:cNvCxnSpPr>
              <p:nvPr/>
            </p:nvCxnSpPr>
            <p:spPr bwMode="auto">
              <a:xfrm>
                <a:off x="3192287" y="3943350"/>
                <a:ext cx="249568"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sp>
        <p:nvSpPr>
          <p:cNvPr id="44" name="Rectangle 43">
            <a:extLst>
              <a:ext uri="{FF2B5EF4-FFF2-40B4-BE49-F238E27FC236}">
                <a16:creationId xmlns:a16="http://schemas.microsoft.com/office/drawing/2014/main" id="{EF323137-9B02-A7E3-D39D-CC0A54CFEC5B}"/>
              </a:ext>
            </a:extLst>
          </p:cNvPr>
          <p:cNvSpPr/>
          <p:nvPr/>
        </p:nvSpPr>
        <p:spPr bwMode="auto">
          <a:xfrm>
            <a:off x="2060451" y="3853912"/>
            <a:ext cx="93814" cy="19259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Tree>
    <p:extLst>
      <p:ext uri="{BB962C8B-B14F-4D97-AF65-F5344CB8AC3E}">
        <p14:creationId xmlns:p14="http://schemas.microsoft.com/office/powerpoint/2010/main" val="122007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9" presetClass="emph" presetSubtype="0" nodeType="withEffect">
                                  <p:stCondLst>
                                    <p:cond delay="0"/>
                                  </p:stCondLst>
                                  <p:childTnLst>
                                    <p:set>
                                      <p:cBhvr>
                                        <p:cTn id="8" dur="indefinite"/>
                                        <p:tgtEl>
                                          <p:spTgt spid="22">
                                            <p:txEl>
                                              <p:pRg st="0" end="0"/>
                                            </p:txEl>
                                          </p:spTgt>
                                        </p:tgtEl>
                                        <p:attrNameLst>
                                          <p:attrName>style.opacity</p:attrName>
                                        </p:attrNameLst>
                                      </p:cBhvr>
                                      <p:to>
                                        <p:strVal val="0.25"/>
                                      </p:to>
                                    </p:set>
                                    <p:animEffect filter="image" prLst="opacity: 0.25">
                                      <p:cBhvr rctx="IE">
                                        <p:cTn id="9" dur="indefinite"/>
                                        <p:tgtEl>
                                          <p:spTgt spid="22">
                                            <p:txEl>
                                              <p:pRg st="0" end="0"/>
                                            </p:txEl>
                                          </p:spTgt>
                                        </p:tgtEl>
                                      </p:cBhvr>
                                    </p:animEffect>
                                  </p:childTnLst>
                                </p:cTn>
                              </p:par>
                              <p:par>
                                <p:cTn id="10" presetID="9" presetClass="emph" presetSubtype="0" nodeType="withEffect">
                                  <p:stCondLst>
                                    <p:cond delay="0"/>
                                  </p:stCondLst>
                                  <p:childTnLst>
                                    <p:set>
                                      <p:cBhvr>
                                        <p:cTn id="11" dur="indefinite"/>
                                        <p:tgtEl>
                                          <p:spTgt spid="22">
                                            <p:txEl>
                                              <p:pRg st="1" end="1"/>
                                            </p:txEl>
                                          </p:spTgt>
                                        </p:tgtEl>
                                        <p:attrNameLst>
                                          <p:attrName>style.opacity</p:attrName>
                                        </p:attrNameLst>
                                      </p:cBhvr>
                                      <p:to>
                                        <p:strVal val="0.25"/>
                                      </p:to>
                                    </p:set>
                                    <p:animEffect filter="image" prLst="opacity: 0.25">
                                      <p:cBhvr rctx="IE">
                                        <p:cTn id="12" dur="indefinite"/>
                                        <p:tgtEl>
                                          <p:spTgt spid="22">
                                            <p:txEl>
                                              <p:pRg st="1" end="1"/>
                                            </p:txEl>
                                          </p:spTgt>
                                        </p:tgtEl>
                                      </p:cBhvr>
                                    </p:animEffect>
                                  </p:childTnLst>
                                </p:cTn>
                              </p:par>
                              <p:par>
                                <p:cTn id="13" presetID="9" presetClass="emph" presetSubtype="0" nodeType="withEffect">
                                  <p:stCondLst>
                                    <p:cond delay="0"/>
                                  </p:stCondLst>
                                  <p:childTnLst>
                                    <p:set>
                                      <p:cBhvr>
                                        <p:cTn id="14" dur="indefinite"/>
                                        <p:tgtEl>
                                          <p:spTgt spid="22">
                                            <p:txEl>
                                              <p:pRg st="2" end="2"/>
                                            </p:txEl>
                                          </p:spTgt>
                                        </p:tgtEl>
                                        <p:attrNameLst>
                                          <p:attrName>style.opacity</p:attrName>
                                        </p:attrNameLst>
                                      </p:cBhvr>
                                      <p:to>
                                        <p:strVal val="0.25"/>
                                      </p:to>
                                    </p:set>
                                    <p:animEffect filter="image" prLst="opacity: 0.25">
                                      <p:cBhvr rctx="IE">
                                        <p:cTn id="15" dur="indefinite"/>
                                        <p:tgtEl>
                                          <p:spTgt spid="22">
                                            <p:txEl>
                                              <p:pRg st="2" end="2"/>
                                            </p:txEl>
                                          </p:spTgt>
                                        </p:tgtEl>
                                      </p:cBhvr>
                                    </p:animEffect>
                                  </p:childTnLst>
                                </p:cTn>
                              </p:par>
                              <p:par>
                                <p:cTn id="16" presetID="9" presetClass="emph" presetSubtype="0" nodeType="withEffect">
                                  <p:stCondLst>
                                    <p:cond delay="0"/>
                                  </p:stCondLst>
                                  <p:childTnLst>
                                    <p:set>
                                      <p:cBhvr>
                                        <p:cTn id="17" dur="indefinite"/>
                                        <p:tgtEl>
                                          <p:spTgt spid="22">
                                            <p:txEl>
                                              <p:pRg st="3" end="3"/>
                                            </p:txEl>
                                          </p:spTgt>
                                        </p:tgtEl>
                                        <p:attrNameLst>
                                          <p:attrName>style.opacity</p:attrName>
                                        </p:attrNameLst>
                                      </p:cBhvr>
                                      <p:to>
                                        <p:strVal val="0.25"/>
                                      </p:to>
                                    </p:set>
                                    <p:animEffect filter="image" prLst="opacity: 0.25">
                                      <p:cBhvr rctx="IE">
                                        <p:cTn id="18" dur="indefinite"/>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A1B90-DB95-81A8-30E4-290C821287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D59AEE-72A3-3A72-B941-D2BCBD670ADC}"/>
              </a:ext>
            </a:extLst>
          </p:cNvPr>
          <p:cNvSpPr>
            <a:spLocks noGrp="1"/>
          </p:cNvSpPr>
          <p:nvPr>
            <p:ph type="title"/>
          </p:nvPr>
        </p:nvSpPr>
        <p:spPr/>
        <p:txBody>
          <a:bodyPr/>
          <a:lstStyle/>
          <a:p>
            <a:pPr algn="l"/>
            <a:r>
              <a:rPr lang="en-US" dirty="0"/>
              <a:t>From the optimal configuration, a continuous scaffold routing is found and a nucleotide-level design is exported</a:t>
            </a:r>
          </a:p>
        </p:txBody>
      </p:sp>
      <p:grpSp>
        <p:nvGrpSpPr>
          <p:cNvPr id="4" name="Group 3">
            <a:extLst>
              <a:ext uri="{FF2B5EF4-FFF2-40B4-BE49-F238E27FC236}">
                <a16:creationId xmlns:a16="http://schemas.microsoft.com/office/drawing/2014/main" id="{E5DB56E7-9CDD-60C0-84F6-61A0B3551F85}"/>
              </a:ext>
            </a:extLst>
          </p:cNvPr>
          <p:cNvGrpSpPr/>
          <p:nvPr/>
        </p:nvGrpSpPr>
        <p:grpSpPr>
          <a:xfrm>
            <a:off x="457200" y="110044"/>
            <a:ext cx="4692854" cy="193559"/>
            <a:chOff x="740865" y="163384"/>
            <a:chExt cx="4692854" cy="193559"/>
          </a:xfrm>
        </p:grpSpPr>
        <p:sp>
          <p:nvSpPr>
            <p:cNvPr id="5" name="Rectangle 4">
              <a:extLst>
                <a:ext uri="{FF2B5EF4-FFF2-40B4-BE49-F238E27FC236}">
                  <a16:creationId xmlns:a16="http://schemas.microsoft.com/office/drawing/2014/main" id="{7BD14B79-46E2-D4F3-A07F-6C7273DC3941}"/>
                </a:ext>
              </a:extLst>
            </p:cNvPr>
            <p:cNvSpPr/>
            <p:nvPr/>
          </p:nvSpPr>
          <p:spPr bwMode="auto">
            <a:xfrm>
              <a:off x="740865" y="163384"/>
              <a:ext cx="102758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solidFill>
                    <a:schemeClr val="accent6"/>
                  </a:solidFill>
                  <a:effectLst>
                    <a:glow>
                      <a:schemeClr val="accent1">
                        <a:lumMod val="75000"/>
                        <a:alpha val="40000"/>
                      </a:schemeClr>
                    </a:glow>
                  </a:effectLst>
                  <a:latin typeface="45 Helvetica Light" pitchFamily="-110" charset="0"/>
                  <a:ea typeface="Geneva" pitchFamily="-110" charset="-128"/>
                  <a:cs typeface="Geneva" pitchFamily="-110" charset="-128"/>
                </a:rPr>
                <a:t>Introduction</a:t>
              </a:r>
              <a:endParaRPr kumimoji="0" lang="en-US" sz="1100" i="0" u="none" strike="noStrike" cap="none" normalizeH="0" baseline="0" dirty="0">
                <a:ln>
                  <a:noFill/>
                </a:ln>
                <a:solidFill>
                  <a:schemeClr val="accent6"/>
                </a:solidFill>
                <a:effectLst>
                  <a:glow>
                    <a:schemeClr val="accent1">
                      <a:lumMod val="75000"/>
                      <a:alpha val="40000"/>
                    </a:schemeClr>
                  </a:glow>
                </a:effectLst>
                <a:latin typeface="45 Helvetica Light" pitchFamily="-110" charset="0"/>
                <a:ea typeface="Geneva" pitchFamily="-110" charset="-128"/>
                <a:cs typeface="Geneva" pitchFamily="-110" charset="-128"/>
              </a:endParaRPr>
            </a:p>
          </p:txBody>
        </p:sp>
        <p:sp>
          <p:nvSpPr>
            <p:cNvPr id="6" name="Rectangle 5">
              <a:extLst>
                <a:ext uri="{FF2B5EF4-FFF2-40B4-BE49-F238E27FC236}">
                  <a16:creationId xmlns:a16="http://schemas.microsoft.com/office/drawing/2014/main" id="{54FBDDA7-CDEF-706E-228C-02303ECDD715}"/>
                </a:ext>
              </a:extLst>
            </p:cNvPr>
            <p:cNvSpPr/>
            <p:nvPr/>
          </p:nvSpPr>
          <p:spPr bwMode="auto">
            <a:xfrm>
              <a:off x="1720823" y="163384"/>
              <a:ext cx="114526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1200" b="1" dirty="0">
                  <a:solidFill>
                    <a:schemeClr val="accent1"/>
                  </a:solidFill>
                  <a:latin typeface="45 Helvetica Light" pitchFamily="-110" charset="0"/>
                  <a:ea typeface="Geneva" pitchFamily="-110" charset="-128"/>
                  <a:cs typeface="Geneva" pitchFamily="-110" charset="-128"/>
                </a:rPr>
                <a:t>Methodology</a:t>
              </a:r>
              <a:endParaRPr kumimoji="0" lang="en-US" sz="1200" b="1" i="0" u="none" strike="noStrike" cap="none" normalizeH="0" baseline="0" dirty="0">
                <a:ln>
                  <a:noFill/>
                </a:ln>
                <a:solidFill>
                  <a:schemeClr val="accent1"/>
                </a:solidFill>
                <a:effectLst/>
                <a:latin typeface="45 Helvetica Light" pitchFamily="-110" charset="0"/>
                <a:ea typeface="Geneva" pitchFamily="-110" charset="-128"/>
                <a:cs typeface="Geneva" pitchFamily="-110" charset="-128"/>
              </a:endParaRPr>
            </a:p>
          </p:txBody>
        </p:sp>
        <p:sp>
          <p:nvSpPr>
            <p:cNvPr id="7" name="Rectangle 6">
              <a:extLst>
                <a:ext uri="{FF2B5EF4-FFF2-40B4-BE49-F238E27FC236}">
                  <a16:creationId xmlns:a16="http://schemas.microsoft.com/office/drawing/2014/main" id="{3DFA6465-CE33-D7D3-E5CA-46AAA93E9D87}"/>
                </a:ext>
              </a:extLst>
            </p:cNvPr>
            <p:cNvSpPr/>
            <p:nvPr/>
          </p:nvSpPr>
          <p:spPr bwMode="auto">
            <a:xfrm>
              <a:off x="275187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Results</a:t>
              </a:r>
            </a:p>
          </p:txBody>
        </p:sp>
        <p:sp>
          <p:nvSpPr>
            <p:cNvPr id="8" name="Rectangle 7">
              <a:extLst>
                <a:ext uri="{FF2B5EF4-FFF2-40B4-BE49-F238E27FC236}">
                  <a16:creationId xmlns:a16="http://schemas.microsoft.com/office/drawing/2014/main" id="{DCB03F86-CD79-DC75-698C-DE324F0A148D}"/>
                </a:ext>
              </a:extLst>
            </p:cNvPr>
            <p:cNvSpPr/>
            <p:nvPr/>
          </p:nvSpPr>
          <p:spPr bwMode="auto">
            <a:xfrm>
              <a:off x="3456902"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Conclusions</a:t>
              </a:r>
            </a:p>
          </p:txBody>
        </p:sp>
        <p:sp>
          <p:nvSpPr>
            <p:cNvPr id="9" name="Rectangle 8">
              <a:extLst>
                <a:ext uri="{FF2B5EF4-FFF2-40B4-BE49-F238E27FC236}">
                  <a16:creationId xmlns:a16="http://schemas.microsoft.com/office/drawing/2014/main" id="{4FF98644-F417-56E3-1B81-658F289A31BA}"/>
                </a:ext>
              </a:extLst>
            </p:cNvPr>
            <p:cNvSpPr/>
            <p:nvPr/>
          </p:nvSpPr>
          <p:spPr bwMode="auto">
            <a:xfrm>
              <a:off x="440959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Q&amp;A</a:t>
              </a:r>
            </a:p>
          </p:txBody>
        </p:sp>
      </p:grpSp>
      <p:sp>
        <p:nvSpPr>
          <p:cNvPr id="31" name="Oval 30">
            <a:extLst>
              <a:ext uri="{FF2B5EF4-FFF2-40B4-BE49-F238E27FC236}">
                <a16:creationId xmlns:a16="http://schemas.microsoft.com/office/drawing/2014/main" id="{9D81CA70-3356-11FF-29FC-1957FF6000A9}"/>
              </a:ext>
            </a:extLst>
          </p:cNvPr>
          <p:cNvSpPr/>
          <p:nvPr/>
        </p:nvSpPr>
        <p:spPr bwMode="auto">
          <a:xfrm>
            <a:off x="7676941" y="1860424"/>
            <a:ext cx="391885" cy="261257"/>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39" name="Rectangle 38">
            <a:extLst>
              <a:ext uri="{FF2B5EF4-FFF2-40B4-BE49-F238E27FC236}">
                <a16:creationId xmlns:a16="http://schemas.microsoft.com/office/drawing/2014/main" id="{5208B663-E084-EE26-CEDA-CA87CA94BBDB}"/>
              </a:ext>
            </a:extLst>
          </p:cNvPr>
          <p:cNvSpPr/>
          <p:nvPr/>
        </p:nvSpPr>
        <p:spPr bwMode="auto">
          <a:xfrm>
            <a:off x="7591647" y="1719120"/>
            <a:ext cx="281236" cy="2719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56" name="TextBox 55">
            <a:extLst>
              <a:ext uri="{FF2B5EF4-FFF2-40B4-BE49-F238E27FC236}">
                <a16:creationId xmlns:a16="http://schemas.microsoft.com/office/drawing/2014/main" id="{9D2540FF-C50C-8CC0-4A7F-5F195C00DC10}"/>
              </a:ext>
            </a:extLst>
          </p:cNvPr>
          <p:cNvSpPr txBox="1"/>
          <p:nvPr/>
        </p:nvSpPr>
        <p:spPr>
          <a:xfrm>
            <a:off x="17223" y="1237730"/>
            <a:ext cx="3752053" cy="338554"/>
          </a:xfrm>
          <a:prstGeom prst="rect">
            <a:avLst/>
          </a:prstGeom>
          <a:noFill/>
        </p:spPr>
        <p:txBody>
          <a:bodyPr wrap="none" rtlCol="0">
            <a:spAutoFit/>
          </a:bodyPr>
          <a:lstStyle/>
          <a:p>
            <a:pPr algn="ctr"/>
            <a:r>
              <a:rPr lang="en-MO" sz="1600" dirty="0"/>
              <a:t>Scaffold routing is </a:t>
            </a:r>
            <a:r>
              <a:rPr lang="en-MO" sz="1600" b="1" dirty="0">
                <a:solidFill>
                  <a:schemeClr val="accent1"/>
                </a:solidFill>
              </a:rPr>
              <a:t>continuous</a:t>
            </a:r>
            <a:r>
              <a:rPr lang="en-MO" sz="1600" b="1" dirty="0"/>
              <a:t> </a:t>
            </a:r>
            <a:r>
              <a:rPr lang="en-MO" sz="1600" dirty="0"/>
              <a:t>and</a:t>
            </a:r>
            <a:r>
              <a:rPr lang="en-MO" sz="1600" b="1" dirty="0"/>
              <a:t> </a:t>
            </a:r>
            <a:r>
              <a:rPr lang="en-MO" sz="1600" b="1" dirty="0">
                <a:solidFill>
                  <a:schemeClr val="accent1"/>
                </a:solidFill>
              </a:rPr>
              <a:t>circular</a:t>
            </a:r>
          </a:p>
        </p:txBody>
      </p:sp>
      <p:grpSp>
        <p:nvGrpSpPr>
          <p:cNvPr id="69" name="Group 68">
            <a:extLst>
              <a:ext uri="{FF2B5EF4-FFF2-40B4-BE49-F238E27FC236}">
                <a16:creationId xmlns:a16="http://schemas.microsoft.com/office/drawing/2014/main" id="{412A3AFF-F530-114A-6250-2E95F530FFB3}"/>
              </a:ext>
            </a:extLst>
          </p:cNvPr>
          <p:cNvGrpSpPr/>
          <p:nvPr/>
        </p:nvGrpSpPr>
        <p:grpSpPr>
          <a:xfrm>
            <a:off x="203755" y="1605029"/>
            <a:ext cx="3163830" cy="1575266"/>
            <a:chOff x="292712" y="1945687"/>
            <a:chExt cx="3163830" cy="1575266"/>
          </a:xfrm>
        </p:grpSpPr>
        <p:sp>
          <p:nvSpPr>
            <p:cNvPr id="14" name="TextBox 13">
              <a:extLst>
                <a:ext uri="{FF2B5EF4-FFF2-40B4-BE49-F238E27FC236}">
                  <a16:creationId xmlns:a16="http://schemas.microsoft.com/office/drawing/2014/main" id="{73622551-50FE-A198-426A-866571877A3B}"/>
                </a:ext>
              </a:extLst>
            </p:cNvPr>
            <p:cNvSpPr txBox="1"/>
            <p:nvPr/>
          </p:nvSpPr>
          <p:spPr>
            <a:xfrm>
              <a:off x="292712" y="3231836"/>
              <a:ext cx="1236926" cy="276999"/>
            </a:xfrm>
            <a:prstGeom prst="rect">
              <a:avLst/>
            </a:prstGeom>
            <a:noFill/>
          </p:spPr>
          <p:txBody>
            <a:bodyPr wrap="square" rtlCol="0">
              <a:spAutoFit/>
            </a:bodyPr>
            <a:lstStyle/>
            <a:p>
              <a:pPr algn="ctr"/>
              <a:r>
                <a:rPr lang="en-MO" sz="1200" dirty="0">
                  <a:solidFill>
                    <a:srgbClr val="D991FF"/>
                  </a:solidFill>
                </a:rPr>
                <a:t>Cycle</a:t>
              </a:r>
            </a:p>
          </p:txBody>
        </p:sp>
        <p:grpSp>
          <p:nvGrpSpPr>
            <p:cNvPr id="15" name="Group 14">
              <a:extLst>
                <a:ext uri="{FF2B5EF4-FFF2-40B4-BE49-F238E27FC236}">
                  <a16:creationId xmlns:a16="http://schemas.microsoft.com/office/drawing/2014/main" id="{1EFECFA4-F2FB-EA59-5BB6-8ED15A7B5B6C}"/>
                </a:ext>
              </a:extLst>
            </p:cNvPr>
            <p:cNvGrpSpPr/>
            <p:nvPr/>
          </p:nvGrpSpPr>
          <p:grpSpPr>
            <a:xfrm>
              <a:off x="505462" y="1995344"/>
              <a:ext cx="1146665" cy="1197964"/>
              <a:chOff x="1753662" y="2758959"/>
              <a:chExt cx="1146665" cy="1197964"/>
            </a:xfrm>
          </p:grpSpPr>
          <p:sp>
            <p:nvSpPr>
              <p:cNvPr id="16" name="Oval 15">
                <a:extLst>
                  <a:ext uri="{FF2B5EF4-FFF2-40B4-BE49-F238E27FC236}">
                    <a16:creationId xmlns:a16="http://schemas.microsoft.com/office/drawing/2014/main" id="{E2A590D4-8DE0-64E8-4F38-F0BDF6B8B2EC}"/>
                  </a:ext>
                </a:extLst>
              </p:cNvPr>
              <p:cNvSpPr>
                <a:spLocks noChangeAspect="1"/>
              </p:cNvSpPr>
              <p:nvPr/>
            </p:nvSpPr>
            <p:spPr bwMode="auto">
              <a:xfrm>
                <a:off x="1753662" y="2939088"/>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cxnSp>
            <p:nvCxnSpPr>
              <p:cNvPr id="17" name="Straight Connector 16">
                <a:extLst>
                  <a:ext uri="{FF2B5EF4-FFF2-40B4-BE49-F238E27FC236}">
                    <a16:creationId xmlns:a16="http://schemas.microsoft.com/office/drawing/2014/main" id="{C53EC389-5A2F-729E-E987-B019F2882083}"/>
                  </a:ext>
                </a:extLst>
              </p:cNvPr>
              <p:cNvCxnSpPr>
                <a:cxnSpLocks/>
              </p:cNvCxnSpPr>
              <p:nvPr/>
            </p:nvCxnSpPr>
            <p:spPr bwMode="auto">
              <a:xfrm>
                <a:off x="2187588" y="2876912"/>
                <a:ext cx="76199" cy="375112"/>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C87C6957-450E-E882-7057-D42DD96C9F31}"/>
                  </a:ext>
                </a:extLst>
              </p:cNvPr>
              <p:cNvCxnSpPr>
                <a:cxnSpLocks/>
              </p:cNvCxnSpPr>
              <p:nvPr/>
            </p:nvCxnSpPr>
            <p:spPr bwMode="auto">
              <a:xfrm flipV="1">
                <a:off x="2263787" y="3180312"/>
                <a:ext cx="514051" cy="71712"/>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6637C80C-B730-0D58-4E28-9E493F0CC917}"/>
                  </a:ext>
                </a:extLst>
              </p:cNvPr>
              <p:cNvCxnSpPr>
                <a:cxnSpLocks/>
              </p:cNvCxnSpPr>
              <p:nvPr/>
            </p:nvCxnSpPr>
            <p:spPr bwMode="auto">
              <a:xfrm flipV="1">
                <a:off x="2130004" y="3252024"/>
                <a:ext cx="133783" cy="601283"/>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BA732CB2-5E5D-1535-5FC6-1A84CE52854E}"/>
                  </a:ext>
                </a:extLst>
              </p:cNvPr>
              <p:cNvCxnSpPr>
                <a:cxnSpLocks/>
              </p:cNvCxnSpPr>
              <p:nvPr/>
            </p:nvCxnSpPr>
            <p:spPr bwMode="auto">
              <a:xfrm>
                <a:off x="1868916" y="3031370"/>
                <a:ext cx="394871" cy="220654"/>
              </a:xfrm>
              <a:prstGeom prst="line">
                <a:avLst/>
              </a:prstGeom>
              <a:solidFill>
                <a:schemeClr val="accent1"/>
              </a:solidFill>
              <a:ln w="19050" cap="flat" cmpd="sng" algn="ctr">
                <a:solidFill>
                  <a:srgbClr val="D991FF"/>
                </a:solidFill>
                <a:prstDash val="solid"/>
                <a:round/>
                <a:headEnd type="none" w="med" len="med"/>
                <a:tailEnd type="none" w="med" len="med"/>
              </a:ln>
              <a:effectLst/>
            </p:spPr>
          </p:cxnSp>
          <p:sp>
            <p:nvSpPr>
              <p:cNvPr id="21" name="Oval 20">
                <a:extLst>
                  <a:ext uri="{FF2B5EF4-FFF2-40B4-BE49-F238E27FC236}">
                    <a16:creationId xmlns:a16="http://schemas.microsoft.com/office/drawing/2014/main" id="{0CC5A593-BE9F-510E-C9C0-2AAB1E40D7E9}"/>
                  </a:ext>
                </a:extLst>
              </p:cNvPr>
              <p:cNvSpPr>
                <a:spLocks noChangeAspect="1"/>
              </p:cNvSpPr>
              <p:nvPr/>
            </p:nvSpPr>
            <p:spPr bwMode="auto">
              <a:xfrm>
                <a:off x="2126343" y="2758959"/>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2" name="Oval 21">
                <a:extLst>
                  <a:ext uri="{FF2B5EF4-FFF2-40B4-BE49-F238E27FC236}">
                    <a16:creationId xmlns:a16="http://schemas.microsoft.com/office/drawing/2014/main" id="{67963EFD-FADB-2C82-731B-699130A90C13}"/>
                  </a:ext>
                </a:extLst>
              </p:cNvPr>
              <p:cNvSpPr>
                <a:spLocks noChangeAspect="1"/>
              </p:cNvSpPr>
              <p:nvPr/>
            </p:nvSpPr>
            <p:spPr bwMode="auto">
              <a:xfrm>
                <a:off x="2777838" y="3095503"/>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3" name="Oval 22">
                <a:extLst>
                  <a:ext uri="{FF2B5EF4-FFF2-40B4-BE49-F238E27FC236}">
                    <a16:creationId xmlns:a16="http://schemas.microsoft.com/office/drawing/2014/main" id="{A804DCA8-63C7-A110-59D7-830533F442DB}"/>
                  </a:ext>
                </a:extLst>
              </p:cNvPr>
              <p:cNvSpPr>
                <a:spLocks noChangeAspect="1"/>
              </p:cNvSpPr>
              <p:nvPr/>
            </p:nvSpPr>
            <p:spPr bwMode="auto">
              <a:xfrm>
                <a:off x="2065099" y="3834434"/>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4" name="Oval 23">
                <a:extLst>
                  <a:ext uri="{FF2B5EF4-FFF2-40B4-BE49-F238E27FC236}">
                    <a16:creationId xmlns:a16="http://schemas.microsoft.com/office/drawing/2014/main" id="{36A14C52-1E91-9D60-513E-987E5524AD14}"/>
                  </a:ext>
                </a:extLst>
              </p:cNvPr>
              <p:cNvSpPr>
                <a:spLocks noChangeAspect="1"/>
              </p:cNvSpPr>
              <p:nvPr/>
            </p:nvSpPr>
            <p:spPr bwMode="auto">
              <a:xfrm>
                <a:off x="2196895" y="3201247"/>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5" name="Oval 24">
                <a:extLst>
                  <a:ext uri="{FF2B5EF4-FFF2-40B4-BE49-F238E27FC236}">
                    <a16:creationId xmlns:a16="http://schemas.microsoft.com/office/drawing/2014/main" id="{08DAEC3C-AD79-8F61-497C-50DFB827CDE6}"/>
                  </a:ext>
                </a:extLst>
              </p:cNvPr>
              <p:cNvSpPr>
                <a:spLocks noChangeAspect="1"/>
              </p:cNvSpPr>
              <p:nvPr/>
            </p:nvSpPr>
            <p:spPr bwMode="auto">
              <a:xfrm>
                <a:off x="2306682" y="3061577"/>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6" name="Oval 25">
                <a:extLst>
                  <a:ext uri="{FF2B5EF4-FFF2-40B4-BE49-F238E27FC236}">
                    <a16:creationId xmlns:a16="http://schemas.microsoft.com/office/drawing/2014/main" id="{4D478899-9E61-7F66-0EF3-F0645BAD9E91}"/>
                  </a:ext>
                </a:extLst>
              </p:cNvPr>
              <p:cNvSpPr>
                <a:spLocks noChangeAspect="1"/>
              </p:cNvSpPr>
              <p:nvPr/>
            </p:nvSpPr>
            <p:spPr bwMode="auto">
              <a:xfrm>
                <a:off x="2410821" y="2949061"/>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7" name="Oval 26">
                <a:extLst>
                  <a:ext uri="{FF2B5EF4-FFF2-40B4-BE49-F238E27FC236}">
                    <a16:creationId xmlns:a16="http://schemas.microsoft.com/office/drawing/2014/main" id="{6DEC5638-A72D-C52C-36C0-606D2E47CB31}"/>
                  </a:ext>
                </a:extLst>
              </p:cNvPr>
              <p:cNvSpPr>
                <a:spLocks noChangeAspect="1"/>
              </p:cNvSpPr>
              <p:nvPr/>
            </p:nvSpPr>
            <p:spPr bwMode="auto">
              <a:xfrm>
                <a:off x="2074407" y="3314300"/>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cxnSp>
            <p:nvCxnSpPr>
              <p:cNvPr id="28" name="Straight Connector 27">
                <a:extLst>
                  <a:ext uri="{FF2B5EF4-FFF2-40B4-BE49-F238E27FC236}">
                    <a16:creationId xmlns:a16="http://schemas.microsoft.com/office/drawing/2014/main" id="{C9EA9E2E-C5F6-9104-5046-E3C33C4EA2D4}"/>
                  </a:ext>
                </a:extLst>
              </p:cNvPr>
              <p:cNvCxnSpPr>
                <a:stCxn id="16" idx="5"/>
                <a:endCxn id="27" idx="1"/>
              </p:cNvCxnSpPr>
              <p:nvPr/>
            </p:nvCxnSpPr>
            <p:spPr bwMode="auto">
              <a:xfrm>
                <a:off x="1858213" y="3043639"/>
                <a:ext cx="234132" cy="288599"/>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4E500FCA-18CB-F22B-A643-332A0F16FF3F}"/>
                  </a:ext>
                </a:extLst>
              </p:cNvPr>
              <p:cNvCxnSpPr>
                <a:cxnSpLocks/>
                <a:stCxn id="27" idx="4"/>
                <a:endCxn id="23" idx="0"/>
              </p:cNvCxnSpPr>
              <p:nvPr/>
            </p:nvCxnSpPr>
            <p:spPr bwMode="auto">
              <a:xfrm flipH="1">
                <a:off x="2126344" y="3436789"/>
                <a:ext cx="9308" cy="397645"/>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EE626890-96D6-2DA2-FEB8-005C61BE22CC}"/>
                  </a:ext>
                </a:extLst>
              </p:cNvPr>
              <p:cNvCxnSpPr>
                <a:cxnSpLocks/>
                <a:stCxn id="27" idx="6"/>
                <a:endCxn id="22" idx="3"/>
              </p:cNvCxnSpPr>
              <p:nvPr/>
            </p:nvCxnSpPr>
            <p:spPr bwMode="auto">
              <a:xfrm flipV="1">
                <a:off x="2196896" y="3200054"/>
                <a:ext cx="598880" cy="175491"/>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A4D6CCBC-D7A0-3F0E-A884-A6D89A60AE07}"/>
                  </a:ext>
                </a:extLst>
              </p:cNvPr>
              <p:cNvCxnSpPr>
                <a:cxnSpLocks/>
                <a:stCxn id="27" idx="0"/>
                <a:endCxn id="21" idx="3"/>
              </p:cNvCxnSpPr>
              <p:nvPr/>
            </p:nvCxnSpPr>
            <p:spPr bwMode="auto">
              <a:xfrm flipV="1">
                <a:off x="2135652" y="2863510"/>
                <a:ext cx="8629" cy="45079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524B76FE-8E6A-CA02-AF4B-E47523ACAA3C}"/>
                  </a:ext>
                </a:extLst>
              </p:cNvPr>
              <p:cNvCxnSpPr>
                <a:cxnSpLocks/>
                <a:stCxn id="16" idx="6"/>
                <a:endCxn id="25" idx="2"/>
              </p:cNvCxnSpPr>
              <p:nvPr/>
            </p:nvCxnSpPr>
            <p:spPr bwMode="auto">
              <a:xfrm>
                <a:off x="1876151" y="3000333"/>
                <a:ext cx="430531" cy="122489"/>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A938C9EC-209F-DD06-50F2-901A192E7FC1}"/>
                  </a:ext>
                </a:extLst>
              </p:cNvPr>
              <p:cNvCxnSpPr>
                <a:cxnSpLocks/>
                <a:endCxn id="22" idx="2"/>
              </p:cNvCxnSpPr>
              <p:nvPr/>
            </p:nvCxnSpPr>
            <p:spPr bwMode="auto">
              <a:xfrm>
                <a:off x="2429171" y="3140721"/>
                <a:ext cx="348667" cy="16027"/>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1B888B45-0E76-4E6E-ED93-905306755E5A}"/>
                  </a:ext>
                </a:extLst>
              </p:cNvPr>
              <p:cNvCxnSpPr>
                <a:cxnSpLocks/>
                <a:stCxn id="25" idx="4"/>
                <a:endCxn id="23" idx="0"/>
              </p:cNvCxnSpPr>
              <p:nvPr/>
            </p:nvCxnSpPr>
            <p:spPr bwMode="auto">
              <a:xfrm flipH="1">
                <a:off x="2126344" y="3184066"/>
                <a:ext cx="241583" cy="650368"/>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B192E53A-E3AA-6A7A-B83E-F0FEA85603DE}"/>
                  </a:ext>
                </a:extLst>
              </p:cNvPr>
              <p:cNvCxnSpPr>
                <a:cxnSpLocks/>
                <a:stCxn id="26" idx="4"/>
                <a:endCxn id="23" idx="0"/>
              </p:cNvCxnSpPr>
              <p:nvPr/>
            </p:nvCxnSpPr>
            <p:spPr bwMode="auto">
              <a:xfrm flipH="1">
                <a:off x="2126344" y="3071550"/>
                <a:ext cx="345722" cy="762884"/>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C0A44B94-BDCC-1059-C54B-C9ADB9166DC8}"/>
                  </a:ext>
                </a:extLst>
              </p:cNvPr>
              <p:cNvCxnSpPr>
                <a:cxnSpLocks/>
                <a:stCxn id="26" idx="5"/>
                <a:endCxn id="22" idx="2"/>
              </p:cNvCxnSpPr>
              <p:nvPr/>
            </p:nvCxnSpPr>
            <p:spPr bwMode="auto">
              <a:xfrm>
                <a:off x="2515372" y="3053612"/>
                <a:ext cx="262466" cy="103136"/>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8E3CF465-2134-7C7C-D5C4-943FB4274A8B}"/>
                  </a:ext>
                </a:extLst>
              </p:cNvPr>
              <p:cNvCxnSpPr>
                <a:cxnSpLocks/>
                <a:stCxn id="16" idx="6"/>
                <a:endCxn id="26" idx="2"/>
              </p:cNvCxnSpPr>
              <p:nvPr/>
            </p:nvCxnSpPr>
            <p:spPr bwMode="auto">
              <a:xfrm>
                <a:off x="1876151" y="3000333"/>
                <a:ext cx="534670" cy="9973"/>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F61AE982-FF97-D931-8828-964115CA406C}"/>
                  </a:ext>
                </a:extLst>
              </p:cNvPr>
              <p:cNvCxnSpPr>
                <a:cxnSpLocks/>
                <a:stCxn id="25" idx="0"/>
                <a:endCxn id="21" idx="5"/>
              </p:cNvCxnSpPr>
              <p:nvPr/>
            </p:nvCxnSpPr>
            <p:spPr bwMode="auto">
              <a:xfrm flipH="1" flipV="1">
                <a:off x="2230894" y="2863510"/>
                <a:ext cx="137033" cy="198067"/>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45C91E3D-7666-86F7-3BF2-4DE877CA5382}"/>
                  </a:ext>
                </a:extLst>
              </p:cNvPr>
              <p:cNvCxnSpPr>
                <a:cxnSpLocks/>
                <a:stCxn id="26" idx="1"/>
                <a:endCxn id="21" idx="5"/>
              </p:cNvCxnSpPr>
              <p:nvPr/>
            </p:nvCxnSpPr>
            <p:spPr bwMode="auto">
              <a:xfrm flipH="1" flipV="1">
                <a:off x="2230894" y="2863510"/>
                <a:ext cx="197865" cy="103489"/>
              </a:xfrm>
              <a:prstGeom prst="line">
                <a:avLst/>
              </a:prstGeom>
              <a:solidFill>
                <a:schemeClr val="accent1"/>
              </a:solidFill>
              <a:ln w="19050" cap="flat" cmpd="sng" algn="ctr">
                <a:solidFill>
                  <a:srgbClr val="D991FF"/>
                </a:solidFill>
                <a:prstDash val="solid"/>
                <a:round/>
                <a:headEnd type="none" w="med" len="med"/>
                <a:tailEnd type="none" w="med" len="med"/>
              </a:ln>
              <a:effectLst/>
            </p:spPr>
          </p:cxnSp>
        </p:grpSp>
        <p:pic>
          <p:nvPicPr>
            <p:cNvPr id="61" name="Picture 60" descr="A network of colorful squares and lines&#10;&#10;AI-generated content may be incorrect.">
              <a:extLst>
                <a:ext uri="{FF2B5EF4-FFF2-40B4-BE49-F238E27FC236}">
                  <a16:creationId xmlns:a16="http://schemas.microsoft.com/office/drawing/2014/main" id="{130A8B2B-A837-B873-BB62-22B89FD4B26C}"/>
                </a:ext>
              </a:extLst>
            </p:cNvPr>
            <p:cNvPicPr>
              <a:picLocks noChangeAspect="1"/>
            </p:cNvPicPr>
            <p:nvPr/>
          </p:nvPicPr>
          <p:blipFill>
            <a:blip r:embed="rId3"/>
            <a:stretch>
              <a:fillRect/>
            </a:stretch>
          </p:blipFill>
          <p:spPr>
            <a:xfrm>
              <a:off x="2071907" y="1945687"/>
              <a:ext cx="1200957" cy="1320257"/>
            </a:xfrm>
            <a:prstGeom prst="rect">
              <a:avLst/>
            </a:prstGeom>
          </p:spPr>
        </p:pic>
        <p:sp>
          <p:nvSpPr>
            <p:cNvPr id="62" name="TextBox 61">
              <a:extLst>
                <a:ext uri="{FF2B5EF4-FFF2-40B4-BE49-F238E27FC236}">
                  <a16:creationId xmlns:a16="http://schemas.microsoft.com/office/drawing/2014/main" id="{E4436711-20A1-AA1E-B87F-AACAFB422444}"/>
                </a:ext>
              </a:extLst>
            </p:cNvPr>
            <p:cNvSpPr txBox="1"/>
            <p:nvPr/>
          </p:nvSpPr>
          <p:spPr>
            <a:xfrm>
              <a:off x="1888228" y="3243954"/>
              <a:ext cx="1568314" cy="276999"/>
            </a:xfrm>
            <a:prstGeom prst="rect">
              <a:avLst/>
            </a:prstGeom>
            <a:noFill/>
          </p:spPr>
          <p:txBody>
            <a:bodyPr wrap="none" rtlCol="0">
              <a:spAutoFit/>
            </a:bodyPr>
            <a:lstStyle/>
            <a:p>
              <a:r>
                <a:rPr lang="en-MO" sz="1200" dirty="0"/>
                <a:t>Optimal Configuration</a:t>
              </a:r>
            </a:p>
          </p:txBody>
        </p:sp>
      </p:grpSp>
      <p:sp>
        <p:nvSpPr>
          <p:cNvPr id="71" name="TextBox 70">
            <a:extLst>
              <a:ext uri="{FF2B5EF4-FFF2-40B4-BE49-F238E27FC236}">
                <a16:creationId xmlns:a16="http://schemas.microsoft.com/office/drawing/2014/main" id="{DBA310FB-7B4D-EF53-02C3-B56C3598D622}"/>
              </a:ext>
            </a:extLst>
          </p:cNvPr>
          <p:cNvSpPr txBox="1"/>
          <p:nvPr/>
        </p:nvSpPr>
        <p:spPr>
          <a:xfrm>
            <a:off x="1093300" y="3170955"/>
            <a:ext cx="2207656" cy="338554"/>
          </a:xfrm>
          <a:prstGeom prst="rect">
            <a:avLst/>
          </a:prstGeom>
          <a:noFill/>
        </p:spPr>
        <p:txBody>
          <a:bodyPr wrap="none" rtlCol="0">
            <a:spAutoFit/>
          </a:bodyPr>
          <a:lstStyle/>
          <a:p>
            <a:r>
              <a:rPr lang="en-MO" sz="1600" dirty="0">
                <a:solidFill>
                  <a:srgbClr val="FF00FF"/>
                </a:solidFill>
              </a:rPr>
              <a:t>E</a:t>
            </a:r>
            <a:r>
              <a:rPr lang="en-MO" sz="1600" baseline="-25000" dirty="0">
                <a:solidFill>
                  <a:srgbClr val="FF00FF"/>
                </a:solidFill>
              </a:rPr>
              <a:t>1</a:t>
            </a:r>
            <a:r>
              <a:rPr lang="en-MO" sz="1600" dirty="0">
                <a:sym typeface="Wingdings" pitchFamily="2" charset="2"/>
              </a:rPr>
              <a:t> </a:t>
            </a:r>
            <a:r>
              <a:rPr lang="en-MO" sz="1600" dirty="0"/>
              <a:t> </a:t>
            </a:r>
            <a:r>
              <a:rPr lang="en-MO" sz="1600" dirty="0">
                <a:solidFill>
                  <a:schemeClr val="accent1"/>
                </a:solidFill>
              </a:rPr>
              <a:t>E</a:t>
            </a:r>
            <a:r>
              <a:rPr lang="en-MO" sz="1600" baseline="-25000" dirty="0">
                <a:solidFill>
                  <a:schemeClr val="accent1"/>
                </a:solidFill>
              </a:rPr>
              <a:t>2</a:t>
            </a:r>
            <a:r>
              <a:rPr lang="en-MO" sz="1600" dirty="0"/>
              <a:t> </a:t>
            </a:r>
            <a:r>
              <a:rPr lang="en-MO" sz="1600" dirty="0">
                <a:sym typeface="Wingdings" pitchFamily="2" charset="2"/>
              </a:rPr>
              <a:t> </a:t>
            </a:r>
            <a:r>
              <a:rPr lang="en-MO" sz="1600" dirty="0">
                <a:solidFill>
                  <a:srgbClr val="FFA500"/>
                </a:solidFill>
                <a:sym typeface="Wingdings" pitchFamily="2" charset="2"/>
              </a:rPr>
              <a:t>E</a:t>
            </a:r>
            <a:r>
              <a:rPr lang="en-MO" sz="1600" baseline="-25000" dirty="0">
                <a:solidFill>
                  <a:srgbClr val="FFA500"/>
                </a:solidFill>
                <a:sym typeface="Wingdings" pitchFamily="2" charset="2"/>
              </a:rPr>
              <a:t>3</a:t>
            </a:r>
            <a:r>
              <a:rPr lang="en-MO" sz="1600" dirty="0">
                <a:sym typeface="Wingdings" pitchFamily="2" charset="2"/>
              </a:rPr>
              <a:t>  </a:t>
            </a:r>
            <a:r>
              <a:rPr lang="en-MO" sz="1600" dirty="0">
                <a:solidFill>
                  <a:srgbClr val="02FFFF"/>
                </a:solidFill>
                <a:sym typeface="Wingdings" pitchFamily="2" charset="2"/>
              </a:rPr>
              <a:t>E</a:t>
            </a:r>
            <a:r>
              <a:rPr lang="en-MO" sz="1600" baseline="-25000" dirty="0">
                <a:solidFill>
                  <a:srgbClr val="02FFFF"/>
                </a:solidFill>
                <a:sym typeface="Wingdings" pitchFamily="2" charset="2"/>
              </a:rPr>
              <a:t>4</a:t>
            </a:r>
            <a:r>
              <a:rPr lang="en-MO" sz="1600" dirty="0">
                <a:solidFill>
                  <a:srgbClr val="02FFFF"/>
                </a:solidFill>
                <a:sym typeface="Wingdings" pitchFamily="2" charset="2"/>
              </a:rPr>
              <a:t> </a:t>
            </a:r>
            <a:r>
              <a:rPr lang="en-MO" sz="1600" dirty="0">
                <a:sym typeface="Wingdings" pitchFamily="2" charset="2"/>
              </a:rPr>
              <a:t> </a:t>
            </a:r>
            <a:r>
              <a:rPr lang="en-MO" sz="1600" dirty="0">
                <a:solidFill>
                  <a:srgbClr val="FF00FF"/>
                </a:solidFill>
                <a:sym typeface="Wingdings" pitchFamily="2" charset="2"/>
              </a:rPr>
              <a:t>E</a:t>
            </a:r>
            <a:r>
              <a:rPr lang="en-MO" sz="1600" baseline="-25000" dirty="0">
                <a:solidFill>
                  <a:srgbClr val="FF00FF"/>
                </a:solidFill>
                <a:sym typeface="Wingdings" pitchFamily="2" charset="2"/>
              </a:rPr>
              <a:t>1</a:t>
            </a:r>
            <a:endParaRPr lang="en-MO" sz="1600" baseline="-25000" dirty="0">
              <a:solidFill>
                <a:srgbClr val="FF00FF"/>
              </a:solidFill>
            </a:endParaRPr>
          </a:p>
        </p:txBody>
      </p:sp>
      <p:sp>
        <p:nvSpPr>
          <p:cNvPr id="72" name="TextBox 71">
            <a:extLst>
              <a:ext uri="{FF2B5EF4-FFF2-40B4-BE49-F238E27FC236}">
                <a16:creationId xmlns:a16="http://schemas.microsoft.com/office/drawing/2014/main" id="{2A5D1902-08C9-C58F-A214-BB94DFD03544}"/>
              </a:ext>
            </a:extLst>
          </p:cNvPr>
          <p:cNvSpPr txBox="1"/>
          <p:nvPr/>
        </p:nvSpPr>
        <p:spPr>
          <a:xfrm>
            <a:off x="1616393" y="2011483"/>
            <a:ext cx="338554" cy="461665"/>
          </a:xfrm>
          <a:prstGeom prst="rect">
            <a:avLst/>
          </a:prstGeom>
          <a:noFill/>
        </p:spPr>
        <p:txBody>
          <a:bodyPr wrap="none" rtlCol="0">
            <a:spAutoFit/>
          </a:bodyPr>
          <a:lstStyle/>
          <a:p>
            <a:r>
              <a:rPr lang="en-MO" dirty="0"/>
              <a:t>+</a:t>
            </a:r>
          </a:p>
        </p:txBody>
      </p:sp>
      <p:sp>
        <p:nvSpPr>
          <p:cNvPr id="73" name="TextBox 72">
            <a:extLst>
              <a:ext uri="{FF2B5EF4-FFF2-40B4-BE49-F238E27FC236}">
                <a16:creationId xmlns:a16="http://schemas.microsoft.com/office/drawing/2014/main" id="{35CBA763-7EC5-D6B0-A6FA-88EC7D1878C2}"/>
              </a:ext>
            </a:extLst>
          </p:cNvPr>
          <p:cNvSpPr txBox="1"/>
          <p:nvPr/>
        </p:nvSpPr>
        <p:spPr>
          <a:xfrm>
            <a:off x="4250759" y="1233308"/>
            <a:ext cx="4624299" cy="1415772"/>
          </a:xfrm>
          <a:prstGeom prst="rect">
            <a:avLst/>
          </a:prstGeom>
          <a:noFill/>
        </p:spPr>
        <p:txBody>
          <a:bodyPr wrap="square" rtlCol="0">
            <a:spAutoFit/>
          </a:bodyPr>
          <a:lstStyle/>
          <a:p>
            <a:r>
              <a:rPr lang="en-MO" sz="1600" dirty="0"/>
              <a:t>To connect scaffold </a:t>
            </a:r>
            <a:r>
              <a:rPr lang="en-MO" sz="1600" b="1" dirty="0">
                <a:solidFill>
                  <a:schemeClr val="accent3"/>
                </a:solidFill>
              </a:rPr>
              <a:t>continuously</a:t>
            </a:r>
            <a:endParaRPr lang="en-MO" sz="1600" b="1" dirty="0"/>
          </a:p>
          <a:p>
            <a:pPr marL="457200" indent="-457200">
              <a:buAutoNum type="arabicParenR"/>
            </a:pPr>
            <a:r>
              <a:rPr lang="en-MO" sz="1400" dirty="0">
                <a:solidFill>
                  <a:srgbClr val="FF00FF"/>
                </a:solidFill>
              </a:rPr>
              <a:t>Start from a point </a:t>
            </a:r>
            <a:r>
              <a:rPr lang="en-MO" sz="1400" dirty="0"/>
              <a:t>that is a neighbor to the </a:t>
            </a:r>
            <a:r>
              <a:rPr lang="en-MO" sz="1400" dirty="0">
                <a:solidFill>
                  <a:srgbClr val="02FFFF"/>
                </a:solidFill>
              </a:rPr>
              <a:t>final connection</a:t>
            </a:r>
          </a:p>
          <a:p>
            <a:pPr marL="457200" indent="-457200">
              <a:buAutoNum type="arabicParenR"/>
            </a:pPr>
            <a:r>
              <a:rPr lang="en-MO" sz="1400" dirty="0"/>
              <a:t>Add all </a:t>
            </a:r>
            <a:r>
              <a:rPr lang="en-MO" sz="1400" i="1" dirty="0"/>
              <a:t>possible</a:t>
            </a:r>
            <a:r>
              <a:rPr lang="en-MO" sz="1400" dirty="0"/>
              <a:t> optimal connections from E</a:t>
            </a:r>
            <a:r>
              <a:rPr lang="en-MO" sz="1400" baseline="-25000" dirty="0"/>
              <a:t>i</a:t>
            </a:r>
            <a:r>
              <a:rPr lang="en-MO" sz="1400" dirty="0"/>
              <a:t> </a:t>
            </a:r>
            <a:r>
              <a:rPr lang="en-MO" sz="1400" dirty="0">
                <a:sym typeface="Wingdings" pitchFamily="2" charset="2"/>
              </a:rPr>
              <a:t> E</a:t>
            </a:r>
            <a:r>
              <a:rPr lang="en-MO" sz="1400" baseline="-25000" dirty="0">
                <a:sym typeface="Wingdings" pitchFamily="2" charset="2"/>
              </a:rPr>
              <a:t>i+1</a:t>
            </a:r>
            <a:r>
              <a:rPr lang="en-MO" sz="1400" dirty="0">
                <a:sym typeface="Wingdings" pitchFamily="2" charset="2"/>
              </a:rPr>
              <a:t> </a:t>
            </a:r>
          </a:p>
          <a:p>
            <a:pPr marL="457200" indent="-457200">
              <a:buAutoNum type="arabicParenR"/>
            </a:pPr>
            <a:r>
              <a:rPr lang="en-MO" sz="1400" dirty="0">
                <a:sym typeface="Wingdings" pitchFamily="2" charset="2"/>
              </a:rPr>
              <a:t>Identify points not connected and add in through scaffold </a:t>
            </a:r>
            <a:r>
              <a:rPr lang="en-MO" sz="1400" i="1" dirty="0">
                <a:sym typeface="Wingdings" pitchFamily="2" charset="2"/>
              </a:rPr>
              <a:t>miniloops</a:t>
            </a:r>
            <a:endParaRPr lang="en-MO" sz="1400" dirty="0">
              <a:sym typeface="Wingdings" pitchFamily="2" charset="2"/>
            </a:endParaRPr>
          </a:p>
        </p:txBody>
      </p:sp>
      <p:cxnSp>
        <p:nvCxnSpPr>
          <p:cNvPr id="75" name="Elbow Connector 74">
            <a:extLst>
              <a:ext uri="{FF2B5EF4-FFF2-40B4-BE49-F238E27FC236}">
                <a16:creationId xmlns:a16="http://schemas.microsoft.com/office/drawing/2014/main" id="{9754FAFA-2148-2C96-A92F-6A6A6F8BE73E}"/>
              </a:ext>
            </a:extLst>
          </p:cNvPr>
          <p:cNvCxnSpPr>
            <a:stCxn id="14" idx="2"/>
            <a:endCxn id="71" idx="1"/>
          </p:cNvCxnSpPr>
          <p:nvPr/>
        </p:nvCxnSpPr>
        <p:spPr bwMode="auto">
          <a:xfrm rot="16200000" flipH="1">
            <a:off x="871732" y="3118663"/>
            <a:ext cx="172055" cy="271082"/>
          </a:xfrm>
          <a:prstGeom prst="bentConnector2">
            <a:avLst/>
          </a:prstGeom>
          <a:solidFill>
            <a:schemeClr val="accent1"/>
          </a:solidFill>
          <a:ln w="9525" cap="flat" cmpd="sng" algn="ctr">
            <a:solidFill>
              <a:schemeClr val="tx1"/>
            </a:solidFill>
            <a:prstDash val="solid"/>
            <a:round/>
            <a:headEnd type="none" w="med" len="med"/>
            <a:tailEnd type="triangle"/>
          </a:ln>
          <a:effectLst/>
        </p:spPr>
      </p:cxnSp>
      <p:sp>
        <p:nvSpPr>
          <p:cNvPr id="77" name="TextBox 76">
            <a:extLst>
              <a:ext uri="{FF2B5EF4-FFF2-40B4-BE49-F238E27FC236}">
                <a16:creationId xmlns:a16="http://schemas.microsoft.com/office/drawing/2014/main" id="{BE742C23-741C-14ED-9A93-9B2FFC5F6437}"/>
              </a:ext>
            </a:extLst>
          </p:cNvPr>
          <p:cNvSpPr txBox="1"/>
          <p:nvPr/>
        </p:nvSpPr>
        <p:spPr>
          <a:xfrm>
            <a:off x="4979813" y="2591475"/>
            <a:ext cx="2683748" cy="338554"/>
          </a:xfrm>
          <a:prstGeom prst="rect">
            <a:avLst/>
          </a:prstGeom>
          <a:noFill/>
        </p:spPr>
        <p:txBody>
          <a:bodyPr wrap="none" rtlCol="0">
            <a:spAutoFit/>
          </a:bodyPr>
          <a:lstStyle/>
          <a:p>
            <a:pPr algn="ctr"/>
            <a:r>
              <a:rPr lang="en-MO" sz="1600" b="1" dirty="0"/>
              <a:t>Types of scaffold connections</a:t>
            </a:r>
          </a:p>
        </p:txBody>
      </p:sp>
      <p:grpSp>
        <p:nvGrpSpPr>
          <p:cNvPr id="86" name="Group 85">
            <a:extLst>
              <a:ext uri="{FF2B5EF4-FFF2-40B4-BE49-F238E27FC236}">
                <a16:creationId xmlns:a16="http://schemas.microsoft.com/office/drawing/2014/main" id="{CED8E10D-CDA8-A24D-2433-8991547C2FF2}"/>
              </a:ext>
            </a:extLst>
          </p:cNvPr>
          <p:cNvGrpSpPr/>
          <p:nvPr/>
        </p:nvGrpSpPr>
        <p:grpSpPr>
          <a:xfrm>
            <a:off x="-58458" y="3657084"/>
            <a:ext cx="4511171" cy="1409251"/>
            <a:chOff x="-58458" y="3657084"/>
            <a:chExt cx="4511171" cy="1409251"/>
          </a:xfrm>
        </p:grpSpPr>
        <p:grpSp>
          <p:nvGrpSpPr>
            <p:cNvPr id="84" name="Group 83">
              <a:extLst>
                <a:ext uri="{FF2B5EF4-FFF2-40B4-BE49-F238E27FC236}">
                  <a16:creationId xmlns:a16="http://schemas.microsoft.com/office/drawing/2014/main" id="{136474AE-8871-3E2E-189A-6D4BFB987466}"/>
                </a:ext>
              </a:extLst>
            </p:cNvPr>
            <p:cNvGrpSpPr/>
            <p:nvPr/>
          </p:nvGrpSpPr>
          <p:grpSpPr>
            <a:xfrm>
              <a:off x="177464" y="3657084"/>
              <a:ext cx="3247525" cy="1129487"/>
              <a:chOff x="177464" y="3657084"/>
              <a:chExt cx="3247525" cy="1129487"/>
            </a:xfrm>
          </p:grpSpPr>
          <p:sp>
            <p:nvSpPr>
              <p:cNvPr id="81" name="TextBox 80">
                <a:extLst>
                  <a:ext uri="{FF2B5EF4-FFF2-40B4-BE49-F238E27FC236}">
                    <a16:creationId xmlns:a16="http://schemas.microsoft.com/office/drawing/2014/main" id="{81B35390-F838-9661-CBF5-AFAC84E5DFFA}"/>
                  </a:ext>
                </a:extLst>
              </p:cNvPr>
              <p:cNvSpPr txBox="1"/>
              <p:nvPr/>
            </p:nvSpPr>
            <p:spPr>
              <a:xfrm>
                <a:off x="177464" y="3657084"/>
                <a:ext cx="3247525" cy="523220"/>
              </a:xfrm>
              <a:prstGeom prst="rect">
                <a:avLst/>
              </a:prstGeom>
              <a:noFill/>
            </p:spPr>
            <p:txBody>
              <a:bodyPr wrap="square" rtlCol="0">
                <a:spAutoFit/>
              </a:bodyPr>
              <a:lstStyle/>
              <a:p>
                <a:r>
                  <a:rPr lang="en-MO" sz="1400" dirty="0"/>
                  <a:t>Finally, autostaple</a:t>
                </a:r>
                <a:r>
                  <a:rPr lang="en-MO" sz="1400" baseline="30000" dirty="0"/>
                  <a:t>1</a:t>
                </a:r>
                <a:r>
                  <a:rPr lang="en-MO" sz="1400" dirty="0"/>
                  <a:t> + use geometry of BDNA to export:</a:t>
                </a:r>
              </a:p>
            </p:txBody>
          </p:sp>
          <p:pic>
            <p:nvPicPr>
              <p:cNvPr id="82" name="Picture 81" descr="A blue and yellow object&#10;&#10;AI-generated content may be incorrect.">
                <a:extLst>
                  <a:ext uri="{FF2B5EF4-FFF2-40B4-BE49-F238E27FC236}">
                    <a16:creationId xmlns:a16="http://schemas.microsoft.com/office/drawing/2014/main" id="{D30ABD2E-F9A9-BB0E-0465-F06E97D19B00}"/>
                  </a:ext>
                </a:extLst>
              </p:cNvPr>
              <p:cNvPicPr>
                <a:picLocks noChangeAspect="1"/>
              </p:cNvPicPr>
              <p:nvPr/>
            </p:nvPicPr>
            <p:blipFill>
              <a:blip r:embed="rId4"/>
              <a:stretch>
                <a:fillRect/>
              </a:stretch>
            </p:blipFill>
            <p:spPr>
              <a:xfrm>
                <a:off x="1569655" y="3922978"/>
                <a:ext cx="1002694" cy="863593"/>
              </a:xfrm>
              <a:prstGeom prst="rect">
                <a:avLst/>
              </a:prstGeom>
            </p:spPr>
          </p:pic>
        </p:grpSp>
        <p:sp>
          <p:nvSpPr>
            <p:cNvPr id="85" name="TextBox 84">
              <a:extLst>
                <a:ext uri="{FF2B5EF4-FFF2-40B4-BE49-F238E27FC236}">
                  <a16:creationId xmlns:a16="http://schemas.microsoft.com/office/drawing/2014/main" id="{1ACD12D5-F92B-7EEE-0AF7-B87CF198C2DC}"/>
                </a:ext>
              </a:extLst>
            </p:cNvPr>
            <p:cNvSpPr txBox="1"/>
            <p:nvPr/>
          </p:nvSpPr>
          <p:spPr>
            <a:xfrm>
              <a:off x="-58458" y="4881669"/>
              <a:ext cx="4511171" cy="184666"/>
            </a:xfrm>
            <a:prstGeom prst="rect">
              <a:avLst/>
            </a:prstGeom>
            <a:noFill/>
          </p:spPr>
          <p:txBody>
            <a:bodyPr wrap="none" rtlCol="0">
              <a:spAutoFit/>
            </a:bodyPr>
            <a:lstStyle/>
            <a:p>
              <a:r>
                <a:rPr lang="en-MO" sz="600" dirty="0"/>
                <a:t>1. </a:t>
              </a:r>
              <a:r>
                <a:rPr lang="en-GB" sz="600" dirty="0">
                  <a:effectLst/>
                </a:rPr>
                <a:t>Aksel, T., Navarro, E. J., Fong, N., and Douglas, S. M. </a:t>
              </a:r>
              <a:r>
                <a:rPr lang="en-GB" sz="600" i="1" dirty="0">
                  <a:effectLst/>
                </a:rPr>
                <a:t>Proceedings of the National Academy of Sciences</a:t>
              </a:r>
              <a:r>
                <a:rPr lang="en-GB" sz="600" dirty="0">
                  <a:effectLst/>
                </a:rPr>
                <a:t> 121, no. 48 (2024): e2406769121. </a:t>
              </a:r>
            </a:p>
          </p:txBody>
        </p:sp>
      </p:grpSp>
      <p:grpSp>
        <p:nvGrpSpPr>
          <p:cNvPr id="177" name="Group 176">
            <a:extLst>
              <a:ext uri="{FF2B5EF4-FFF2-40B4-BE49-F238E27FC236}">
                <a16:creationId xmlns:a16="http://schemas.microsoft.com/office/drawing/2014/main" id="{C683E883-C7D5-F7E9-8191-527C223F4283}"/>
              </a:ext>
            </a:extLst>
          </p:cNvPr>
          <p:cNvGrpSpPr/>
          <p:nvPr/>
        </p:nvGrpSpPr>
        <p:grpSpPr>
          <a:xfrm>
            <a:off x="3541526" y="2989530"/>
            <a:ext cx="1800000" cy="1800000"/>
            <a:chOff x="3541526" y="2989530"/>
            <a:chExt cx="1800000" cy="1800000"/>
          </a:xfrm>
        </p:grpSpPr>
        <p:sp>
          <p:nvSpPr>
            <p:cNvPr id="168" name="Rounded Rectangle 167">
              <a:extLst>
                <a:ext uri="{FF2B5EF4-FFF2-40B4-BE49-F238E27FC236}">
                  <a16:creationId xmlns:a16="http://schemas.microsoft.com/office/drawing/2014/main" id="{59AB19D0-DDF7-4576-56AE-3C41A90C9D13}"/>
                </a:ext>
              </a:extLst>
            </p:cNvPr>
            <p:cNvSpPr/>
            <p:nvPr/>
          </p:nvSpPr>
          <p:spPr bwMode="auto">
            <a:xfrm>
              <a:off x="3541526" y="2989530"/>
              <a:ext cx="1800000" cy="1800000"/>
            </a:xfrm>
            <a:prstGeom prst="roundRect">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endParaRPr>
            </a:p>
          </p:txBody>
        </p:sp>
        <p:sp>
          <p:nvSpPr>
            <p:cNvPr id="78" name="TextBox 77">
              <a:extLst>
                <a:ext uri="{FF2B5EF4-FFF2-40B4-BE49-F238E27FC236}">
                  <a16:creationId xmlns:a16="http://schemas.microsoft.com/office/drawing/2014/main" id="{67DD655C-DFCC-46D6-AB9A-1D45703B86DF}"/>
                </a:ext>
              </a:extLst>
            </p:cNvPr>
            <p:cNvSpPr txBox="1"/>
            <p:nvPr/>
          </p:nvSpPr>
          <p:spPr>
            <a:xfrm>
              <a:off x="3703407" y="4504551"/>
              <a:ext cx="1509452" cy="276999"/>
            </a:xfrm>
            <a:prstGeom prst="rect">
              <a:avLst/>
            </a:prstGeom>
            <a:noFill/>
          </p:spPr>
          <p:txBody>
            <a:bodyPr wrap="none" rtlCol="0">
              <a:spAutoFit/>
            </a:bodyPr>
            <a:lstStyle/>
            <a:p>
              <a:r>
                <a:rPr lang="en-MO" sz="1200" b="1" dirty="0"/>
                <a:t>Standard connection</a:t>
              </a:r>
            </a:p>
          </p:txBody>
        </p:sp>
        <p:sp>
          <p:nvSpPr>
            <p:cNvPr id="87" name="Oval 86">
              <a:extLst>
                <a:ext uri="{FF2B5EF4-FFF2-40B4-BE49-F238E27FC236}">
                  <a16:creationId xmlns:a16="http://schemas.microsoft.com/office/drawing/2014/main" id="{01D110E4-4A0F-8E98-0BE9-83CAF6EDE5B9}"/>
                </a:ext>
              </a:extLst>
            </p:cNvPr>
            <p:cNvSpPr>
              <a:spLocks noChangeAspect="1"/>
            </p:cNvSpPr>
            <p:nvPr/>
          </p:nvSpPr>
          <p:spPr bwMode="auto">
            <a:xfrm>
              <a:off x="3914131" y="3416906"/>
              <a:ext cx="144000" cy="144000"/>
            </a:xfrm>
            <a:prstGeom prst="ellipse">
              <a:avLst/>
            </a:prstGeom>
            <a:solidFill>
              <a:srgbClr val="FF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88" name="Oval 87">
              <a:extLst>
                <a:ext uri="{FF2B5EF4-FFF2-40B4-BE49-F238E27FC236}">
                  <a16:creationId xmlns:a16="http://schemas.microsoft.com/office/drawing/2014/main" id="{BBCD0708-9F55-FE37-66AB-38C075850BF1}"/>
                </a:ext>
              </a:extLst>
            </p:cNvPr>
            <p:cNvSpPr>
              <a:spLocks noChangeAspect="1"/>
            </p:cNvSpPr>
            <p:nvPr/>
          </p:nvSpPr>
          <p:spPr bwMode="auto">
            <a:xfrm>
              <a:off x="4494215" y="3747192"/>
              <a:ext cx="144000" cy="144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89" name="Rectangle 88">
              <a:extLst>
                <a:ext uri="{FF2B5EF4-FFF2-40B4-BE49-F238E27FC236}">
                  <a16:creationId xmlns:a16="http://schemas.microsoft.com/office/drawing/2014/main" id="{8AC201FD-8AF9-ABCB-D0FD-344F1B5147B6}"/>
                </a:ext>
              </a:extLst>
            </p:cNvPr>
            <p:cNvSpPr/>
            <p:nvPr/>
          </p:nvSpPr>
          <p:spPr bwMode="auto">
            <a:xfrm>
              <a:off x="3908843" y="3747192"/>
              <a:ext cx="144000" cy="144000"/>
            </a:xfrm>
            <a:prstGeom prst="rect">
              <a:avLst/>
            </a:prstGeom>
            <a:solidFill>
              <a:srgbClr val="FF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90" name="Rectangle 89">
              <a:extLst>
                <a:ext uri="{FF2B5EF4-FFF2-40B4-BE49-F238E27FC236}">
                  <a16:creationId xmlns:a16="http://schemas.microsoft.com/office/drawing/2014/main" id="{4859C791-8A13-FD5B-1975-9C3C6E342D02}"/>
                </a:ext>
              </a:extLst>
            </p:cNvPr>
            <p:cNvSpPr/>
            <p:nvPr/>
          </p:nvSpPr>
          <p:spPr bwMode="auto">
            <a:xfrm>
              <a:off x="4494215" y="3416906"/>
              <a:ext cx="144000" cy="1440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cxnSp>
          <p:nvCxnSpPr>
            <p:cNvPr id="92" name="Straight Arrow Connector 91">
              <a:extLst>
                <a:ext uri="{FF2B5EF4-FFF2-40B4-BE49-F238E27FC236}">
                  <a16:creationId xmlns:a16="http://schemas.microsoft.com/office/drawing/2014/main" id="{08B4094A-B0D1-1658-9956-BCCC66E40E12}"/>
                </a:ext>
              </a:extLst>
            </p:cNvPr>
            <p:cNvCxnSpPr>
              <a:stCxn id="87" idx="6"/>
              <a:endCxn id="90" idx="1"/>
            </p:cNvCxnSpPr>
            <p:nvPr/>
          </p:nvCxnSpPr>
          <p:spPr bwMode="auto">
            <a:xfrm>
              <a:off x="4058131" y="3488906"/>
              <a:ext cx="43608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4" name="Elbow Connector 93">
              <a:extLst>
                <a:ext uri="{FF2B5EF4-FFF2-40B4-BE49-F238E27FC236}">
                  <a16:creationId xmlns:a16="http://schemas.microsoft.com/office/drawing/2014/main" id="{03945DF1-679E-130D-ED05-52D6A195BA6F}"/>
                </a:ext>
              </a:extLst>
            </p:cNvPr>
            <p:cNvCxnSpPr>
              <a:stCxn id="90" idx="3"/>
              <a:endCxn id="88" idx="6"/>
            </p:cNvCxnSpPr>
            <p:nvPr/>
          </p:nvCxnSpPr>
          <p:spPr bwMode="auto">
            <a:xfrm>
              <a:off x="4638215" y="3488906"/>
              <a:ext cx="12700" cy="330286"/>
            </a:xfrm>
            <a:prstGeom prst="bentConnector3">
              <a:avLst>
                <a:gd name="adj1" fmla="val 3063157"/>
              </a:avLst>
            </a:prstGeom>
            <a:solidFill>
              <a:schemeClr val="accent1"/>
            </a:solidFill>
            <a:ln w="9525" cap="flat" cmpd="sng" algn="ctr">
              <a:solidFill>
                <a:schemeClr val="tx1"/>
              </a:solidFill>
              <a:prstDash val="solid"/>
              <a:round/>
              <a:headEnd type="none" w="med" len="med"/>
              <a:tailEnd type="triangle"/>
            </a:ln>
            <a:effectLst/>
          </p:spPr>
        </p:cxnSp>
        <p:sp>
          <p:nvSpPr>
            <p:cNvPr id="96" name="Oval 95">
              <a:extLst>
                <a:ext uri="{FF2B5EF4-FFF2-40B4-BE49-F238E27FC236}">
                  <a16:creationId xmlns:a16="http://schemas.microsoft.com/office/drawing/2014/main" id="{64A1C6F2-4197-F98A-A8A0-462AD6F29190}"/>
                </a:ext>
              </a:extLst>
            </p:cNvPr>
            <p:cNvSpPr>
              <a:spLocks noChangeAspect="1"/>
            </p:cNvSpPr>
            <p:nvPr/>
          </p:nvSpPr>
          <p:spPr bwMode="auto">
            <a:xfrm>
              <a:off x="3915928" y="3967248"/>
              <a:ext cx="144000" cy="144000"/>
            </a:xfrm>
            <a:prstGeom prst="ellipse">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MO" sz="9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rPr>
                <a:t>…</a:t>
              </a:r>
            </a:p>
          </p:txBody>
        </p:sp>
        <p:cxnSp>
          <p:nvCxnSpPr>
            <p:cNvPr id="98" name="Elbow Connector 97">
              <a:extLst>
                <a:ext uri="{FF2B5EF4-FFF2-40B4-BE49-F238E27FC236}">
                  <a16:creationId xmlns:a16="http://schemas.microsoft.com/office/drawing/2014/main" id="{3773841E-16CF-787B-27B0-E9B01A57B943}"/>
                </a:ext>
              </a:extLst>
            </p:cNvPr>
            <p:cNvCxnSpPr>
              <a:stCxn id="89" idx="1"/>
              <a:endCxn id="96" idx="2"/>
            </p:cNvCxnSpPr>
            <p:nvPr/>
          </p:nvCxnSpPr>
          <p:spPr bwMode="auto">
            <a:xfrm rot="10800000" flipH="1" flipV="1">
              <a:off x="3908842" y="3819192"/>
              <a:ext cx="7085" cy="220056"/>
            </a:xfrm>
            <a:prstGeom prst="bentConnector3">
              <a:avLst>
                <a:gd name="adj1" fmla="val -3226535"/>
              </a:avLst>
            </a:prstGeom>
            <a:solidFill>
              <a:schemeClr val="accent1"/>
            </a:solidFill>
            <a:ln w="9525" cap="flat" cmpd="sng" algn="ctr">
              <a:solidFill>
                <a:schemeClr val="tx1"/>
              </a:solidFill>
              <a:prstDash val="solid"/>
              <a:round/>
              <a:headEnd type="none" w="med" len="med"/>
              <a:tailEnd type="triangle"/>
            </a:ln>
            <a:effectLst/>
          </p:spPr>
        </p:cxnSp>
        <p:cxnSp>
          <p:nvCxnSpPr>
            <p:cNvPr id="100" name="Straight Arrow Connector 99">
              <a:extLst>
                <a:ext uri="{FF2B5EF4-FFF2-40B4-BE49-F238E27FC236}">
                  <a16:creationId xmlns:a16="http://schemas.microsoft.com/office/drawing/2014/main" id="{1B0D55F8-5A14-2273-EE68-2F73B589ECEB}"/>
                </a:ext>
              </a:extLst>
            </p:cNvPr>
            <p:cNvCxnSpPr>
              <a:stCxn id="88" idx="2"/>
              <a:endCxn id="89" idx="3"/>
            </p:cNvCxnSpPr>
            <p:nvPr/>
          </p:nvCxnSpPr>
          <p:spPr bwMode="auto">
            <a:xfrm flipH="1">
              <a:off x="4052843" y="3819192"/>
              <a:ext cx="44137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nvGrpSpPr>
          <p:cNvPr id="181" name="Group 180">
            <a:extLst>
              <a:ext uri="{FF2B5EF4-FFF2-40B4-BE49-F238E27FC236}">
                <a16:creationId xmlns:a16="http://schemas.microsoft.com/office/drawing/2014/main" id="{CDB2F33A-FAF7-A722-470C-564A1EC94561}"/>
              </a:ext>
            </a:extLst>
          </p:cNvPr>
          <p:cNvGrpSpPr/>
          <p:nvPr/>
        </p:nvGrpSpPr>
        <p:grpSpPr>
          <a:xfrm>
            <a:off x="5421687" y="2989530"/>
            <a:ext cx="1800000" cy="1800000"/>
            <a:chOff x="5421687" y="2989530"/>
            <a:chExt cx="1800000" cy="1800000"/>
          </a:xfrm>
        </p:grpSpPr>
        <p:sp>
          <p:nvSpPr>
            <p:cNvPr id="169" name="Rounded Rectangle 168">
              <a:extLst>
                <a:ext uri="{FF2B5EF4-FFF2-40B4-BE49-F238E27FC236}">
                  <a16:creationId xmlns:a16="http://schemas.microsoft.com/office/drawing/2014/main" id="{3F44AB15-3DAB-8CD0-0B6B-CD0082F5053B}"/>
                </a:ext>
              </a:extLst>
            </p:cNvPr>
            <p:cNvSpPr/>
            <p:nvPr/>
          </p:nvSpPr>
          <p:spPr bwMode="auto">
            <a:xfrm>
              <a:off x="5421687" y="2989530"/>
              <a:ext cx="1800000" cy="1800000"/>
            </a:xfrm>
            <a:prstGeom prst="roundRect">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79" name="TextBox 78">
              <a:extLst>
                <a:ext uri="{FF2B5EF4-FFF2-40B4-BE49-F238E27FC236}">
                  <a16:creationId xmlns:a16="http://schemas.microsoft.com/office/drawing/2014/main" id="{25CAF88B-CA6E-0A32-642C-98AD569E6268}"/>
                </a:ext>
              </a:extLst>
            </p:cNvPr>
            <p:cNvSpPr txBox="1"/>
            <p:nvPr/>
          </p:nvSpPr>
          <p:spPr>
            <a:xfrm>
              <a:off x="5546090" y="4504550"/>
              <a:ext cx="1589859" cy="276999"/>
            </a:xfrm>
            <a:prstGeom prst="rect">
              <a:avLst/>
            </a:prstGeom>
            <a:noFill/>
          </p:spPr>
          <p:txBody>
            <a:bodyPr wrap="none" rtlCol="0">
              <a:spAutoFit/>
            </a:bodyPr>
            <a:lstStyle/>
            <a:p>
              <a:r>
                <a:rPr lang="en-MO" sz="1200" b="1" dirty="0"/>
                <a:t>Inter-helix connection</a:t>
              </a:r>
            </a:p>
          </p:txBody>
        </p:sp>
        <p:sp>
          <p:nvSpPr>
            <p:cNvPr id="111" name="Oval 110">
              <a:extLst>
                <a:ext uri="{FF2B5EF4-FFF2-40B4-BE49-F238E27FC236}">
                  <a16:creationId xmlns:a16="http://schemas.microsoft.com/office/drawing/2014/main" id="{E42757B1-DB47-C867-06B7-929D3F50C2A2}"/>
                </a:ext>
              </a:extLst>
            </p:cNvPr>
            <p:cNvSpPr>
              <a:spLocks noChangeAspect="1"/>
            </p:cNvSpPr>
            <p:nvPr/>
          </p:nvSpPr>
          <p:spPr bwMode="auto">
            <a:xfrm>
              <a:off x="5831020" y="3060273"/>
              <a:ext cx="144000" cy="144000"/>
            </a:xfrm>
            <a:prstGeom prst="ellipse">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MO" sz="9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rPr>
                <a:t>…</a:t>
              </a:r>
            </a:p>
          </p:txBody>
        </p:sp>
        <p:grpSp>
          <p:nvGrpSpPr>
            <p:cNvPr id="165" name="Group 164">
              <a:extLst>
                <a:ext uri="{FF2B5EF4-FFF2-40B4-BE49-F238E27FC236}">
                  <a16:creationId xmlns:a16="http://schemas.microsoft.com/office/drawing/2014/main" id="{2EF3F7FC-E7CD-379A-B890-9713433F0728}"/>
                </a:ext>
              </a:extLst>
            </p:cNvPr>
            <p:cNvGrpSpPr/>
            <p:nvPr/>
          </p:nvGrpSpPr>
          <p:grpSpPr>
            <a:xfrm>
              <a:off x="5591246" y="3135390"/>
              <a:ext cx="1348420" cy="1332492"/>
              <a:chOff x="5685598" y="3126425"/>
              <a:chExt cx="1348420" cy="1332492"/>
            </a:xfrm>
          </p:grpSpPr>
          <p:sp>
            <p:nvSpPr>
              <p:cNvPr id="102" name="Oval 101">
                <a:extLst>
                  <a:ext uri="{FF2B5EF4-FFF2-40B4-BE49-F238E27FC236}">
                    <a16:creationId xmlns:a16="http://schemas.microsoft.com/office/drawing/2014/main" id="{6F20A044-8BC1-C039-D3E5-47D80E850D51}"/>
                  </a:ext>
                </a:extLst>
              </p:cNvPr>
              <p:cNvSpPr>
                <a:spLocks noChangeAspect="1"/>
              </p:cNvSpPr>
              <p:nvPr/>
            </p:nvSpPr>
            <p:spPr bwMode="auto">
              <a:xfrm>
                <a:off x="5934832" y="3309594"/>
                <a:ext cx="144000" cy="144000"/>
              </a:xfrm>
              <a:prstGeom prst="ellipse">
                <a:avLst/>
              </a:prstGeom>
              <a:solidFill>
                <a:srgbClr val="FF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03" name="Oval 102">
                <a:extLst>
                  <a:ext uri="{FF2B5EF4-FFF2-40B4-BE49-F238E27FC236}">
                    <a16:creationId xmlns:a16="http://schemas.microsoft.com/office/drawing/2014/main" id="{9AC24A0C-070F-0834-B6C7-C55DC2F2BC83}"/>
                  </a:ext>
                </a:extLst>
              </p:cNvPr>
              <p:cNvSpPr>
                <a:spLocks noChangeAspect="1"/>
              </p:cNvSpPr>
              <p:nvPr/>
            </p:nvSpPr>
            <p:spPr bwMode="auto">
              <a:xfrm>
                <a:off x="6514916" y="3639880"/>
                <a:ext cx="144000" cy="144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04" name="Rectangle 103">
                <a:extLst>
                  <a:ext uri="{FF2B5EF4-FFF2-40B4-BE49-F238E27FC236}">
                    <a16:creationId xmlns:a16="http://schemas.microsoft.com/office/drawing/2014/main" id="{409A64CC-F5E4-3987-7553-B266CB11D608}"/>
                  </a:ext>
                </a:extLst>
              </p:cNvPr>
              <p:cNvSpPr/>
              <p:nvPr/>
            </p:nvSpPr>
            <p:spPr bwMode="auto">
              <a:xfrm>
                <a:off x="5929544" y="3639880"/>
                <a:ext cx="144000" cy="144000"/>
              </a:xfrm>
              <a:prstGeom prst="rect">
                <a:avLst/>
              </a:prstGeom>
              <a:solidFill>
                <a:srgbClr val="FF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05" name="Rectangle 104">
                <a:extLst>
                  <a:ext uri="{FF2B5EF4-FFF2-40B4-BE49-F238E27FC236}">
                    <a16:creationId xmlns:a16="http://schemas.microsoft.com/office/drawing/2014/main" id="{D720CBDC-D90B-D64C-2A7B-BA382209650B}"/>
                  </a:ext>
                </a:extLst>
              </p:cNvPr>
              <p:cNvSpPr/>
              <p:nvPr/>
            </p:nvSpPr>
            <p:spPr bwMode="auto">
              <a:xfrm>
                <a:off x="6514916" y="3309594"/>
                <a:ext cx="144000" cy="1440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cxnSp>
            <p:nvCxnSpPr>
              <p:cNvPr id="106" name="Straight Arrow Connector 105">
                <a:extLst>
                  <a:ext uri="{FF2B5EF4-FFF2-40B4-BE49-F238E27FC236}">
                    <a16:creationId xmlns:a16="http://schemas.microsoft.com/office/drawing/2014/main" id="{294AC91A-712B-A94D-ED06-E9E505A9906C}"/>
                  </a:ext>
                </a:extLst>
              </p:cNvPr>
              <p:cNvCxnSpPr>
                <a:stCxn id="102" idx="6"/>
                <a:endCxn id="105" idx="1"/>
              </p:cNvCxnSpPr>
              <p:nvPr/>
            </p:nvCxnSpPr>
            <p:spPr bwMode="auto">
              <a:xfrm>
                <a:off x="6078832" y="3381594"/>
                <a:ext cx="43608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7" name="Elbow Connector 106">
                <a:extLst>
                  <a:ext uri="{FF2B5EF4-FFF2-40B4-BE49-F238E27FC236}">
                    <a16:creationId xmlns:a16="http://schemas.microsoft.com/office/drawing/2014/main" id="{6E70BB51-4A63-23C6-481A-62C026E9BC55}"/>
                  </a:ext>
                </a:extLst>
              </p:cNvPr>
              <p:cNvCxnSpPr>
                <a:stCxn id="105" idx="3"/>
                <a:endCxn id="103" idx="6"/>
              </p:cNvCxnSpPr>
              <p:nvPr/>
            </p:nvCxnSpPr>
            <p:spPr bwMode="auto">
              <a:xfrm>
                <a:off x="6658916" y="3381594"/>
                <a:ext cx="12700" cy="330286"/>
              </a:xfrm>
              <a:prstGeom prst="bentConnector3">
                <a:avLst>
                  <a:gd name="adj1" fmla="val 3063157"/>
                </a:avLst>
              </a:prstGeom>
              <a:solidFill>
                <a:schemeClr val="accent1"/>
              </a:solidFill>
              <a:ln w="9525" cap="flat" cmpd="sng" algn="ctr">
                <a:solidFill>
                  <a:schemeClr val="tx1"/>
                </a:solidFill>
                <a:prstDash val="solid"/>
                <a:round/>
                <a:headEnd type="none" w="med" len="med"/>
                <a:tailEnd type="triangle"/>
              </a:ln>
              <a:effectLst/>
            </p:spPr>
          </p:cxnSp>
          <p:cxnSp>
            <p:nvCxnSpPr>
              <p:cNvPr id="109" name="Elbow Connector 108">
                <a:extLst>
                  <a:ext uri="{FF2B5EF4-FFF2-40B4-BE49-F238E27FC236}">
                    <a16:creationId xmlns:a16="http://schemas.microsoft.com/office/drawing/2014/main" id="{ECA7BEAC-F1CF-3E95-F661-CC6419545DE6}"/>
                  </a:ext>
                </a:extLst>
              </p:cNvPr>
              <p:cNvCxnSpPr/>
              <p:nvPr/>
            </p:nvCxnSpPr>
            <p:spPr bwMode="auto">
              <a:xfrm rot="10800000" flipH="1" flipV="1">
                <a:off x="5915047" y="3160664"/>
                <a:ext cx="7085" cy="220056"/>
              </a:xfrm>
              <a:prstGeom prst="bentConnector3">
                <a:avLst>
                  <a:gd name="adj1" fmla="val -3226535"/>
                </a:avLst>
              </a:prstGeom>
              <a:solidFill>
                <a:schemeClr val="accent1"/>
              </a:solidFill>
              <a:ln w="9525" cap="flat" cmpd="sng" algn="ctr">
                <a:solidFill>
                  <a:schemeClr val="tx1"/>
                </a:solidFill>
                <a:prstDash val="solid"/>
                <a:round/>
                <a:headEnd type="none" w="med" len="med"/>
                <a:tailEnd type="triangle"/>
              </a:ln>
              <a:effectLst/>
            </p:spPr>
          </p:cxnSp>
          <p:sp>
            <p:nvSpPr>
              <p:cNvPr id="112" name="TextBox 111">
                <a:extLst>
                  <a:ext uri="{FF2B5EF4-FFF2-40B4-BE49-F238E27FC236}">
                    <a16:creationId xmlns:a16="http://schemas.microsoft.com/office/drawing/2014/main" id="{E44F72EC-E960-67F0-F175-DDE1FB116584}"/>
                  </a:ext>
                </a:extLst>
              </p:cNvPr>
              <p:cNvSpPr txBox="1"/>
              <p:nvPr/>
            </p:nvSpPr>
            <p:spPr>
              <a:xfrm>
                <a:off x="5805797" y="3126425"/>
                <a:ext cx="1228221" cy="215444"/>
              </a:xfrm>
              <a:prstGeom prst="rect">
                <a:avLst/>
              </a:prstGeom>
              <a:noFill/>
            </p:spPr>
            <p:txBody>
              <a:bodyPr wrap="none" rtlCol="0">
                <a:spAutoFit/>
              </a:bodyPr>
              <a:lstStyle/>
              <a:p>
                <a:r>
                  <a:rPr lang="en-MO" sz="800" i="1" dirty="0">
                    <a:solidFill>
                      <a:schemeClr val="accent5">
                        <a:lumMod val="60000"/>
                        <a:lumOff val="40000"/>
                      </a:schemeClr>
                    </a:solidFill>
                  </a:rPr>
                  <a:t>Last Optimal Connection</a:t>
                </a:r>
              </a:p>
            </p:txBody>
          </p:sp>
          <p:sp>
            <p:nvSpPr>
              <p:cNvPr id="113" name="Rectangle 112">
                <a:extLst>
                  <a:ext uri="{FF2B5EF4-FFF2-40B4-BE49-F238E27FC236}">
                    <a16:creationId xmlns:a16="http://schemas.microsoft.com/office/drawing/2014/main" id="{D1906DBA-74BC-D41B-4288-DA23666A82E8}"/>
                  </a:ext>
                </a:extLst>
              </p:cNvPr>
              <p:cNvSpPr/>
              <p:nvPr/>
            </p:nvSpPr>
            <p:spPr bwMode="auto">
              <a:xfrm>
                <a:off x="5927233" y="4149969"/>
                <a:ext cx="144000" cy="144000"/>
              </a:xfrm>
              <a:prstGeom prst="rect">
                <a:avLst/>
              </a:prstGeom>
              <a:solidFill>
                <a:srgbClr val="FFA5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14" name="Oval 113">
                <a:extLst>
                  <a:ext uri="{FF2B5EF4-FFF2-40B4-BE49-F238E27FC236}">
                    <a16:creationId xmlns:a16="http://schemas.microsoft.com/office/drawing/2014/main" id="{A390759C-CF68-8887-ED61-EFC6C892F2D1}"/>
                  </a:ext>
                </a:extLst>
              </p:cNvPr>
              <p:cNvSpPr>
                <a:spLocks noChangeAspect="1"/>
              </p:cNvSpPr>
              <p:nvPr/>
            </p:nvSpPr>
            <p:spPr bwMode="auto">
              <a:xfrm>
                <a:off x="5934832" y="3925229"/>
                <a:ext cx="144000" cy="144000"/>
              </a:xfrm>
              <a:prstGeom prst="ellipse">
                <a:avLst/>
              </a:prstGeom>
              <a:solidFill>
                <a:srgbClr val="FF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15" name="Rectangle 114">
                <a:extLst>
                  <a:ext uri="{FF2B5EF4-FFF2-40B4-BE49-F238E27FC236}">
                    <a16:creationId xmlns:a16="http://schemas.microsoft.com/office/drawing/2014/main" id="{F9E275EA-CF8B-E88C-C709-8FB98B55FB2B}"/>
                  </a:ext>
                </a:extLst>
              </p:cNvPr>
              <p:cNvSpPr/>
              <p:nvPr/>
            </p:nvSpPr>
            <p:spPr bwMode="auto">
              <a:xfrm>
                <a:off x="6514916" y="3925229"/>
                <a:ext cx="144000" cy="1440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16" name="Oval 115">
                <a:extLst>
                  <a:ext uri="{FF2B5EF4-FFF2-40B4-BE49-F238E27FC236}">
                    <a16:creationId xmlns:a16="http://schemas.microsoft.com/office/drawing/2014/main" id="{B4CA9AAA-C2BC-F64B-88F0-BC71B101FA56}"/>
                  </a:ext>
                </a:extLst>
              </p:cNvPr>
              <p:cNvSpPr>
                <a:spLocks noChangeAspect="1"/>
              </p:cNvSpPr>
              <p:nvPr/>
            </p:nvSpPr>
            <p:spPr bwMode="auto">
              <a:xfrm>
                <a:off x="6517710" y="4150643"/>
                <a:ext cx="144000" cy="144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cxnSp>
            <p:nvCxnSpPr>
              <p:cNvPr id="117" name="Elbow Connector 116">
                <a:extLst>
                  <a:ext uri="{FF2B5EF4-FFF2-40B4-BE49-F238E27FC236}">
                    <a16:creationId xmlns:a16="http://schemas.microsoft.com/office/drawing/2014/main" id="{9D78F675-D325-559F-5AA9-6C2FDE01E6A3}"/>
                  </a:ext>
                </a:extLst>
              </p:cNvPr>
              <p:cNvCxnSpPr>
                <a:cxnSpLocks/>
                <a:stCxn id="115" idx="3"/>
                <a:endCxn id="116" idx="6"/>
              </p:cNvCxnSpPr>
              <p:nvPr/>
            </p:nvCxnSpPr>
            <p:spPr bwMode="auto">
              <a:xfrm>
                <a:off x="6658916" y="3997229"/>
                <a:ext cx="2794" cy="225414"/>
              </a:xfrm>
              <a:prstGeom prst="bentConnector3">
                <a:avLst>
                  <a:gd name="adj1" fmla="val 13815426"/>
                </a:avLst>
              </a:prstGeom>
              <a:solidFill>
                <a:schemeClr val="accent1"/>
              </a:solidFill>
              <a:ln w="9525" cap="flat" cmpd="sng" algn="ctr">
                <a:solidFill>
                  <a:schemeClr val="tx1"/>
                </a:solidFill>
                <a:prstDash val="solid"/>
                <a:round/>
                <a:headEnd type="none" w="med" len="med"/>
                <a:tailEnd type="triangle"/>
              </a:ln>
              <a:effectLst/>
            </p:spPr>
          </p:cxnSp>
          <p:cxnSp>
            <p:nvCxnSpPr>
              <p:cNvPr id="121" name="Straight Arrow Connector 120">
                <a:extLst>
                  <a:ext uri="{FF2B5EF4-FFF2-40B4-BE49-F238E27FC236}">
                    <a16:creationId xmlns:a16="http://schemas.microsoft.com/office/drawing/2014/main" id="{0B423F1B-82BE-75F2-F9CC-E44DA2657CCE}"/>
                  </a:ext>
                </a:extLst>
              </p:cNvPr>
              <p:cNvCxnSpPr>
                <a:cxnSpLocks/>
              </p:cNvCxnSpPr>
              <p:nvPr/>
            </p:nvCxnSpPr>
            <p:spPr bwMode="auto">
              <a:xfrm flipH="1">
                <a:off x="6069372" y="4221191"/>
                <a:ext cx="441372" cy="0"/>
              </a:xfrm>
              <a:prstGeom prst="straightConnector1">
                <a:avLst/>
              </a:prstGeom>
              <a:solidFill>
                <a:schemeClr val="accent1"/>
              </a:solidFill>
              <a:ln w="9525" cap="flat" cmpd="sng" algn="ctr">
                <a:solidFill>
                  <a:schemeClr val="tx1"/>
                </a:solidFill>
                <a:prstDash val="sysDot"/>
                <a:round/>
                <a:headEnd type="none" w="med" len="med"/>
                <a:tailEnd type="triangle"/>
              </a:ln>
              <a:effectLst/>
            </p:spPr>
          </p:cxnSp>
          <p:cxnSp>
            <p:nvCxnSpPr>
              <p:cNvPr id="122" name="Elbow Connector 121">
                <a:extLst>
                  <a:ext uri="{FF2B5EF4-FFF2-40B4-BE49-F238E27FC236}">
                    <a16:creationId xmlns:a16="http://schemas.microsoft.com/office/drawing/2014/main" id="{20D7C4D2-C091-8FF7-EBD8-2D30435C42CB}"/>
                  </a:ext>
                </a:extLst>
              </p:cNvPr>
              <p:cNvCxnSpPr/>
              <p:nvPr/>
            </p:nvCxnSpPr>
            <p:spPr bwMode="auto">
              <a:xfrm rot="10800000" flipH="1" flipV="1">
                <a:off x="5930256" y="4238861"/>
                <a:ext cx="7085" cy="220056"/>
              </a:xfrm>
              <a:prstGeom prst="bentConnector3">
                <a:avLst>
                  <a:gd name="adj1" fmla="val -3226535"/>
                </a:avLst>
              </a:prstGeom>
              <a:solidFill>
                <a:schemeClr val="accent1"/>
              </a:solidFill>
              <a:ln w="9525" cap="flat" cmpd="sng" algn="ctr">
                <a:solidFill>
                  <a:schemeClr val="tx1"/>
                </a:solidFill>
                <a:prstDash val="solid"/>
                <a:round/>
                <a:headEnd type="none" w="med" len="med"/>
                <a:tailEnd type="triangle"/>
              </a:ln>
              <a:effectLst/>
            </p:spPr>
          </p:cxnSp>
          <p:cxnSp>
            <p:nvCxnSpPr>
              <p:cNvPr id="125" name="Straight Arrow Connector 124">
                <a:extLst>
                  <a:ext uri="{FF2B5EF4-FFF2-40B4-BE49-F238E27FC236}">
                    <a16:creationId xmlns:a16="http://schemas.microsoft.com/office/drawing/2014/main" id="{8076D4FB-A75C-691B-6CA2-93C31CC95B61}"/>
                  </a:ext>
                </a:extLst>
              </p:cNvPr>
              <p:cNvCxnSpPr>
                <a:stCxn id="103" idx="4"/>
                <a:endCxn id="115" idx="0"/>
              </p:cNvCxnSpPr>
              <p:nvPr/>
            </p:nvCxnSpPr>
            <p:spPr bwMode="auto">
              <a:xfrm>
                <a:off x="6586916" y="3783880"/>
                <a:ext cx="0" cy="1413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26" name="TextBox 125">
                <a:extLst>
                  <a:ext uri="{FF2B5EF4-FFF2-40B4-BE49-F238E27FC236}">
                    <a16:creationId xmlns:a16="http://schemas.microsoft.com/office/drawing/2014/main" id="{839F7B4B-26A3-F110-6C19-57EBD44AE2EB}"/>
                  </a:ext>
                </a:extLst>
              </p:cNvPr>
              <p:cNvSpPr txBox="1"/>
              <p:nvPr/>
            </p:nvSpPr>
            <p:spPr>
              <a:xfrm rot="16200000">
                <a:off x="5420461" y="3738498"/>
                <a:ext cx="745717" cy="215444"/>
              </a:xfrm>
              <a:prstGeom prst="rect">
                <a:avLst/>
              </a:prstGeom>
              <a:noFill/>
            </p:spPr>
            <p:txBody>
              <a:bodyPr wrap="none" rtlCol="0">
                <a:spAutoFit/>
              </a:bodyPr>
              <a:lstStyle/>
              <a:p>
                <a:r>
                  <a:rPr lang="en-MO" sz="800" dirty="0"/>
                  <a:t>Unconnected</a:t>
                </a:r>
              </a:p>
            </p:txBody>
          </p:sp>
        </p:grpSp>
      </p:grpSp>
      <p:grpSp>
        <p:nvGrpSpPr>
          <p:cNvPr id="182" name="Group 181">
            <a:extLst>
              <a:ext uri="{FF2B5EF4-FFF2-40B4-BE49-F238E27FC236}">
                <a16:creationId xmlns:a16="http://schemas.microsoft.com/office/drawing/2014/main" id="{442A52E7-6302-C7AF-703A-9EC84416E844}"/>
              </a:ext>
            </a:extLst>
          </p:cNvPr>
          <p:cNvGrpSpPr/>
          <p:nvPr/>
        </p:nvGrpSpPr>
        <p:grpSpPr>
          <a:xfrm>
            <a:off x="7301847" y="2989530"/>
            <a:ext cx="1800000" cy="1800000"/>
            <a:chOff x="7301847" y="2989530"/>
            <a:chExt cx="1800000" cy="1800000"/>
          </a:xfrm>
        </p:grpSpPr>
        <p:sp>
          <p:nvSpPr>
            <p:cNvPr id="170" name="Rounded Rectangle 169">
              <a:extLst>
                <a:ext uri="{FF2B5EF4-FFF2-40B4-BE49-F238E27FC236}">
                  <a16:creationId xmlns:a16="http://schemas.microsoft.com/office/drawing/2014/main" id="{FC152E8E-2C7D-97E5-9BAC-9552E2A688FC}"/>
                </a:ext>
              </a:extLst>
            </p:cNvPr>
            <p:cNvSpPr/>
            <p:nvPr/>
          </p:nvSpPr>
          <p:spPr bwMode="auto">
            <a:xfrm>
              <a:off x="7301847" y="2989530"/>
              <a:ext cx="1800000" cy="1800000"/>
            </a:xfrm>
            <a:prstGeom prst="roundRect">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cxnSp>
          <p:nvCxnSpPr>
            <p:cNvPr id="153" name="Straight Arrow Connector 152">
              <a:extLst>
                <a:ext uri="{FF2B5EF4-FFF2-40B4-BE49-F238E27FC236}">
                  <a16:creationId xmlns:a16="http://schemas.microsoft.com/office/drawing/2014/main" id="{BA5ABF71-5500-0254-4FED-93F391947ED1}"/>
                </a:ext>
              </a:extLst>
            </p:cNvPr>
            <p:cNvCxnSpPr>
              <a:cxnSpLocks/>
            </p:cNvCxnSpPr>
            <p:nvPr/>
          </p:nvCxnSpPr>
          <p:spPr bwMode="auto">
            <a:xfrm>
              <a:off x="7376860" y="3816863"/>
              <a:ext cx="1902" cy="36264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80" name="TextBox 79">
              <a:extLst>
                <a:ext uri="{FF2B5EF4-FFF2-40B4-BE49-F238E27FC236}">
                  <a16:creationId xmlns:a16="http://schemas.microsoft.com/office/drawing/2014/main" id="{E3A4C0C8-D38B-7C86-948C-B494E6C20611}"/>
                </a:ext>
              </a:extLst>
            </p:cNvPr>
            <p:cNvSpPr txBox="1"/>
            <p:nvPr/>
          </p:nvSpPr>
          <p:spPr>
            <a:xfrm>
              <a:off x="7828989" y="4504549"/>
              <a:ext cx="768159" cy="276999"/>
            </a:xfrm>
            <a:prstGeom prst="rect">
              <a:avLst/>
            </a:prstGeom>
            <a:noFill/>
          </p:spPr>
          <p:txBody>
            <a:bodyPr wrap="none" rtlCol="0">
              <a:spAutoFit/>
            </a:bodyPr>
            <a:lstStyle/>
            <a:p>
              <a:r>
                <a:rPr lang="en-MO" sz="1200" b="1" dirty="0"/>
                <a:t>Miniloop</a:t>
              </a:r>
            </a:p>
          </p:txBody>
        </p:sp>
        <p:sp>
          <p:nvSpPr>
            <p:cNvPr id="127" name="Oval 126">
              <a:extLst>
                <a:ext uri="{FF2B5EF4-FFF2-40B4-BE49-F238E27FC236}">
                  <a16:creationId xmlns:a16="http://schemas.microsoft.com/office/drawing/2014/main" id="{B14231E2-268C-BB42-C488-858A1A2D670D}"/>
                </a:ext>
              </a:extLst>
            </p:cNvPr>
            <p:cNvSpPr>
              <a:spLocks noChangeAspect="1"/>
            </p:cNvSpPr>
            <p:nvPr/>
          </p:nvSpPr>
          <p:spPr bwMode="auto">
            <a:xfrm>
              <a:off x="7918428" y="3439091"/>
              <a:ext cx="144000" cy="144000"/>
            </a:xfrm>
            <a:prstGeom prst="ellipse">
              <a:avLst/>
            </a:prstGeom>
            <a:solidFill>
              <a:srgbClr val="FF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28" name="Rectangle 127">
              <a:extLst>
                <a:ext uri="{FF2B5EF4-FFF2-40B4-BE49-F238E27FC236}">
                  <a16:creationId xmlns:a16="http://schemas.microsoft.com/office/drawing/2014/main" id="{FECC98A6-09E1-6524-9B71-603D985A5B8F}"/>
                </a:ext>
              </a:extLst>
            </p:cNvPr>
            <p:cNvSpPr/>
            <p:nvPr/>
          </p:nvSpPr>
          <p:spPr bwMode="auto">
            <a:xfrm>
              <a:off x="7913140" y="3769377"/>
              <a:ext cx="144000" cy="144000"/>
            </a:xfrm>
            <a:prstGeom prst="rect">
              <a:avLst/>
            </a:prstGeom>
            <a:solidFill>
              <a:srgbClr val="FF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29" name="Rectangle 128">
              <a:extLst>
                <a:ext uri="{FF2B5EF4-FFF2-40B4-BE49-F238E27FC236}">
                  <a16:creationId xmlns:a16="http://schemas.microsoft.com/office/drawing/2014/main" id="{C1BFF08F-907D-F24D-BFDC-88E8287E5EA5}"/>
                </a:ext>
              </a:extLst>
            </p:cNvPr>
            <p:cNvSpPr/>
            <p:nvPr/>
          </p:nvSpPr>
          <p:spPr bwMode="auto">
            <a:xfrm>
              <a:off x="8498512" y="3439091"/>
              <a:ext cx="144000" cy="1440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cxnSp>
          <p:nvCxnSpPr>
            <p:cNvPr id="130" name="Straight Arrow Connector 129">
              <a:extLst>
                <a:ext uri="{FF2B5EF4-FFF2-40B4-BE49-F238E27FC236}">
                  <a16:creationId xmlns:a16="http://schemas.microsoft.com/office/drawing/2014/main" id="{384564B5-2BFE-3849-41C8-894C780C9832}"/>
                </a:ext>
              </a:extLst>
            </p:cNvPr>
            <p:cNvCxnSpPr>
              <a:stCxn id="127" idx="6"/>
              <a:endCxn id="129" idx="1"/>
            </p:cNvCxnSpPr>
            <p:nvPr/>
          </p:nvCxnSpPr>
          <p:spPr bwMode="auto">
            <a:xfrm>
              <a:off x="8062428" y="3511091"/>
              <a:ext cx="43608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1" name="Elbow Connector 130">
              <a:extLst>
                <a:ext uri="{FF2B5EF4-FFF2-40B4-BE49-F238E27FC236}">
                  <a16:creationId xmlns:a16="http://schemas.microsoft.com/office/drawing/2014/main" id="{7A1F59E0-E17F-CC14-A0D5-3D6ADA1820A3}"/>
                </a:ext>
              </a:extLst>
            </p:cNvPr>
            <p:cNvCxnSpPr/>
            <p:nvPr/>
          </p:nvCxnSpPr>
          <p:spPr bwMode="auto">
            <a:xfrm>
              <a:off x="8642512" y="3512903"/>
              <a:ext cx="12700" cy="330286"/>
            </a:xfrm>
            <a:prstGeom prst="bentConnector3">
              <a:avLst>
                <a:gd name="adj1" fmla="val 3063157"/>
              </a:avLst>
            </a:prstGeom>
            <a:solidFill>
              <a:schemeClr val="accent1"/>
            </a:solidFill>
            <a:ln w="9525" cap="flat" cmpd="sng" algn="ctr">
              <a:solidFill>
                <a:schemeClr val="tx1"/>
              </a:solidFill>
              <a:prstDash val="solid"/>
              <a:round/>
              <a:headEnd type="none" w="med" len="med"/>
              <a:tailEnd type="triangle"/>
            </a:ln>
            <a:effectLst/>
          </p:spPr>
        </p:cxnSp>
        <p:sp>
          <p:nvSpPr>
            <p:cNvPr id="132" name="Oval 131">
              <a:extLst>
                <a:ext uri="{FF2B5EF4-FFF2-40B4-BE49-F238E27FC236}">
                  <a16:creationId xmlns:a16="http://schemas.microsoft.com/office/drawing/2014/main" id="{AAA441CB-5879-76D4-AD28-101EF12EA039}"/>
                </a:ext>
              </a:extLst>
            </p:cNvPr>
            <p:cNvSpPr>
              <a:spLocks noChangeAspect="1"/>
            </p:cNvSpPr>
            <p:nvPr/>
          </p:nvSpPr>
          <p:spPr bwMode="auto">
            <a:xfrm>
              <a:off x="8511212" y="3774441"/>
              <a:ext cx="144000" cy="144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33" name="Rectangle 132">
              <a:extLst>
                <a:ext uri="{FF2B5EF4-FFF2-40B4-BE49-F238E27FC236}">
                  <a16:creationId xmlns:a16="http://schemas.microsoft.com/office/drawing/2014/main" id="{6EBF9060-5C0F-6A11-B75D-1595401770E6}"/>
                </a:ext>
              </a:extLst>
            </p:cNvPr>
            <p:cNvSpPr/>
            <p:nvPr/>
          </p:nvSpPr>
          <p:spPr bwMode="auto">
            <a:xfrm>
              <a:off x="8511212" y="4059790"/>
              <a:ext cx="144000" cy="1440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cxnSp>
          <p:nvCxnSpPr>
            <p:cNvPr id="134" name="Straight Arrow Connector 133">
              <a:extLst>
                <a:ext uri="{FF2B5EF4-FFF2-40B4-BE49-F238E27FC236}">
                  <a16:creationId xmlns:a16="http://schemas.microsoft.com/office/drawing/2014/main" id="{798DA2A2-7DF4-61BC-CA84-632C25EEC428}"/>
                </a:ext>
              </a:extLst>
            </p:cNvPr>
            <p:cNvCxnSpPr>
              <a:stCxn id="132" idx="4"/>
              <a:endCxn id="133" idx="0"/>
            </p:cNvCxnSpPr>
            <p:nvPr/>
          </p:nvCxnSpPr>
          <p:spPr bwMode="auto">
            <a:xfrm>
              <a:off x="8583212" y="3918441"/>
              <a:ext cx="0" cy="1413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35" name="Oval 134">
              <a:extLst>
                <a:ext uri="{FF2B5EF4-FFF2-40B4-BE49-F238E27FC236}">
                  <a16:creationId xmlns:a16="http://schemas.microsoft.com/office/drawing/2014/main" id="{4BABC8A0-F233-CB12-405E-C32D970D6252}"/>
                </a:ext>
              </a:extLst>
            </p:cNvPr>
            <p:cNvSpPr>
              <a:spLocks noChangeAspect="1"/>
            </p:cNvSpPr>
            <p:nvPr/>
          </p:nvSpPr>
          <p:spPr bwMode="auto">
            <a:xfrm>
              <a:off x="7918428" y="4059790"/>
              <a:ext cx="144000" cy="144000"/>
            </a:xfrm>
            <a:prstGeom prst="ellipse">
              <a:avLst/>
            </a:prstGeom>
            <a:solidFill>
              <a:srgbClr val="FF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cxnSp>
          <p:nvCxnSpPr>
            <p:cNvPr id="136" name="Elbow Connector 135">
              <a:extLst>
                <a:ext uri="{FF2B5EF4-FFF2-40B4-BE49-F238E27FC236}">
                  <a16:creationId xmlns:a16="http://schemas.microsoft.com/office/drawing/2014/main" id="{F563C3AD-04EF-22A1-7F26-79DD40703FFC}"/>
                </a:ext>
              </a:extLst>
            </p:cNvPr>
            <p:cNvCxnSpPr/>
            <p:nvPr/>
          </p:nvCxnSpPr>
          <p:spPr bwMode="auto">
            <a:xfrm rot="10800000" flipH="1" flipV="1">
              <a:off x="7916086" y="3270615"/>
              <a:ext cx="7085" cy="220056"/>
            </a:xfrm>
            <a:prstGeom prst="bentConnector3">
              <a:avLst>
                <a:gd name="adj1" fmla="val -6344799"/>
              </a:avLst>
            </a:prstGeom>
            <a:solidFill>
              <a:schemeClr val="accent1"/>
            </a:solidFill>
            <a:ln w="9525" cap="flat" cmpd="sng" algn="ctr">
              <a:solidFill>
                <a:schemeClr val="tx1"/>
              </a:solidFill>
              <a:prstDash val="solid"/>
              <a:round/>
              <a:headEnd type="none" w="med" len="med"/>
              <a:tailEnd type="triangle"/>
            </a:ln>
            <a:effectLst/>
          </p:spPr>
        </p:cxnSp>
        <p:sp>
          <p:nvSpPr>
            <p:cNvPr id="138" name="Oval 137">
              <a:extLst>
                <a:ext uri="{FF2B5EF4-FFF2-40B4-BE49-F238E27FC236}">
                  <a16:creationId xmlns:a16="http://schemas.microsoft.com/office/drawing/2014/main" id="{F3146F7D-7CC8-F66B-FF7A-6C3662106DA0}"/>
                </a:ext>
              </a:extLst>
            </p:cNvPr>
            <p:cNvSpPr>
              <a:spLocks noChangeAspect="1"/>
            </p:cNvSpPr>
            <p:nvPr/>
          </p:nvSpPr>
          <p:spPr bwMode="auto">
            <a:xfrm>
              <a:off x="7918428" y="3155738"/>
              <a:ext cx="144000" cy="144000"/>
            </a:xfrm>
            <a:prstGeom prst="ellipse">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MO" sz="9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rPr>
                <a:t>…</a:t>
              </a:r>
            </a:p>
          </p:txBody>
        </p:sp>
        <p:sp>
          <p:nvSpPr>
            <p:cNvPr id="139" name="Rectangle 138">
              <a:extLst>
                <a:ext uri="{FF2B5EF4-FFF2-40B4-BE49-F238E27FC236}">
                  <a16:creationId xmlns:a16="http://schemas.microsoft.com/office/drawing/2014/main" id="{D32A458C-ACD9-CF0C-17AD-9E3C9830A864}"/>
                </a:ext>
              </a:extLst>
            </p:cNvPr>
            <p:cNvSpPr/>
            <p:nvPr/>
          </p:nvSpPr>
          <p:spPr bwMode="auto">
            <a:xfrm>
              <a:off x="7631690" y="3413061"/>
              <a:ext cx="102082" cy="166017"/>
            </a:xfrm>
            <a:prstGeom prst="rect">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cxnSp>
          <p:nvCxnSpPr>
            <p:cNvPr id="142" name="Straight Arrow Connector 141">
              <a:extLst>
                <a:ext uri="{FF2B5EF4-FFF2-40B4-BE49-F238E27FC236}">
                  <a16:creationId xmlns:a16="http://schemas.microsoft.com/office/drawing/2014/main" id="{F2F619F0-6F08-6878-78AD-DD1D548F0CF0}"/>
                </a:ext>
              </a:extLst>
            </p:cNvPr>
            <p:cNvCxnSpPr>
              <a:cxnSpLocks/>
              <a:stCxn id="139" idx="1"/>
            </p:cNvCxnSpPr>
            <p:nvPr/>
          </p:nvCxnSpPr>
          <p:spPr bwMode="auto">
            <a:xfrm>
              <a:off x="7631690" y="3496070"/>
              <a:ext cx="0" cy="34530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8" name="Straight Arrow Connector 147">
              <a:extLst>
                <a:ext uri="{FF2B5EF4-FFF2-40B4-BE49-F238E27FC236}">
                  <a16:creationId xmlns:a16="http://schemas.microsoft.com/office/drawing/2014/main" id="{F539C281-6C1C-5E7C-2A3C-AEB7FDD9C7DB}"/>
                </a:ext>
              </a:extLst>
            </p:cNvPr>
            <p:cNvCxnSpPr>
              <a:cxnSpLocks/>
            </p:cNvCxnSpPr>
            <p:nvPr/>
          </p:nvCxnSpPr>
          <p:spPr bwMode="auto">
            <a:xfrm flipH="1">
              <a:off x="7330909" y="3834198"/>
              <a:ext cx="29983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0" name="Straight Arrow Connector 149">
              <a:extLst>
                <a:ext uri="{FF2B5EF4-FFF2-40B4-BE49-F238E27FC236}">
                  <a16:creationId xmlns:a16="http://schemas.microsoft.com/office/drawing/2014/main" id="{DE584DC9-BC5A-5B4B-050E-B5A15CE07CEB}"/>
                </a:ext>
              </a:extLst>
            </p:cNvPr>
            <p:cNvCxnSpPr>
              <a:cxnSpLocks/>
            </p:cNvCxnSpPr>
            <p:nvPr/>
          </p:nvCxnSpPr>
          <p:spPr bwMode="auto">
            <a:xfrm flipV="1">
              <a:off x="7734658" y="3490671"/>
              <a:ext cx="0" cy="3456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52" name="TextBox 151">
              <a:extLst>
                <a:ext uri="{FF2B5EF4-FFF2-40B4-BE49-F238E27FC236}">
                  <a16:creationId xmlns:a16="http://schemas.microsoft.com/office/drawing/2014/main" id="{618CE6D1-EA6C-3903-62F2-E42297603306}"/>
                </a:ext>
              </a:extLst>
            </p:cNvPr>
            <p:cNvSpPr txBox="1"/>
            <p:nvPr/>
          </p:nvSpPr>
          <p:spPr>
            <a:xfrm rot="16200000">
              <a:off x="7761523" y="3891836"/>
              <a:ext cx="745717" cy="215444"/>
            </a:xfrm>
            <a:prstGeom prst="rect">
              <a:avLst/>
            </a:prstGeom>
            <a:noFill/>
          </p:spPr>
          <p:txBody>
            <a:bodyPr wrap="none" rtlCol="0">
              <a:spAutoFit/>
            </a:bodyPr>
            <a:lstStyle/>
            <a:p>
              <a:r>
                <a:rPr lang="en-MO" sz="800" dirty="0"/>
                <a:t>Unconnected</a:t>
              </a:r>
            </a:p>
          </p:txBody>
        </p:sp>
        <p:cxnSp>
          <p:nvCxnSpPr>
            <p:cNvPr id="156" name="Straight Arrow Connector 155">
              <a:extLst>
                <a:ext uri="{FF2B5EF4-FFF2-40B4-BE49-F238E27FC236}">
                  <a16:creationId xmlns:a16="http://schemas.microsoft.com/office/drawing/2014/main" id="{4D2F2B0C-B566-695C-8C71-4CB73CD7D0A1}"/>
                </a:ext>
              </a:extLst>
            </p:cNvPr>
            <p:cNvCxnSpPr>
              <a:cxnSpLocks/>
            </p:cNvCxnSpPr>
            <p:nvPr/>
          </p:nvCxnSpPr>
          <p:spPr bwMode="auto">
            <a:xfrm flipV="1">
              <a:off x="7394059" y="4138798"/>
              <a:ext cx="479430" cy="167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9" name="Straight Arrow Connector 158">
              <a:extLst>
                <a:ext uri="{FF2B5EF4-FFF2-40B4-BE49-F238E27FC236}">
                  <a16:creationId xmlns:a16="http://schemas.microsoft.com/office/drawing/2014/main" id="{7D0533B3-5DBF-EADD-9425-5637B906B175}"/>
                </a:ext>
              </a:extLst>
            </p:cNvPr>
            <p:cNvCxnSpPr>
              <a:cxnSpLocks/>
            </p:cNvCxnSpPr>
            <p:nvPr/>
          </p:nvCxnSpPr>
          <p:spPr bwMode="auto">
            <a:xfrm flipV="1">
              <a:off x="7873489" y="3812134"/>
              <a:ext cx="0" cy="3384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62" name="Straight Arrow Connector 161">
              <a:extLst>
                <a:ext uri="{FF2B5EF4-FFF2-40B4-BE49-F238E27FC236}">
                  <a16:creationId xmlns:a16="http://schemas.microsoft.com/office/drawing/2014/main" id="{B01622BB-6D2C-1662-2812-116FDD1E21A8}"/>
                </a:ext>
              </a:extLst>
            </p:cNvPr>
            <p:cNvCxnSpPr>
              <a:cxnSpLocks/>
            </p:cNvCxnSpPr>
            <p:nvPr/>
          </p:nvCxnSpPr>
          <p:spPr bwMode="auto">
            <a:xfrm flipH="1">
              <a:off x="7726059" y="3833854"/>
              <a:ext cx="14743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277252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74222-A401-EEC5-D2AC-8319D6BB67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63A915-D929-5DE1-E21A-73046ABC4ED9}"/>
              </a:ext>
            </a:extLst>
          </p:cNvPr>
          <p:cNvSpPr>
            <a:spLocks noGrp="1"/>
          </p:cNvSpPr>
          <p:nvPr>
            <p:ph type="title"/>
          </p:nvPr>
        </p:nvSpPr>
        <p:spPr/>
        <p:txBody>
          <a:bodyPr/>
          <a:lstStyle/>
          <a:p>
            <a:pPr algn="l"/>
            <a:r>
              <a:rPr lang="en-US" dirty="0"/>
              <a:t>Strut-based structures form a contiguous outer ring to enable efficient usage of the limited scaffold</a:t>
            </a:r>
          </a:p>
        </p:txBody>
      </p:sp>
      <p:grpSp>
        <p:nvGrpSpPr>
          <p:cNvPr id="4" name="Group 3">
            <a:extLst>
              <a:ext uri="{FF2B5EF4-FFF2-40B4-BE49-F238E27FC236}">
                <a16:creationId xmlns:a16="http://schemas.microsoft.com/office/drawing/2014/main" id="{D0243F4C-BECC-B8B2-D5D7-B7D5188D04F3}"/>
              </a:ext>
            </a:extLst>
          </p:cNvPr>
          <p:cNvGrpSpPr/>
          <p:nvPr/>
        </p:nvGrpSpPr>
        <p:grpSpPr>
          <a:xfrm>
            <a:off x="457200" y="110044"/>
            <a:ext cx="4692854" cy="193559"/>
            <a:chOff x="740865" y="163384"/>
            <a:chExt cx="4692854" cy="193559"/>
          </a:xfrm>
        </p:grpSpPr>
        <p:sp>
          <p:nvSpPr>
            <p:cNvPr id="5" name="Rectangle 4">
              <a:extLst>
                <a:ext uri="{FF2B5EF4-FFF2-40B4-BE49-F238E27FC236}">
                  <a16:creationId xmlns:a16="http://schemas.microsoft.com/office/drawing/2014/main" id="{BF238F5D-E621-2F06-37DE-AA08CA4BF67B}"/>
                </a:ext>
              </a:extLst>
            </p:cNvPr>
            <p:cNvSpPr/>
            <p:nvPr/>
          </p:nvSpPr>
          <p:spPr bwMode="auto">
            <a:xfrm>
              <a:off x="740865" y="163384"/>
              <a:ext cx="102758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solidFill>
                    <a:schemeClr val="accent6"/>
                  </a:solidFill>
                  <a:effectLst>
                    <a:glow>
                      <a:schemeClr val="accent1">
                        <a:lumMod val="75000"/>
                        <a:alpha val="40000"/>
                      </a:schemeClr>
                    </a:glow>
                  </a:effectLst>
                  <a:latin typeface="45 Helvetica Light" pitchFamily="-110" charset="0"/>
                  <a:ea typeface="Geneva" pitchFamily="-110" charset="-128"/>
                  <a:cs typeface="Geneva" pitchFamily="-110" charset="-128"/>
                </a:rPr>
                <a:t>Introduction</a:t>
              </a:r>
              <a:endParaRPr kumimoji="0" lang="en-US" sz="1100" i="0" u="none" strike="noStrike" cap="none" normalizeH="0" baseline="0" dirty="0">
                <a:ln>
                  <a:noFill/>
                </a:ln>
                <a:solidFill>
                  <a:schemeClr val="accent6"/>
                </a:solidFill>
                <a:effectLst>
                  <a:glow>
                    <a:schemeClr val="accent1">
                      <a:lumMod val="75000"/>
                      <a:alpha val="40000"/>
                    </a:schemeClr>
                  </a:glow>
                </a:effectLst>
                <a:latin typeface="45 Helvetica Light" pitchFamily="-110" charset="0"/>
                <a:ea typeface="Geneva" pitchFamily="-110" charset="-128"/>
                <a:cs typeface="Geneva" pitchFamily="-110" charset="-128"/>
              </a:endParaRPr>
            </a:p>
          </p:txBody>
        </p:sp>
        <p:sp>
          <p:nvSpPr>
            <p:cNvPr id="6" name="Rectangle 5">
              <a:extLst>
                <a:ext uri="{FF2B5EF4-FFF2-40B4-BE49-F238E27FC236}">
                  <a16:creationId xmlns:a16="http://schemas.microsoft.com/office/drawing/2014/main" id="{5D98CE8C-729E-28D5-D9B0-9AFF4F116904}"/>
                </a:ext>
              </a:extLst>
            </p:cNvPr>
            <p:cNvSpPr/>
            <p:nvPr/>
          </p:nvSpPr>
          <p:spPr bwMode="auto">
            <a:xfrm>
              <a:off x="1720823" y="163384"/>
              <a:ext cx="114526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1200" b="1" dirty="0">
                  <a:solidFill>
                    <a:schemeClr val="accent1"/>
                  </a:solidFill>
                  <a:latin typeface="45 Helvetica Light" pitchFamily="-110" charset="0"/>
                  <a:ea typeface="Geneva" pitchFamily="-110" charset="-128"/>
                  <a:cs typeface="Geneva" pitchFamily="-110" charset="-128"/>
                </a:rPr>
                <a:t>Methodology</a:t>
              </a:r>
              <a:endParaRPr kumimoji="0" lang="en-US" sz="1200" b="1" i="0" u="none" strike="noStrike" cap="none" normalizeH="0" baseline="0" dirty="0">
                <a:ln>
                  <a:noFill/>
                </a:ln>
                <a:solidFill>
                  <a:schemeClr val="accent1"/>
                </a:solidFill>
                <a:effectLst/>
                <a:latin typeface="45 Helvetica Light" pitchFamily="-110" charset="0"/>
                <a:ea typeface="Geneva" pitchFamily="-110" charset="-128"/>
                <a:cs typeface="Geneva" pitchFamily="-110" charset="-128"/>
              </a:endParaRPr>
            </a:p>
          </p:txBody>
        </p:sp>
        <p:sp>
          <p:nvSpPr>
            <p:cNvPr id="7" name="Rectangle 6">
              <a:extLst>
                <a:ext uri="{FF2B5EF4-FFF2-40B4-BE49-F238E27FC236}">
                  <a16:creationId xmlns:a16="http://schemas.microsoft.com/office/drawing/2014/main" id="{E4F63AFE-FDAB-9A46-0E62-E8AB72CF726A}"/>
                </a:ext>
              </a:extLst>
            </p:cNvPr>
            <p:cNvSpPr/>
            <p:nvPr/>
          </p:nvSpPr>
          <p:spPr bwMode="auto">
            <a:xfrm>
              <a:off x="275187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Results</a:t>
              </a:r>
            </a:p>
          </p:txBody>
        </p:sp>
        <p:sp>
          <p:nvSpPr>
            <p:cNvPr id="8" name="Rectangle 7">
              <a:extLst>
                <a:ext uri="{FF2B5EF4-FFF2-40B4-BE49-F238E27FC236}">
                  <a16:creationId xmlns:a16="http://schemas.microsoft.com/office/drawing/2014/main" id="{D58061EE-E1F3-EFE5-0F13-EFAD9E5F98A0}"/>
                </a:ext>
              </a:extLst>
            </p:cNvPr>
            <p:cNvSpPr/>
            <p:nvPr/>
          </p:nvSpPr>
          <p:spPr bwMode="auto">
            <a:xfrm>
              <a:off x="3456902"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Conclusions</a:t>
              </a:r>
            </a:p>
          </p:txBody>
        </p:sp>
        <p:sp>
          <p:nvSpPr>
            <p:cNvPr id="9" name="Rectangle 8">
              <a:extLst>
                <a:ext uri="{FF2B5EF4-FFF2-40B4-BE49-F238E27FC236}">
                  <a16:creationId xmlns:a16="http://schemas.microsoft.com/office/drawing/2014/main" id="{5B2AD270-B502-D2AD-AEBC-5165CE29747B}"/>
                </a:ext>
              </a:extLst>
            </p:cNvPr>
            <p:cNvSpPr/>
            <p:nvPr/>
          </p:nvSpPr>
          <p:spPr bwMode="auto">
            <a:xfrm>
              <a:off x="440959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Q&amp;A</a:t>
              </a:r>
            </a:p>
          </p:txBody>
        </p:sp>
      </p:grpSp>
      <p:grpSp>
        <p:nvGrpSpPr>
          <p:cNvPr id="53" name="Group 52">
            <a:extLst>
              <a:ext uri="{FF2B5EF4-FFF2-40B4-BE49-F238E27FC236}">
                <a16:creationId xmlns:a16="http://schemas.microsoft.com/office/drawing/2014/main" id="{17C002C2-D2C4-C91F-EDE5-89289CFF672A}"/>
              </a:ext>
            </a:extLst>
          </p:cNvPr>
          <p:cNvGrpSpPr/>
          <p:nvPr/>
        </p:nvGrpSpPr>
        <p:grpSpPr>
          <a:xfrm>
            <a:off x="255662" y="1181347"/>
            <a:ext cx="5204333" cy="2039601"/>
            <a:chOff x="325235" y="1181347"/>
            <a:chExt cx="5204333" cy="2039601"/>
          </a:xfrm>
        </p:grpSpPr>
        <p:grpSp>
          <p:nvGrpSpPr>
            <p:cNvPr id="29" name="Group 28">
              <a:extLst>
                <a:ext uri="{FF2B5EF4-FFF2-40B4-BE49-F238E27FC236}">
                  <a16:creationId xmlns:a16="http://schemas.microsoft.com/office/drawing/2014/main" id="{86424900-8C31-CAC9-91B7-B6C5AC9C587C}"/>
                </a:ext>
              </a:extLst>
            </p:cNvPr>
            <p:cNvGrpSpPr/>
            <p:nvPr/>
          </p:nvGrpSpPr>
          <p:grpSpPr>
            <a:xfrm>
              <a:off x="325235" y="1181347"/>
              <a:ext cx="2138964" cy="2039601"/>
              <a:chOff x="952765" y="1342712"/>
              <a:chExt cx="2138964" cy="2039601"/>
            </a:xfrm>
          </p:grpSpPr>
          <p:sp>
            <p:nvSpPr>
              <p:cNvPr id="30" name="Rectangle 29">
                <a:extLst>
                  <a:ext uri="{FF2B5EF4-FFF2-40B4-BE49-F238E27FC236}">
                    <a16:creationId xmlns:a16="http://schemas.microsoft.com/office/drawing/2014/main" id="{F88FC25A-8513-B33F-7E3F-8B7DBEE3D0AF}"/>
                  </a:ext>
                </a:extLst>
              </p:cNvPr>
              <p:cNvSpPr/>
              <p:nvPr/>
            </p:nvSpPr>
            <p:spPr bwMode="auto">
              <a:xfrm>
                <a:off x="2773191" y="2483169"/>
                <a:ext cx="318538" cy="33906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32" name="Rectangle 31">
                <a:extLst>
                  <a:ext uri="{FF2B5EF4-FFF2-40B4-BE49-F238E27FC236}">
                    <a16:creationId xmlns:a16="http://schemas.microsoft.com/office/drawing/2014/main" id="{2A62C1A4-6A78-0318-052F-61EB6A323D35}"/>
                  </a:ext>
                </a:extLst>
              </p:cNvPr>
              <p:cNvSpPr/>
              <p:nvPr/>
            </p:nvSpPr>
            <p:spPr bwMode="auto">
              <a:xfrm>
                <a:off x="2773191" y="2483169"/>
                <a:ext cx="159269" cy="16953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grpSp>
            <p:nvGrpSpPr>
              <p:cNvPr id="33" name="Group 32">
                <a:extLst>
                  <a:ext uri="{FF2B5EF4-FFF2-40B4-BE49-F238E27FC236}">
                    <a16:creationId xmlns:a16="http://schemas.microsoft.com/office/drawing/2014/main" id="{B1A3A61F-6C98-E9CB-D743-D365F3220120}"/>
                  </a:ext>
                </a:extLst>
              </p:cNvPr>
              <p:cNvGrpSpPr>
                <a:grpSpLocks noChangeAspect="1"/>
              </p:cNvGrpSpPr>
              <p:nvPr/>
            </p:nvGrpSpPr>
            <p:grpSpPr>
              <a:xfrm>
                <a:off x="952765" y="1342712"/>
                <a:ext cx="1975232" cy="1537027"/>
                <a:chOff x="463917" y="1446780"/>
                <a:chExt cx="1570633" cy="1222189"/>
              </a:xfrm>
            </p:grpSpPr>
            <p:pic>
              <p:nvPicPr>
                <p:cNvPr id="45" name="Picture 44" descr="A diagram of a cross section of a cross section&#10;&#10;AI-generated content may be incorrect.">
                  <a:extLst>
                    <a:ext uri="{FF2B5EF4-FFF2-40B4-BE49-F238E27FC236}">
                      <a16:creationId xmlns:a16="http://schemas.microsoft.com/office/drawing/2014/main" id="{5647886D-D6C9-2182-98E2-3822E7494197}"/>
                    </a:ext>
                  </a:extLst>
                </p:cNvPr>
                <p:cNvPicPr>
                  <a:picLocks noChangeAspect="1"/>
                </p:cNvPicPr>
                <p:nvPr/>
              </p:nvPicPr>
              <p:blipFill>
                <a:blip r:embed="rId3"/>
                <a:stretch>
                  <a:fillRect/>
                </a:stretch>
              </p:blipFill>
              <p:spPr>
                <a:xfrm>
                  <a:off x="463917" y="1446780"/>
                  <a:ext cx="1291696" cy="1222189"/>
                </a:xfrm>
                <a:prstGeom prst="rect">
                  <a:avLst/>
                </a:prstGeom>
              </p:spPr>
            </p:pic>
            <p:sp>
              <p:nvSpPr>
                <p:cNvPr id="46" name="Rectangle 45">
                  <a:extLst>
                    <a:ext uri="{FF2B5EF4-FFF2-40B4-BE49-F238E27FC236}">
                      <a16:creationId xmlns:a16="http://schemas.microsoft.com/office/drawing/2014/main" id="{039218B6-EB35-F9BF-1463-4414EB789C36}"/>
                    </a:ext>
                  </a:extLst>
                </p:cNvPr>
                <p:cNvSpPr/>
                <p:nvPr/>
              </p:nvSpPr>
              <p:spPr bwMode="auto">
                <a:xfrm>
                  <a:off x="1672225" y="1451673"/>
                  <a:ext cx="362325" cy="54622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grpSp>
          <p:sp>
            <p:nvSpPr>
              <p:cNvPr id="36" name="TextBox 35">
                <a:extLst>
                  <a:ext uri="{FF2B5EF4-FFF2-40B4-BE49-F238E27FC236}">
                    <a16:creationId xmlns:a16="http://schemas.microsoft.com/office/drawing/2014/main" id="{E38E393D-0016-CF5F-AF38-81000A134D85}"/>
                  </a:ext>
                </a:extLst>
              </p:cNvPr>
              <p:cNvSpPr txBox="1"/>
              <p:nvPr/>
            </p:nvSpPr>
            <p:spPr>
              <a:xfrm>
                <a:off x="1659395" y="2859093"/>
                <a:ext cx="1143583" cy="523220"/>
              </a:xfrm>
              <a:prstGeom prst="rect">
                <a:avLst/>
              </a:prstGeom>
              <a:noFill/>
            </p:spPr>
            <p:txBody>
              <a:bodyPr wrap="none" rtlCol="0">
                <a:spAutoFit/>
              </a:bodyPr>
              <a:lstStyle/>
              <a:p>
                <a:pPr algn="ctr"/>
                <a:r>
                  <a:rPr lang="en-GB" sz="1400" dirty="0">
                    <a:solidFill>
                      <a:schemeClr val="accent5">
                        <a:lumMod val="60000"/>
                        <a:lumOff val="40000"/>
                      </a:schemeClr>
                    </a:solidFill>
                  </a:rPr>
                  <a:t>C</a:t>
                </a:r>
                <a:r>
                  <a:rPr lang="en-MO" sz="1400" dirty="0">
                    <a:solidFill>
                      <a:schemeClr val="accent5">
                        <a:lumMod val="60000"/>
                        <a:lumOff val="40000"/>
                      </a:schemeClr>
                    </a:solidFill>
                  </a:rPr>
                  <a:t>ross section</a:t>
                </a:r>
              </a:p>
              <a:p>
                <a:pPr algn="ctr"/>
                <a:r>
                  <a:rPr lang="en-MO" sz="1400" dirty="0">
                    <a:solidFill>
                      <a:schemeClr val="accent5">
                        <a:lumMod val="60000"/>
                        <a:lumOff val="40000"/>
                      </a:schemeClr>
                    </a:solidFill>
                  </a:rPr>
                  <a:t>N=24</a:t>
                </a:r>
              </a:p>
            </p:txBody>
          </p:sp>
          <p:cxnSp>
            <p:nvCxnSpPr>
              <p:cNvPr id="37" name="Straight Arrow Connector 36">
                <a:extLst>
                  <a:ext uri="{FF2B5EF4-FFF2-40B4-BE49-F238E27FC236}">
                    <a16:creationId xmlns:a16="http://schemas.microsoft.com/office/drawing/2014/main" id="{01732E27-BF98-64DD-3B1A-3717981C6AE3}"/>
                  </a:ext>
                </a:extLst>
              </p:cNvPr>
              <p:cNvCxnSpPr>
                <a:cxnSpLocks/>
              </p:cNvCxnSpPr>
              <p:nvPr/>
            </p:nvCxnSpPr>
            <p:spPr bwMode="auto">
              <a:xfrm flipV="1">
                <a:off x="2229497" y="2587859"/>
                <a:ext cx="0" cy="283406"/>
              </a:xfrm>
              <a:prstGeom prst="straightConnector1">
                <a:avLst/>
              </a:prstGeom>
              <a:solidFill>
                <a:schemeClr val="accent1"/>
              </a:solidFill>
              <a:ln w="9525" cap="flat" cmpd="sng" algn="ctr">
                <a:solidFill>
                  <a:srgbClr val="0070C0"/>
                </a:solidFill>
                <a:prstDash val="solid"/>
                <a:round/>
                <a:headEnd type="none" w="med" len="med"/>
                <a:tailEnd type="triangle"/>
              </a:ln>
              <a:effectLst/>
            </p:spPr>
          </p:cxnSp>
        </p:grpSp>
        <p:sp>
          <p:nvSpPr>
            <p:cNvPr id="47" name="Rectangle 46">
              <a:extLst>
                <a:ext uri="{FF2B5EF4-FFF2-40B4-BE49-F238E27FC236}">
                  <a16:creationId xmlns:a16="http://schemas.microsoft.com/office/drawing/2014/main" id="{AB2B6C8C-5592-DBF9-E2F0-79E74650FAD3}"/>
                </a:ext>
              </a:extLst>
            </p:cNvPr>
            <p:cNvSpPr/>
            <p:nvPr/>
          </p:nvSpPr>
          <p:spPr bwMode="auto">
            <a:xfrm rot="827807">
              <a:off x="713117" y="2550944"/>
              <a:ext cx="418587" cy="19800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49" name="Rectangle 48">
              <a:extLst>
                <a:ext uri="{FF2B5EF4-FFF2-40B4-BE49-F238E27FC236}">
                  <a16:creationId xmlns:a16="http://schemas.microsoft.com/office/drawing/2014/main" id="{CD2E855B-5F4E-ECC0-006E-E7013D56128C}"/>
                </a:ext>
              </a:extLst>
            </p:cNvPr>
            <p:cNvSpPr/>
            <p:nvPr/>
          </p:nvSpPr>
          <p:spPr bwMode="auto">
            <a:xfrm rot="5961654">
              <a:off x="489983" y="2022684"/>
              <a:ext cx="527017" cy="19800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50" name="Rectangle 49">
              <a:extLst>
                <a:ext uri="{FF2B5EF4-FFF2-40B4-BE49-F238E27FC236}">
                  <a16:creationId xmlns:a16="http://schemas.microsoft.com/office/drawing/2014/main" id="{DDAE4DDE-7F2D-1AA8-7B2D-F1A9469EF420}"/>
                </a:ext>
              </a:extLst>
            </p:cNvPr>
            <p:cNvSpPr/>
            <p:nvPr/>
          </p:nvSpPr>
          <p:spPr bwMode="auto">
            <a:xfrm rot="5961654">
              <a:off x="489225" y="1948761"/>
              <a:ext cx="527017" cy="19800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51" name="TextBox 50">
              <a:extLst>
                <a:ext uri="{FF2B5EF4-FFF2-40B4-BE49-F238E27FC236}">
                  <a16:creationId xmlns:a16="http://schemas.microsoft.com/office/drawing/2014/main" id="{75C705D9-0551-F55D-846E-CAE3865A424B}"/>
                </a:ext>
              </a:extLst>
            </p:cNvPr>
            <p:cNvSpPr txBox="1"/>
            <p:nvPr/>
          </p:nvSpPr>
          <p:spPr>
            <a:xfrm>
              <a:off x="2110508" y="1418917"/>
              <a:ext cx="3419060" cy="1415772"/>
            </a:xfrm>
            <a:prstGeom prst="rect">
              <a:avLst/>
            </a:prstGeom>
            <a:noFill/>
          </p:spPr>
          <p:txBody>
            <a:bodyPr wrap="square" rtlCol="0">
              <a:spAutoFit/>
            </a:bodyPr>
            <a:lstStyle/>
            <a:p>
              <a:r>
                <a:rPr lang="en-MO" sz="1600" dirty="0"/>
                <a:t>Compact helix arrangement:</a:t>
              </a:r>
            </a:p>
            <a:p>
              <a:pPr marL="457200" indent="-457200">
                <a:buAutoNum type="arabicParenR"/>
              </a:pPr>
              <a:r>
                <a:rPr lang="en-MO" sz="1400" dirty="0">
                  <a:solidFill>
                    <a:schemeClr val="accent1"/>
                  </a:solidFill>
                </a:rPr>
                <a:t>Requires</a:t>
              </a:r>
              <a:r>
                <a:rPr lang="en-MO" sz="1400" dirty="0"/>
                <a:t> bending of DNA which requires a CAD-CAE workflow </a:t>
              </a:r>
            </a:p>
            <a:p>
              <a:pPr marL="457200" indent="-457200">
                <a:buAutoNum type="arabicParenR"/>
              </a:pPr>
              <a:r>
                <a:rPr lang="en-MO" sz="1400" dirty="0">
                  <a:solidFill>
                    <a:schemeClr val="accent1"/>
                  </a:solidFill>
                </a:rPr>
                <a:t>Limits</a:t>
              </a:r>
              <a:r>
                <a:rPr lang="en-MO" sz="1400" dirty="0"/>
                <a:t> the unit cell size because scaffold is used to fill in the </a:t>
              </a:r>
              <a:r>
                <a:rPr lang="en-MO" sz="1400" dirty="0">
                  <a:solidFill>
                    <a:schemeClr val="accent5">
                      <a:lumMod val="60000"/>
                      <a:lumOff val="40000"/>
                    </a:schemeClr>
                  </a:solidFill>
                </a:rPr>
                <a:t>cross section</a:t>
              </a:r>
            </a:p>
          </p:txBody>
        </p:sp>
      </p:grpSp>
      <p:grpSp>
        <p:nvGrpSpPr>
          <p:cNvPr id="80" name="Group 79">
            <a:extLst>
              <a:ext uri="{FF2B5EF4-FFF2-40B4-BE49-F238E27FC236}">
                <a16:creationId xmlns:a16="http://schemas.microsoft.com/office/drawing/2014/main" id="{958B3ADE-9ABB-9FAA-83A2-5EB624EA720B}"/>
              </a:ext>
            </a:extLst>
          </p:cNvPr>
          <p:cNvGrpSpPr/>
          <p:nvPr/>
        </p:nvGrpSpPr>
        <p:grpSpPr>
          <a:xfrm>
            <a:off x="337930" y="1285674"/>
            <a:ext cx="5184098" cy="3536462"/>
            <a:chOff x="337930" y="1285674"/>
            <a:chExt cx="5184098" cy="3536462"/>
          </a:xfrm>
        </p:grpSpPr>
        <p:grpSp>
          <p:nvGrpSpPr>
            <p:cNvPr id="76" name="Group 75">
              <a:extLst>
                <a:ext uri="{FF2B5EF4-FFF2-40B4-BE49-F238E27FC236}">
                  <a16:creationId xmlns:a16="http://schemas.microsoft.com/office/drawing/2014/main" id="{600F383D-6B7B-E89B-2C30-941AB53E3FF6}"/>
                </a:ext>
              </a:extLst>
            </p:cNvPr>
            <p:cNvGrpSpPr/>
            <p:nvPr/>
          </p:nvGrpSpPr>
          <p:grpSpPr>
            <a:xfrm>
              <a:off x="337930" y="1285674"/>
              <a:ext cx="5184098" cy="3536462"/>
              <a:chOff x="337930" y="1285674"/>
              <a:chExt cx="5184098" cy="3536462"/>
            </a:xfrm>
          </p:grpSpPr>
          <p:cxnSp>
            <p:nvCxnSpPr>
              <p:cNvPr id="55" name="Straight Connector 54">
                <a:extLst>
                  <a:ext uri="{FF2B5EF4-FFF2-40B4-BE49-F238E27FC236}">
                    <a16:creationId xmlns:a16="http://schemas.microsoft.com/office/drawing/2014/main" id="{319EEA03-F489-7B62-6BB6-2162F7D2D617}"/>
                  </a:ext>
                </a:extLst>
              </p:cNvPr>
              <p:cNvCxnSpPr>
                <a:cxnSpLocks/>
              </p:cNvCxnSpPr>
              <p:nvPr/>
            </p:nvCxnSpPr>
            <p:spPr bwMode="auto">
              <a:xfrm>
                <a:off x="337930" y="3200399"/>
                <a:ext cx="512206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4E27E394-330F-7C0E-7280-06F49554C8AD}"/>
                  </a:ext>
                </a:extLst>
              </p:cNvPr>
              <p:cNvCxnSpPr>
                <a:cxnSpLocks/>
              </p:cNvCxnSpPr>
              <p:nvPr/>
            </p:nvCxnSpPr>
            <p:spPr bwMode="auto">
              <a:xfrm flipV="1">
                <a:off x="5459995" y="1285674"/>
                <a:ext cx="0" cy="182527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9" name="TextBox 58">
                <a:extLst>
                  <a:ext uri="{FF2B5EF4-FFF2-40B4-BE49-F238E27FC236}">
                    <a16:creationId xmlns:a16="http://schemas.microsoft.com/office/drawing/2014/main" id="{C48A1D4B-9174-B266-23B0-360DEB7B05B7}"/>
                  </a:ext>
                </a:extLst>
              </p:cNvPr>
              <p:cNvSpPr txBox="1"/>
              <p:nvPr/>
            </p:nvSpPr>
            <p:spPr>
              <a:xfrm>
                <a:off x="419028" y="3188581"/>
                <a:ext cx="5103000" cy="338554"/>
              </a:xfrm>
              <a:prstGeom prst="rect">
                <a:avLst/>
              </a:prstGeom>
              <a:noFill/>
            </p:spPr>
            <p:txBody>
              <a:bodyPr wrap="none" rtlCol="0">
                <a:spAutoFit/>
              </a:bodyPr>
              <a:lstStyle/>
              <a:p>
                <a:r>
                  <a:rPr lang="en-MO" sz="1600" dirty="0"/>
                  <a:t>A </a:t>
                </a:r>
                <a:r>
                  <a:rPr lang="en-MO" sz="1600" i="1" dirty="0">
                    <a:solidFill>
                      <a:schemeClr val="accent3"/>
                    </a:solidFill>
                  </a:rPr>
                  <a:t>hollowframe</a:t>
                </a:r>
                <a:r>
                  <a:rPr lang="en-MO" sz="1600" dirty="0">
                    <a:solidFill>
                      <a:schemeClr val="accent3"/>
                    </a:solidFill>
                  </a:rPr>
                  <a:t> </a:t>
                </a:r>
                <a:r>
                  <a:rPr lang="en-MO" sz="1600" dirty="0"/>
                  <a:t>enables more efficient use of the scaffold </a:t>
                </a:r>
              </a:p>
            </p:txBody>
          </p:sp>
          <p:grpSp>
            <p:nvGrpSpPr>
              <p:cNvPr id="64" name="Group 63">
                <a:extLst>
                  <a:ext uri="{FF2B5EF4-FFF2-40B4-BE49-F238E27FC236}">
                    <a16:creationId xmlns:a16="http://schemas.microsoft.com/office/drawing/2014/main" id="{ED8F3051-1FF7-B5E2-BE50-E15EEAC8119C}"/>
                  </a:ext>
                </a:extLst>
              </p:cNvPr>
              <p:cNvGrpSpPr>
                <a:grpSpLocks noChangeAspect="1"/>
              </p:cNvGrpSpPr>
              <p:nvPr/>
            </p:nvGrpSpPr>
            <p:grpSpPr>
              <a:xfrm>
                <a:off x="2370912" y="3542550"/>
                <a:ext cx="2913188" cy="890553"/>
                <a:chOff x="457200" y="3223232"/>
                <a:chExt cx="4374717" cy="1337340"/>
              </a:xfrm>
            </p:grpSpPr>
            <p:pic>
              <p:nvPicPr>
                <p:cNvPr id="61" name="Picture 60" descr="A diagram of a diagram of a diagram&#10;&#10;AI-generated content may be incorrect.">
                  <a:extLst>
                    <a:ext uri="{FF2B5EF4-FFF2-40B4-BE49-F238E27FC236}">
                      <a16:creationId xmlns:a16="http://schemas.microsoft.com/office/drawing/2014/main" id="{E672DB8F-8D68-F4FD-445E-E19C4932B141}"/>
                    </a:ext>
                  </a:extLst>
                </p:cNvPr>
                <p:cNvPicPr>
                  <a:picLocks noChangeAspect="1"/>
                </p:cNvPicPr>
                <p:nvPr/>
              </p:nvPicPr>
              <p:blipFill>
                <a:blip r:embed="rId4"/>
                <a:srcRect t="54563"/>
                <a:stretch/>
              </p:blipFill>
              <p:spPr>
                <a:xfrm>
                  <a:off x="457200" y="3303331"/>
                  <a:ext cx="4374717" cy="1257241"/>
                </a:xfrm>
                <a:prstGeom prst="rect">
                  <a:avLst/>
                </a:prstGeom>
              </p:spPr>
            </p:pic>
            <p:sp>
              <p:nvSpPr>
                <p:cNvPr id="62" name="Rectangle 61">
                  <a:extLst>
                    <a:ext uri="{FF2B5EF4-FFF2-40B4-BE49-F238E27FC236}">
                      <a16:creationId xmlns:a16="http://schemas.microsoft.com/office/drawing/2014/main" id="{4DA7CAF3-A78D-4527-F497-7F39B711FC96}"/>
                    </a:ext>
                  </a:extLst>
                </p:cNvPr>
                <p:cNvSpPr/>
                <p:nvPr/>
              </p:nvSpPr>
              <p:spPr bwMode="auto">
                <a:xfrm>
                  <a:off x="1712316" y="3223232"/>
                  <a:ext cx="1846273" cy="17472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endParaRPr>
                </a:p>
              </p:txBody>
            </p:sp>
          </p:grpSp>
          <p:grpSp>
            <p:nvGrpSpPr>
              <p:cNvPr id="74" name="Group 73">
                <a:extLst>
                  <a:ext uri="{FF2B5EF4-FFF2-40B4-BE49-F238E27FC236}">
                    <a16:creationId xmlns:a16="http://schemas.microsoft.com/office/drawing/2014/main" id="{92B8DEC9-15C8-C019-DEB7-D252E2E38814}"/>
                  </a:ext>
                </a:extLst>
              </p:cNvPr>
              <p:cNvGrpSpPr/>
              <p:nvPr/>
            </p:nvGrpSpPr>
            <p:grpSpPr>
              <a:xfrm>
                <a:off x="375664" y="3575011"/>
                <a:ext cx="1928209" cy="1077218"/>
                <a:chOff x="683160" y="3575011"/>
                <a:chExt cx="1928209" cy="1077218"/>
              </a:xfrm>
            </p:grpSpPr>
            <p:sp>
              <p:nvSpPr>
                <p:cNvPr id="63" name="TextBox 62">
                  <a:extLst>
                    <a:ext uri="{FF2B5EF4-FFF2-40B4-BE49-F238E27FC236}">
                      <a16:creationId xmlns:a16="http://schemas.microsoft.com/office/drawing/2014/main" id="{44706294-FB8E-DAE4-8F10-1D3E1EB883B1}"/>
                    </a:ext>
                  </a:extLst>
                </p:cNvPr>
                <p:cNvSpPr txBox="1"/>
                <p:nvPr/>
              </p:nvSpPr>
              <p:spPr>
                <a:xfrm>
                  <a:off x="683160" y="3575011"/>
                  <a:ext cx="1458733" cy="1077218"/>
                </a:xfrm>
                <a:prstGeom prst="rect">
                  <a:avLst/>
                </a:prstGeom>
                <a:noFill/>
              </p:spPr>
              <p:txBody>
                <a:bodyPr wrap="none" rtlCol="0">
                  <a:spAutoFit/>
                </a:bodyPr>
                <a:lstStyle/>
                <a:p>
                  <a:r>
                    <a:rPr lang="en-GB" sz="1600" b="1" dirty="0"/>
                    <a:t>m</a:t>
                  </a:r>
                  <a:r>
                    <a:rPr lang="en-MO" sz="1600" b="1" dirty="0"/>
                    <a:t>ax</a:t>
                  </a:r>
                  <a:r>
                    <a:rPr lang="en-MO" sz="1600" dirty="0"/>
                    <a:t> </a:t>
                  </a:r>
                </a:p>
                <a:p>
                  <a:r>
                    <a:rPr lang="en-MO" sz="1600" dirty="0"/>
                    <a:t>s.t. </a:t>
                  </a:r>
                </a:p>
                <a:p>
                  <a:r>
                    <a:rPr lang="en-MO" sz="1600" dirty="0"/>
                    <a:t># neighbors &gt; 1</a:t>
                  </a:r>
                </a:p>
                <a:p>
                  <a:r>
                    <a:rPr lang="en-MO" sz="1600" dirty="0"/>
                    <a:t>N</a:t>
                  </a:r>
                  <a:r>
                    <a:rPr lang="en-MO" sz="1600" baseline="-25000" dirty="0"/>
                    <a:t>h,ring</a:t>
                  </a:r>
                  <a:r>
                    <a:rPr lang="en-MO" sz="1600" dirty="0"/>
                    <a:t> = N</a:t>
                  </a:r>
                  <a:r>
                    <a:rPr lang="en-MO" sz="1600" baseline="-25000" dirty="0"/>
                    <a:t>max</a:t>
                  </a:r>
                  <a:endParaRPr lang="en-MO" sz="1600" dirty="0"/>
                </a:p>
              </p:txBody>
            </p:sp>
            <p:pic>
              <p:nvPicPr>
                <p:cNvPr id="73" name="Picture 72" descr="A black background with a black square&#10;&#10;AI-generated content may be incorrect.">
                  <a:extLst>
                    <a:ext uri="{FF2B5EF4-FFF2-40B4-BE49-F238E27FC236}">
                      <a16:creationId xmlns:a16="http://schemas.microsoft.com/office/drawing/2014/main" id="{F5F15B6D-E07B-FB1D-A9DA-F5EE95416FFE}"/>
                    </a:ext>
                  </a:extLst>
                </p:cNvPr>
                <p:cNvPicPr>
                  <a:picLocks noChangeAspect="1"/>
                </p:cNvPicPr>
                <p:nvPr/>
              </p:nvPicPr>
              <p:blipFill>
                <a:blip r:embed="rId5"/>
                <a:stretch>
                  <a:fillRect/>
                </a:stretch>
              </p:blipFill>
              <p:spPr>
                <a:xfrm>
                  <a:off x="1219674" y="3595089"/>
                  <a:ext cx="1391695" cy="347924"/>
                </a:xfrm>
                <a:prstGeom prst="rect">
                  <a:avLst/>
                </a:prstGeom>
              </p:spPr>
            </p:pic>
          </p:grpSp>
          <p:cxnSp>
            <p:nvCxnSpPr>
              <p:cNvPr id="75" name="Straight Connector 74">
                <a:extLst>
                  <a:ext uri="{FF2B5EF4-FFF2-40B4-BE49-F238E27FC236}">
                    <a16:creationId xmlns:a16="http://schemas.microsoft.com/office/drawing/2014/main" id="{8BD19925-C444-A4A3-550B-633C2CBCBD1B}"/>
                  </a:ext>
                </a:extLst>
              </p:cNvPr>
              <p:cNvCxnSpPr>
                <a:cxnSpLocks/>
              </p:cNvCxnSpPr>
              <p:nvPr/>
            </p:nvCxnSpPr>
            <p:spPr bwMode="auto">
              <a:xfrm flipV="1">
                <a:off x="5459995" y="2996862"/>
                <a:ext cx="0" cy="1825274"/>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78" name="Rectangle 77">
              <a:extLst>
                <a:ext uri="{FF2B5EF4-FFF2-40B4-BE49-F238E27FC236}">
                  <a16:creationId xmlns:a16="http://schemas.microsoft.com/office/drawing/2014/main" id="{C15748B3-EB55-F38C-BCCB-F6AC0EE76E1D}"/>
                </a:ext>
              </a:extLst>
            </p:cNvPr>
            <p:cNvSpPr/>
            <p:nvPr/>
          </p:nvSpPr>
          <p:spPr bwMode="auto">
            <a:xfrm>
              <a:off x="2468206" y="4341565"/>
              <a:ext cx="512064" cy="12759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77" name="TextBox 76">
              <a:extLst>
                <a:ext uri="{FF2B5EF4-FFF2-40B4-BE49-F238E27FC236}">
                  <a16:creationId xmlns:a16="http://schemas.microsoft.com/office/drawing/2014/main" id="{CB477AB6-7FD9-658E-7845-28AEEF08CE8F}"/>
                </a:ext>
              </a:extLst>
            </p:cNvPr>
            <p:cNvSpPr txBox="1"/>
            <p:nvPr/>
          </p:nvSpPr>
          <p:spPr>
            <a:xfrm>
              <a:off x="2361192" y="4425101"/>
              <a:ext cx="2954911" cy="276999"/>
            </a:xfrm>
            <a:prstGeom prst="rect">
              <a:avLst/>
            </a:prstGeom>
            <a:noFill/>
          </p:spPr>
          <p:txBody>
            <a:bodyPr wrap="none" rtlCol="0">
              <a:spAutoFit/>
            </a:bodyPr>
            <a:lstStyle/>
            <a:p>
              <a:r>
                <a:rPr lang="en-MO" sz="1200" dirty="0"/>
                <a:t>Helices are populated into discrete positions</a:t>
              </a:r>
            </a:p>
          </p:txBody>
        </p:sp>
      </p:grpSp>
      <p:grpSp>
        <p:nvGrpSpPr>
          <p:cNvPr id="95" name="Group 94">
            <a:extLst>
              <a:ext uri="{FF2B5EF4-FFF2-40B4-BE49-F238E27FC236}">
                <a16:creationId xmlns:a16="http://schemas.microsoft.com/office/drawing/2014/main" id="{2D94BBF1-E3B4-6F90-1302-AA4D7F4399D9}"/>
              </a:ext>
            </a:extLst>
          </p:cNvPr>
          <p:cNvGrpSpPr/>
          <p:nvPr/>
        </p:nvGrpSpPr>
        <p:grpSpPr>
          <a:xfrm>
            <a:off x="5426743" y="974021"/>
            <a:ext cx="3784306" cy="3809261"/>
            <a:chOff x="5426743" y="974021"/>
            <a:chExt cx="3784306" cy="3809261"/>
          </a:xfrm>
        </p:grpSpPr>
        <p:sp>
          <p:nvSpPr>
            <p:cNvPr id="68" name="TextBox 67">
              <a:extLst>
                <a:ext uri="{FF2B5EF4-FFF2-40B4-BE49-F238E27FC236}">
                  <a16:creationId xmlns:a16="http://schemas.microsoft.com/office/drawing/2014/main" id="{4D4A8C0B-1BD2-A322-4D36-7E9117A0D50A}"/>
                </a:ext>
              </a:extLst>
            </p:cNvPr>
            <p:cNvSpPr txBox="1"/>
            <p:nvPr/>
          </p:nvSpPr>
          <p:spPr>
            <a:xfrm>
              <a:off x="6642301" y="974021"/>
              <a:ext cx="1353191" cy="307777"/>
            </a:xfrm>
            <a:prstGeom prst="rect">
              <a:avLst/>
            </a:prstGeom>
            <a:noFill/>
          </p:spPr>
          <p:txBody>
            <a:bodyPr wrap="none" rtlCol="0">
              <a:spAutoFit/>
            </a:bodyPr>
            <a:lstStyle/>
            <a:p>
              <a:pPr algn="ctr"/>
              <a:r>
                <a:rPr lang="en-MO" sz="1400" dirty="0"/>
                <a:t>Select Examples</a:t>
              </a:r>
            </a:p>
          </p:txBody>
        </p:sp>
        <p:sp>
          <p:nvSpPr>
            <p:cNvPr id="81" name="TextBox 80">
              <a:extLst>
                <a:ext uri="{FF2B5EF4-FFF2-40B4-BE49-F238E27FC236}">
                  <a16:creationId xmlns:a16="http://schemas.microsoft.com/office/drawing/2014/main" id="{47C3DCB0-9927-57EC-91F3-73BE63048A0B}"/>
                </a:ext>
              </a:extLst>
            </p:cNvPr>
            <p:cNvSpPr txBox="1"/>
            <p:nvPr/>
          </p:nvSpPr>
          <p:spPr>
            <a:xfrm>
              <a:off x="5426743" y="4475505"/>
              <a:ext cx="3784306" cy="307777"/>
            </a:xfrm>
            <a:prstGeom prst="rect">
              <a:avLst/>
            </a:prstGeom>
            <a:noFill/>
          </p:spPr>
          <p:txBody>
            <a:bodyPr wrap="none" rtlCol="0">
              <a:spAutoFit/>
            </a:bodyPr>
            <a:lstStyle/>
            <a:p>
              <a:pPr algn="ctr"/>
              <a:r>
                <a:rPr lang="en-MO" sz="1400" dirty="0"/>
                <a:t>Due to the </a:t>
              </a:r>
              <a:r>
                <a:rPr lang="en-MO" sz="1400" dirty="0">
                  <a:solidFill>
                    <a:schemeClr val="accent1"/>
                  </a:solidFill>
                </a:rPr>
                <a:t>scaffold length constraint</a:t>
              </a:r>
              <a:r>
                <a:rPr lang="en-MO" sz="1400" dirty="0"/>
                <a:t>, N is limited </a:t>
              </a:r>
            </a:p>
          </p:txBody>
        </p:sp>
        <p:grpSp>
          <p:nvGrpSpPr>
            <p:cNvPr id="94" name="Group 93">
              <a:extLst>
                <a:ext uri="{FF2B5EF4-FFF2-40B4-BE49-F238E27FC236}">
                  <a16:creationId xmlns:a16="http://schemas.microsoft.com/office/drawing/2014/main" id="{0F3C3F7B-126B-BA8E-3837-D862C9C259EC}"/>
                </a:ext>
              </a:extLst>
            </p:cNvPr>
            <p:cNvGrpSpPr/>
            <p:nvPr/>
          </p:nvGrpSpPr>
          <p:grpSpPr>
            <a:xfrm>
              <a:off x="5751398" y="1304877"/>
              <a:ext cx="3134997" cy="3240054"/>
              <a:chOff x="5784649" y="1304877"/>
              <a:chExt cx="3134997" cy="3240054"/>
            </a:xfrm>
          </p:grpSpPr>
          <p:sp>
            <p:nvSpPr>
              <p:cNvPr id="31" name="Oval 30">
                <a:extLst>
                  <a:ext uri="{FF2B5EF4-FFF2-40B4-BE49-F238E27FC236}">
                    <a16:creationId xmlns:a16="http://schemas.microsoft.com/office/drawing/2014/main" id="{874A5B3D-8178-39CF-371E-5908B462CF45}"/>
                  </a:ext>
                </a:extLst>
              </p:cNvPr>
              <p:cNvSpPr/>
              <p:nvPr/>
            </p:nvSpPr>
            <p:spPr bwMode="auto">
              <a:xfrm>
                <a:off x="7741671" y="3066916"/>
                <a:ext cx="391885" cy="261257"/>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39" name="Rectangle 38">
                <a:extLst>
                  <a:ext uri="{FF2B5EF4-FFF2-40B4-BE49-F238E27FC236}">
                    <a16:creationId xmlns:a16="http://schemas.microsoft.com/office/drawing/2014/main" id="{148BDE1A-2C13-1D7C-D2AC-51291FF72A53}"/>
                  </a:ext>
                </a:extLst>
              </p:cNvPr>
              <p:cNvSpPr/>
              <p:nvPr/>
            </p:nvSpPr>
            <p:spPr bwMode="auto">
              <a:xfrm>
                <a:off x="7656377" y="2925612"/>
                <a:ext cx="281236" cy="2719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69" name="TextBox 68">
                <a:extLst>
                  <a:ext uri="{FF2B5EF4-FFF2-40B4-BE49-F238E27FC236}">
                    <a16:creationId xmlns:a16="http://schemas.microsoft.com/office/drawing/2014/main" id="{0F32225A-DC12-6B41-E365-1E9082EC1821}"/>
                  </a:ext>
                </a:extLst>
              </p:cNvPr>
              <p:cNvSpPr txBox="1"/>
              <p:nvPr/>
            </p:nvSpPr>
            <p:spPr>
              <a:xfrm>
                <a:off x="6134733" y="4237154"/>
                <a:ext cx="572593" cy="307777"/>
              </a:xfrm>
              <a:prstGeom prst="rect">
                <a:avLst/>
              </a:prstGeom>
              <a:noFill/>
            </p:spPr>
            <p:txBody>
              <a:bodyPr wrap="none" rtlCol="0">
                <a:spAutoFit/>
              </a:bodyPr>
              <a:lstStyle/>
              <a:p>
                <a:r>
                  <a:rPr lang="en-MO" sz="1400" dirty="0"/>
                  <a:t>N=12</a:t>
                </a:r>
              </a:p>
            </p:txBody>
          </p:sp>
          <p:pic>
            <p:nvPicPr>
              <p:cNvPr id="83" name="Picture 82" descr="A screenshot of a game&#10;&#10;AI-generated content may be incorrect.">
                <a:extLst>
                  <a:ext uri="{FF2B5EF4-FFF2-40B4-BE49-F238E27FC236}">
                    <a16:creationId xmlns:a16="http://schemas.microsoft.com/office/drawing/2014/main" id="{CA5FFCF4-415E-998C-4208-98E0DE199C7C}"/>
                  </a:ext>
                </a:extLst>
              </p:cNvPr>
              <p:cNvPicPr>
                <a:picLocks noChangeAspect="1"/>
              </p:cNvPicPr>
              <p:nvPr/>
            </p:nvPicPr>
            <p:blipFill>
              <a:blip r:embed="rId6"/>
              <a:srcRect l="4760" t="2115" r="7132" b="4151"/>
              <a:stretch/>
            </p:blipFill>
            <p:spPr>
              <a:xfrm>
                <a:off x="5784649" y="3028822"/>
                <a:ext cx="1272760" cy="1216595"/>
              </a:xfrm>
              <a:prstGeom prst="rect">
                <a:avLst/>
              </a:prstGeom>
            </p:spPr>
          </p:pic>
          <p:pic>
            <p:nvPicPr>
              <p:cNvPr id="85" name="Picture 84" descr="A screenshot of a game&#10;&#10;AI-generated content may be incorrect.">
                <a:extLst>
                  <a:ext uri="{FF2B5EF4-FFF2-40B4-BE49-F238E27FC236}">
                    <a16:creationId xmlns:a16="http://schemas.microsoft.com/office/drawing/2014/main" id="{89D54E21-78BE-C0D8-28B7-45DED4DF60A9}"/>
                  </a:ext>
                </a:extLst>
              </p:cNvPr>
              <p:cNvPicPr>
                <a:picLocks noChangeAspect="1"/>
              </p:cNvPicPr>
              <p:nvPr/>
            </p:nvPicPr>
            <p:blipFill>
              <a:blip r:embed="rId7"/>
              <a:stretch>
                <a:fillRect/>
              </a:stretch>
            </p:blipFill>
            <p:spPr>
              <a:xfrm>
                <a:off x="7320424" y="3032040"/>
                <a:ext cx="1599222" cy="1213378"/>
              </a:xfrm>
              <a:prstGeom prst="rect">
                <a:avLst/>
              </a:prstGeom>
            </p:spPr>
          </p:pic>
          <p:sp>
            <p:nvSpPr>
              <p:cNvPr id="86" name="TextBox 85">
                <a:extLst>
                  <a:ext uri="{FF2B5EF4-FFF2-40B4-BE49-F238E27FC236}">
                    <a16:creationId xmlns:a16="http://schemas.microsoft.com/office/drawing/2014/main" id="{B73B2908-30B2-EFC6-5F08-ECBC4A0C52A2}"/>
                  </a:ext>
                </a:extLst>
              </p:cNvPr>
              <p:cNvSpPr txBox="1"/>
              <p:nvPr/>
            </p:nvSpPr>
            <p:spPr>
              <a:xfrm>
                <a:off x="7833739" y="4237154"/>
                <a:ext cx="572593" cy="307777"/>
              </a:xfrm>
              <a:prstGeom prst="rect">
                <a:avLst/>
              </a:prstGeom>
              <a:noFill/>
            </p:spPr>
            <p:txBody>
              <a:bodyPr wrap="none" rtlCol="0">
                <a:spAutoFit/>
              </a:bodyPr>
              <a:lstStyle/>
              <a:p>
                <a:r>
                  <a:rPr lang="en-MO" sz="1400" dirty="0"/>
                  <a:t>N=16</a:t>
                </a:r>
              </a:p>
            </p:txBody>
          </p:sp>
          <p:pic>
            <p:nvPicPr>
              <p:cNvPr id="88" name="Picture 87" descr="A screenshot of a game&#10;&#10;AI-generated content may be incorrect.">
                <a:extLst>
                  <a:ext uri="{FF2B5EF4-FFF2-40B4-BE49-F238E27FC236}">
                    <a16:creationId xmlns:a16="http://schemas.microsoft.com/office/drawing/2014/main" id="{2A6B9B66-1834-2350-611F-3BED17CBBB3C}"/>
                  </a:ext>
                </a:extLst>
              </p:cNvPr>
              <p:cNvPicPr>
                <a:picLocks noChangeAspect="1"/>
              </p:cNvPicPr>
              <p:nvPr/>
            </p:nvPicPr>
            <p:blipFill>
              <a:blip r:embed="rId8"/>
              <a:stretch>
                <a:fillRect/>
              </a:stretch>
            </p:blipFill>
            <p:spPr>
              <a:xfrm>
                <a:off x="5928113" y="1418917"/>
                <a:ext cx="985833" cy="1028964"/>
              </a:xfrm>
              <a:prstGeom prst="rect">
                <a:avLst/>
              </a:prstGeom>
            </p:spPr>
          </p:pic>
          <p:sp>
            <p:nvSpPr>
              <p:cNvPr id="90" name="TextBox 89">
                <a:extLst>
                  <a:ext uri="{FF2B5EF4-FFF2-40B4-BE49-F238E27FC236}">
                    <a16:creationId xmlns:a16="http://schemas.microsoft.com/office/drawing/2014/main" id="{17A45A2E-D7C8-8500-003F-4C20AF26F95C}"/>
                  </a:ext>
                </a:extLst>
              </p:cNvPr>
              <p:cNvSpPr txBox="1"/>
              <p:nvPr/>
            </p:nvSpPr>
            <p:spPr>
              <a:xfrm>
                <a:off x="6135534" y="2420557"/>
                <a:ext cx="570990" cy="307777"/>
              </a:xfrm>
              <a:prstGeom prst="rect">
                <a:avLst/>
              </a:prstGeom>
              <a:noFill/>
            </p:spPr>
            <p:txBody>
              <a:bodyPr wrap="none" rtlCol="0">
                <a:spAutoFit/>
              </a:bodyPr>
              <a:lstStyle/>
              <a:p>
                <a:r>
                  <a:rPr lang="en-MO" sz="1400" dirty="0"/>
                  <a:t>N&lt;=6</a:t>
                </a:r>
              </a:p>
            </p:txBody>
          </p:sp>
          <p:pic>
            <p:nvPicPr>
              <p:cNvPr id="92" name="Picture 91" descr="A screenshot of a game&#10;&#10;AI-generated content may be incorrect.">
                <a:extLst>
                  <a:ext uri="{FF2B5EF4-FFF2-40B4-BE49-F238E27FC236}">
                    <a16:creationId xmlns:a16="http://schemas.microsoft.com/office/drawing/2014/main" id="{A3128717-E5DC-C184-CA83-CC6F9EF5453A}"/>
                  </a:ext>
                </a:extLst>
              </p:cNvPr>
              <p:cNvPicPr>
                <a:picLocks noChangeAspect="1"/>
              </p:cNvPicPr>
              <p:nvPr/>
            </p:nvPicPr>
            <p:blipFill>
              <a:blip r:embed="rId9"/>
              <a:stretch>
                <a:fillRect/>
              </a:stretch>
            </p:blipFill>
            <p:spPr>
              <a:xfrm>
                <a:off x="7704850" y="1304877"/>
                <a:ext cx="830370" cy="1392388"/>
              </a:xfrm>
              <a:prstGeom prst="rect">
                <a:avLst/>
              </a:prstGeom>
            </p:spPr>
          </p:pic>
          <p:sp>
            <p:nvSpPr>
              <p:cNvPr id="93" name="TextBox 92">
                <a:extLst>
                  <a:ext uri="{FF2B5EF4-FFF2-40B4-BE49-F238E27FC236}">
                    <a16:creationId xmlns:a16="http://schemas.microsoft.com/office/drawing/2014/main" id="{53564ABD-9D7D-BB34-1870-2FBC24E037CA}"/>
                  </a:ext>
                </a:extLst>
              </p:cNvPr>
              <p:cNvSpPr txBox="1"/>
              <p:nvPr/>
            </p:nvSpPr>
            <p:spPr>
              <a:xfrm>
                <a:off x="7743971" y="2667177"/>
                <a:ext cx="752129" cy="307777"/>
              </a:xfrm>
              <a:prstGeom prst="rect">
                <a:avLst/>
              </a:prstGeom>
              <a:noFill/>
            </p:spPr>
            <p:txBody>
              <a:bodyPr wrap="none" rtlCol="0">
                <a:spAutoFit/>
              </a:bodyPr>
              <a:lstStyle/>
              <a:p>
                <a:r>
                  <a:rPr lang="en-MO" sz="1400" dirty="0"/>
                  <a:t>6&lt;N&lt;=8</a:t>
                </a:r>
              </a:p>
            </p:txBody>
          </p:sp>
        </p:grpSp>
      </p:grpSp>
    </p:spTree>
    <p:extLst>
      <p:ext uri="{BB962C8B-B14F-4D97-AF65-F5344CB8AC3E}">
        <p14:creationId xmlns:p14="http://schemas.microsoft.com/office/powerpoint/2010/main" val="321625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077E0-4410-B216-F956-1C1643A4F785}"/>
              </a:ext>
            </a:extLst>
          </p:cNvPr>
          <p:cNvSpPr>
            <a:spLocks noGrp="1"/>
          </p:cNvSpPr>
          <p:nvPr>
            <p:ph type="title"/>
          </p:nvPr>
        </p:nvSpPr>
        <p:spPr>
          <a:xfrm>
            <a:off x="457200" y="361950"/>
            <a:ext cx="8229600" cy="609600"/>
          </a:xfrm>
        </p:spPr>
        <p:txBody>
          <a:bodyPr/>
          <a:lstStyle/>
          <a:p>
            <a:pPr algn="l"/>
            <a:r>
              <a:rPr lang="en-US" dirty="0"/>
              <a:t>Structural DNA nanotechnology leverages the properties of DNA to create nanostructures</a:t>
            </a:r>
          </a:p>
        </p:txBody>
      </p:sp>
      <p:grpSp>
        <p:nvGrpSpPr>
          <p:cNvPr id="16" name="Group 15">
            <a:extLst>
              <a:ext uri="{FF2B5EF4-FFF2-40B4-BE49-F238E27FC236}">
                <a16:creationId xmlns:a16="http://schemas.microsoft.com/office/drawing/2014/main" id="{5A95D094-94DC-B20D-EDF5-8CB58C310FFD}"/>
              </a:ext>
            </a:extLst>
          </p:cNvPr>
          <p:cNvGrpSpPr/>
          <p:nvPr/>
        </p:nvGrpSpPr>
        <p:grpSpPr>
          <a:xfrm>
            <a:off x="457200" y="110044"/>
            <a:ext cx="4692854" cy="193559"/>
            <a:chOff x="740865" y="163384"/>
            <a:chExt cx="4692854" cy="193559"/>
          </a:xfrm>
        </p:grpSpPr>
        <p:sp>
          <p:nvSpPr>
            <p:cNvPr id="5" name="Rectangle 4">
              <a:extLst>
                <a:ext uri="{FF2B5EF4-FFF2-40B4-BE49-F238E27FC236}">
                  <a16:creationId xmlns:a16="http://schemas.microsoft.com/office/drawing/2014/main" id="{AE930F4F-9175-B7AD-8785-7ADCA02A833C}"/>
                </a:ext>
              </a:extLst>
            </p:cNvPr>
            <p:cNvSpPr/>
            <p:nvPr/>
          </p:nvSpPr>
          <p:spPr bwMode="auto">
            <a:xfrm>
              <a:off x="740865" y="163384"/>
              <a:ext cx="102758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accent1"/>
                  </a:solidFill>
                  <a:effectLst>
                    <a:glow>
                      <a:schemeClr val="accent1">
                        <a:lumMod val="75000"/>
                        <a:alpha val="40000"/>
                      </a:schemeClr>
                    </a:glow>
                  </a:effectLst>
                  <a:latin typeface="45 Helvetica Light" pitchFamily="-110" charset="0"/>
                  <a:ea typeface="Geneva" pitchFamily="-110" charset="-128"/>
                  <a:cs typeface="Geneva" pitchFamily="-110" charset="-128"/>
                </a:rPr>
                <a:t>Introduction</a:t>
              </a:r>
              <a:endParaRPr kumimoji="0" lang="en-US" sz="1100" b="1" i="0" u="none" strike="noStrike" cap="none" normalizeH="0" baseline="0" dirty="0">
                <a:ln>
                  <a:noFill/>
                </a:ln>
                <a:solidFill>
                  <a:schemeClr val="accent1"/>
                </a:solidFill>
                <a:effectLst>
                  <a:glow>
                    <a:schemeClr val="accent1">
                      <a:lumMod val="75000"/>
                      <a:alpha val="40000"/>
                    </a:schemeClr>
                  </a:glow>
                </a:effectLst>
                <a:latin typeface="45 Helvetica Light" pitchFamily="-110" charset="0"/>
                <a:ea typeface="Geneva" pitchFamily="-110" charset="-128"/>
                <a:cs typeface="Geneva" pitchFamily="-110" charset="-128"/>
              </a:endParaRPr>
            </a:p>
          </p:txBody>
        </p:sp>
        <p:sp>
          <p:nvSpPr>
            <p:cNvPr id="6" name="Rectangle 5">
              <a:extLst>
                <a:ext uri="{FF2B5EF4-FFF2-40B4-BE49-F238E27FC236}">
                  <a16:creationId xmlns:a16="http://schemas.microsoft.com/office/drawing/2014/main" id="{D49E0117-0FAD-BD7D-BD33-CB6FD6745785}"/>
                </a:ext>
              </a:extLst>
            </p:cNvPr>
            <p:cNvSpPr/>
            <p:nvPr/>
          </p:nvSpPr>
          <p:spPr bwMode="auto">
            <a:xfrm>
              <a:off x="1720823" y="163384"/>
              <a:ext cx="102758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1200" dirty="0">
                  <a:solidFill>
                    <a:schemeClr val="accent6"/>
                  </a:solidFill>
                  <a:latin typeface="45 Helvetica Light" pitchFamily="-110" charset="0"/>
                  <a:ea typeface="Geneva" pitchFamily="-110" charset="-128"/>
                  <a:cs typeface="Geneva" pitchFamily="-110" charset="-128"/>
                </a:rPr>
                <a:t>Methodology</a:t>
              </a:r>
              <a:endPar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endParaRPr>
            </a:p>
          </p:txBody>
        </p:sp>
        <p:sp>
          <p:nvSpPr>
            <p:cNvPr id="7" name="Rectangle 6">
              <a:extLst>
                <a:ext uri="{FF2B5EF4-FFF2-40B4-BE49-F238E27FC236}">
                  <a16:creationId xmlns:a16="http://schemas.microsoft.com/office/drawing/2014/main" id="{8D773070-F02E-CDB3-A73E-2C824CF151A5}"/>
                </a:ext>
              </a:extLst>
            </p:cNvPr>
            <p:cNvSpPr/>
            <p:nvPr/>
          </p:nvSpPr>
          <p:spPr bwMode="auto">
            <a:xfrm>
              <a:off x="275187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Results</a:t>
              </a:r>
            </a:p>
          </p:txBody>
        </p:sp>
        <p:sp>
          <p:nvSpPr>
            <p:cNvPr id="8" name="Rectangle 7">
              <a:extLst>
                <a:ext uri="{FF2B5EF4-FFF2-40B4-BE49-F238E27FC236}">
                  <a16:creationId xmlns:a16="http://schemas.microsoft.com/office/drawing/2014/main" id="{143C63E2-6483-5852-4F2D-BB9F78B7353D}"/>
                </a:ext>
              </a:extLst>
            </p:cNvPr>
            <p:cNvSpPr/>
            <p:nvPr/>
          </p:nvSpPr>
          <p:spPr bwMode="auto">
            <a:xfrm>
              <a:off x="3456902"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Conclusions</a:t>
              </a:r>
            </a:p>
          </p:txBody>
        </p:sp>
        <p:sp>
          <p:nvSpPr>
            <p:cNvPr id="9" name="Rectangle 8">
              <a:extLst>
                <a:ext uri="{FF2B5EF4-FFF2-40B4-BE49-F238E27FC236}">
                  <a16:creationId xmlns:a16="http://schemas.microsoft.com/office/drawing/2014/main" id="{7061AA0D-6108-BE0A-E9B7-E4DD2C520D55}"/>
                </a:ext>
              </a:extLst>
            </p:cNvPr>
            <p:cNvSpPr/>
            <p:nvPr/>
          </p:nvSpPr>
          <p:spPr bwMode="auto">
            <a:xfrm>
              <a:off x="440959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Q&amp;A</a:t>
              </a:r>
            </a:p>
          </p:txBody>
        </p:sp>
      </p:grpSp>
      <p:grpSp>
        <p:nvGrpSpPr>
          <p:cNvPr id="55" name="Group 54">
            <a:extLst>
              <a:ext uri="{FF2B5EF4-FFF2-40B4-BE49-F238E27FC236}">
                <a16:creationId xmlns:a16="http://schemas.microsoft.com/office/drawing/2014/main" id="{DD8A695F-A8F4-4BB2-9B47-841794E4414D}"/>
              </a:ext>
            </a:extLst>
          </p:cNvPr>
          <p:cNvGrpSpPr/>
          <p:nvPr/>
        </p:nvGrpSpPr>
        <p:grpSpPr>
          <a:xfrm>
            <a:off x="193058" y="1550654"/>
            <a:ext cx="1948377" cy="2157847"/>
            <a:chOff x="358061" y="1556176"/>
            <a:chExt cx="1948377" cy="2157847"/>
          </a:xfrm>
        </p:grpSpPr>
        <p:pic>
          <p:nvPicPr>
            <p:cNvPr id="1026" name="Picture 2" descr="DNA | Definition, Discovery, Function, Bases, Facts, &amp; Structure |  Britannica">
              <a:extLst>
                <a:ext uri="{FF2B5EF4-FFF2-40B4-BE49-F238E27FC236}">
                  <a16:creationId xmlns:a16="http://schemas.microsoft.com/office/drawing/2014/main" id="{8FBF4F7E-BABD-E373-CA9B-B95E06530D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710"/>
            <a:stretch/>
          </p:blipFill>
          <p:spPr bwMode="auto">
            <a:xfrm rot="5400000">
              <a:off x="378368" y="1815843"/>
              <a:ext cx="1907765" cy="138843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7B95EC0-3501-A1A6-23F2-1E7AD1EE04B9}"/>
                </a:ext>
              </a:extLst>
            </p:cNvPr>
            <p:cNvSpPr txBox="1"/>
            <p:nvPr/>
          </p:nvSpPr>
          <p:spPr>
            <a:xfrm>
              <a:off x="358061" y="3498579"/>
              <a:ext cx="1948377" cy="215444"/>
            </a:xfrm>
            <a:prstGeom prst="rect">
              <a:avLst/>
            </a:prstGeom>
            <a:noFill/>
          </p:spPr>
          <p:txBody>
            <a:bodyPr wrap="square" rtlCol="0">
              <a:spAutoFit/>
            </a:bodyPr>
            <a:lstStyle/>
            <a:p>
              <a:r>
                <a:rPr lang="en-US" sz="800" dirty="0"/>
                <a:t>https://</a:t>
              </a:r>
              <a:r>
                <a:rPr lang="en-US" sz="800" dirty="0" err="1"/>
                <a:t>www.britannica.com</a:t>
              </a:r>
              <a:r>
                <a:rPr lang="en-US" sz="800" dirty="0"/>
                <a:t>/science/DNA</a:t>
              </a:r>
            </a:p>
          </p:txBody>
        </p:sp>
      </p:grpSp>
      <p:grpSp>
        <p:nvGrpSpPr>
          <p:cNvPr id="38" name="Group 37">
            <a:extLst>
              <a:ext uri="{FF2B5EF4-FFF2-40B4-BE49-F238E27FC236}">
                <a16:creationId xmlns:a16="http://schemas.microsoft.com/office/drawing/2014/main" id="{BD523EAE-8F78-D083-19EC-1432AAA5773F}"/>
              </a:ext>
            </a:extLst>
          </p:cNvPr>
          <p:cNvGrpSpPr/>
          <p:nvPr/>
        </p:nvGrpSpPr>
        <p:grpSpPr>
          <a:xfrm>
            <a:off x="927269" y="4158704"/>
            <a:ext cx="1221396" cy="588996"/>
            <a:chOff x="2618923" y="3956407"/>
            <a:chExt cx="1221396" cy="588996"/>
          </a:xfrm>
        </p:grpSpPr>
        <p:sp>
          <p:nvSpPr>
            <p:cNvPr id="21" name="TextBox 20">
              <a:extLst>
                <a:ext uri="{FF2B5EF4-FFF2-40B4-BE49-F238E27FC236}">
                  <a16:creationId xmlns:a16="http://schemas.microsoft.com/office/drawing/2014/main" id="{A26900B8-FF4C-0780-F45C-7C555BBE4014}"/>
                </a:ext>
              </a:extLst>
            </p:cNvPr>
            <p:cNvSpPr txBox="1"/>
            <p:nvPr/>
          </p:nvSpPr>
          <p:spPr>
            <a:xfrm>
              <a:off x="3119352" y="3956407"/>
              <a:ext cx="720967" cy="276999"/>
            </a:xfrm>
            <a:prstGeom prst="rect">
              <a:avLst/>
            </a:prstGeom>
            <a:noFill/>
          </p:spPr>
          <p:txBody>
            <a:bodyPr wrap="none" rtlCol="0">
              <a:spAutoFit/>
            </a:bodyPr>
            <a:lstStyle/>
            <a:p>
              <a:r>
                <a:rPr lang="en-US" sz="1200" dirty="0"/>
                <a:t>Cytosine</a:t>
              </a:r>
            </a:p>
          </p:txBody>
        </p:sp>
        <p:sp>
          <p:nvSpPr>
            <p:cNvPr id="26" name="TextBox 25">
              <a:extLst>
                <a:ext uri="{FF2B5EF4-FFF2-40B4-BE49-F238E27FC236}">
                  <a16:creationId xmlns:a16="http://schemas.microsoft.com/office/drawing/2014/main" id="{6471CDB2-5D80-3A4C-00B5-1B4B48E40375}"/>
                </a:ext>
              </a:extLst>
            </p:cNvPr>
            <p:cNvSpPr txBox="1"/>
            <p:nvPr/>
          </p:nvSpPr>
          <p:spPr>
            <a:xfrm>
              <a:off x="3119352" y="4268404"/>
              <a:ext cx="708848" cy="276999"/>
            </a:xfrm>
            <a:prstGeom prst="rect">
              <a:avLst/>
            </a:prstGeom>
            <a:noFill/>
          </p:spPr>
          <p:txBody>
            <a:bodyPr wrap="none" rtlCol="0">
              <a:spAutoFit/>
            </a:bodyPr>
            <a:lstStyle/>
            <a:p>
              <a:r>
                <a:rPr lang="en-US" sz="1200" dirty="0"/>
                <a:t>Guanine</a:t>
              </a:r>
            </a:p>
          </p:txBody>
        </p:sp>
        <p:sp>
          <p:nvSpPr>
            <p:cNvPr id="20" name="Rectangle 19">
              <a:extLst>
                <a:ext uri="{FF2B5EF4-FFF2-40B4-BE49-F238E27FC236}">
                  <a16:creationId xmlns:a16="http://schemas.microsoft.com/office/drawing/2014/main" id="{B59849ED-51DF-4400-4DCA-66C718BC4DBF}"/>
                </a:ext>
              </a:extLst>
            </p:cNvPr>
            <p:cNvSpPr/>
            <p:nvPr/>
          </p:nvSpPr>
          <p:spPr bwMode="auto">
            <a:xfrm>
              <a:off x="2618923" y="4018536"/>
              <a:ext cx="455318" cy="135467"/>
            </a:xfrm>
            <a:prstGeom prst="rect">
              <a:avLst/>
            </a:prstGeom>
            <a:solidFill>
              <a:schemeClr val="accent5">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2" name="Rectangle 21">
              <a:extLst>
                <a:ext uri="{FF2B5EF4-FFF2-40B4-BE49-F238E27FC236}">
                  <a16:creationId xmlns:a16="http://schemas.microsoft.com/office/drawing/2014/main" id="{B5F41010-4BA0-B060-E46C-D42A8FCA7142}"/>
                </a:ext>
              </a:extLst>
            </p:cNvPr>
            <p:cNvSpPr/>
            <p:nvPr/>
          </p:nvSpPr>
          <p:spPr bwMode="auto">
            <a:xfrm>
              <a:off x="2618923" y="4338416"/>
              <a:ext cx="455318" cy="135467"/>
            </a:xfrm>
            <a:prstGeom prst="rect">
              <a:avLst/>
            </a:prstGeom>
            <a:solidFill>
              <a:schemeClr val="accent4">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cxnSp>
          <p:nvCxnSpPr>
            <p:cNvPr id="34" name="Elbow Connector 33">
              <a:extLst>
                <a:ext uri="{FF2B5EF4-FFF2-40B4-BE49-F238E27FC236}">
                  <a16:creationId xmlns:a16="http://schemas.microsoft.com/office/drawing/2014/main" id="{FC3F9A7C-AA92-6FB5-BD39-235F6304B9D9}"/>
                </a:ext>
              </a:extLst>
            </p:cNvPr>
            <p:cNvCxnSpPr>
              <a:stCxn id="20" idx="1"/>
              <a:endCxn id="22" idx="1"/>
            </p:cNvCxnSpPr>
            <p:nvPr/>
          </p:nvCxnSpPr>
          <p:spPr bwMode="auto">
            <a:xfrm rot="10800000" flipV="1">
              <a:off x="2618923" y="4086270"/>
              <a:ext cx="12700" cy="319880"/>
            </a:xfrm>
            <a:prstGeom prst="bentConnector3">
              <a:avLst>
                <a:gd name="adj1" fmla="val 1800000"/>
              </a:avLst>
            </a:prstGeom>
            <a:solidFill>
              <a:schemeClr val="accent1"/>
            </a:solidFill>
            <a:ln w="9525" cap="flat" cmpd="sng" algn="ctr">
              <a:solidFill>
                <a:schemeClr val="accent3"/>
              </a:solidFill>
              <a:prstDash val="solid"/>
              <a:round/>
              <a:headEnd type="triangle"/>
              <a:tailEnd type="triangle"/>
            </a:ln>
            <a:effectLst/>
          </p:spPr>
        </p:cxnSp>
      </p:grpSp>
      <p:grpSp>
        <p:nvGrpSpPr>
          <p:cNvPr id="36" name="Group 35">
            <a:extLst>
              <a:ext uri="{FF2B5EF4-FFF2-40B4-BE49-F238E27FC236}">
                <a16:creationId xmlns:a16="http://schemas.microsoft.com/office/drawing/2014/main" id="{E5CB7ADB-778B-8CF7-C928-DD2A0735AB5B}"/>
              </a:ext>
            </a:extLst>
          </p:cNvPr>
          <p:cNvGrpSpPr/>
          <p:nvPr/>
        </p:nvGrpSpPr>
        <p:grpSpPr>
          <a:xfrm>
            <a:off x="2902044" y="4161095"/>
            <a:ext cx="1389208" cy="567109"/>
            <a:chOff x="4362787" y="3955780"/>
            <a:chExt cx="1389208" cy="567109"/>
          </a:xfrm>
        </p:grpSpPr>
        <p:sp>
          <p:nvSpPr>
            <p:cNvPr id="23" name="Rectangle 22">
              <a:extLst>
                <a:ext uri="{FF2B5EF4-FFF2-40B4-BE49-F238E27FC236}">
                  <a16:creationId xmlns:a16="http://schemas.microsoft.com/office/drawing/2014/main" id="{F281E13A-5439-E4F5-B2DB-D5033D424950}"/>
                </a:ext>
              </a:extLst>
            </p:cNvPr>
            <p:cNvSpPr/>
            <p:nvPr/>
          </p:nvSpPr>
          <p:spPr bwMode="auto">
            <a:xfrm>
              <a:off x="4362787" y="4018536"/>
              <a:ext cx="455318" cy="135467"/>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endParaRPr>
            </a:p>
          </p:txBody>
        </p:sp>
        <p:sp>
          <p:nvSpPr>
            <p:cNvPr id="25" name="Rectangle 24">
              <a:extLst>
                <a:ext uri="{FF2B5EF4-FFF2-40B4-BE49-F238E27FC236}">
                  <a16:creationId xmlns:a16="http://schemas.microsoft.com/office/drawing/2014/main" id="{E93B7CD4-89F2-0583-C0B5-49705B3A13B3}"/>
                </a:ext>
              </a:extLst>
            </p:cNvPr>
            <p:cNvSpPr/>
            <p:nvPr/>
          </p:nvSpPr>
          <p:spPr bwMode="auto">
            <a:xfrm>
              <a:off x="4362787" y="4338416"/>
              <a:ext cx="455318" cy="135467"/>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7" name="TextBox 26">
              <a:extLst>
                <a:ext uri="{FF2B5EF4-FFF2-40B4-BE49-F238E27FC236}">
                  <a16:creationId xmlns:a16="http://schemas.microsoft.com/office/drawing/2014/main" id="{525B5BB6-6B1E-6FC8-B8C5-E91D42CF3EDF}"/>
                </a:ext>
              </a:extLst>
            </p:cNvPr>
            <p:cNvSpPr txBox="1"/>
            <p:nvPr/>
          </p:nvSpPr>
          <p:spPr>
            <a:xfrm>
              <a:off x="5024982" y="3955780"/>
              <a:ext cx="704039" cy="276999"/>
            </a:xfrm>
            <a:prstGeom prst="rect">
              <a:avLst/>
            </a:prstGeom>
            <a:noFill/>
          </p:spPr>
          <p:txBody>
            <a:bodyPr wrap="none" rtlCol="0">
              <a:spAutoFit/>
            </a:bodyPr>
            <a:lstStyle/>
            <a:p>
              <a:r>
                <a:rPr lang="en-US" sz="1200" dirty="0"/>
                <a:t>Adenine</a:t>
              </a:r>
            </a:p>
          </p:txBody>
        </p:sp>
        <p:sp>
          <p:nvSpPr>
            <p:cNvPr id="28" name="TextBox 27">
              <a:extLst>
                <a:ext uri="{FF2B5EF4-FFF2-40B4-BE49-F238E27FC236}">
                  <a16:creationId xmlns:a16="http://schemas.microsoft.com/office/drawing/2014/main" id="{B010A778-A64C-D9FB-B967-B6DDD81F6168}"/>
                </a:ext>
              </a:extLst>
            </p:cNvPr>
            <p:cNvSpPr txBox="1"/>
            <p:nvPr/>
          </p:nvSpPr>
          <p:spPr>
            <a:xfrm>
              <a:off x="5030002" y="4245890"/>
              <a:ext cx="721993" cy="276999"/>
            </a:xfrm>
            <a:prstGeom prst="rect">
              <a:avLst/>
            </a:prstGeom>
            <a:noFill/>
          </p:spPr>
          <p:txBody>
            <a:bodyPr wrap="none" rtlCol="0">
              <a:spAutoFit/>
            </a:bodyPr>
            <a:lstStyle/>
            <a:p>
              <a:r>
                <a:rPr lang="en-US" sz="1200" dirty="0"/>
                <a:t>Thymine</a:t>
              </a:r>
            </a:p>
          </p:txBody>
        </p:sp>
        <p:cxnSp>
          <p:nvCxnSpPr>
            <p:cNvPr id="35" name="Elbow Connector 34">
              <a:extLst>
                <a:ext uri="{FF2B5EF4-FFF2-40B4-BE49-F238E27FC236}">
                  <a16:creationId xmlns:a16="http://schemas.microsoft.com/office/drawing/2014/main" id="{8DF5E978-BD52-DFD5-CC10-7BA38D4B8D4A}"/>
                </a:ext>
              </a:extLst>
            </p:cNvPr>
            <p:cNvCxnSpPr/>
            <p:nvPr/>
          </p:nvCxnSpPr>
          <p:spPr bwMode="auto">
            <a:xfrm rot="10800000" flipV="1">
              <a:off x="4822817" y="4086269"/>
              <a:ext cx="12700" cy="319880"/>
            </a:xfrm>
            <a:prstGeom prst="bentConnector3">
              <a:avLst>
                <a:gd name="adj1" fmla="val -1337433"/>
              </a:avLst>
            </a:prstGeom>
            <a:solidFill>
              <a:schemeClr val="accent1"/>
            </a:solidFill>
            <a:ln w="9525" cap="flat" cmpd="sng" algn="ctr">
              <a:solidFill>
                <a:schemeClr val="accent3"/>
              </a:solidFill>
              <a:prstDash val="solid"/>
              <a:round/>
              <a:headEnd type="triangle"/>
              <a:tailEnd type="triangle"/>
            </a:ln>
            <a:effectLst/>
          </p:spPr>
        </p:cxnSp>
      </p:grpSp>
      <p:sp>
        <p:nvSpPr>
          <p:cNvPr id="41" name="TextBox 40">
            <a:extLst>
              <a:ext uri="{FF2B5EF4-FFF2-40B4-BE49-F238E27FC236}">
                <a16:creationId xmlns:a16="http://schemas.microsoft.com/office/drawing/2014/main" id="{E8F903A2-5CB2-3C92-101A-B910E6EC7591}"/>
              </a:ext>
            </a:extLst>
          </p:cNvPr>
          <p:cNvSpPr txBox="1"/>
          <p:nvPr/>
        </p:nvSpPr>
        <p:spPr>
          <a:xfrm>
            <a:off x="1439030" y="3732783"/>
            <a:ext cx="1879937" cy="523220"/>
          </a:xfrm>
          <a:prstGeom prst="rect">
            <a:avLst/>
          </a:prstGeom>
          <a:noFill/>
        </p:spPr>
        <p:txBody>
          <a:bodyPr wrap="square" rtlCol="0">
            <a:spAutoFit/>
          </a:bodyPr>
          <a:lstStyle/>
          <a:p>
            <a:pPr algn="ctr"/>
            <a:r>
              <a:rPr lang="en-US" sz="1400" b="1" dirty="0"/>
              <a:t>Watson-Crick-Franklin</a:t>
            </a:r>
            <a:r>
              <a:rPr lang="en-US" sz="1400" dirty="0"/>
              <a:t> </a:t>
            </a:r>
            <a:r>
              <a:rPr lang="en-US" sz="1400" b="1" dirty="0"/>
              <a:t>base pairs</a:t>
            </a:r>
          </a:p>
        </p:txBody>
      </p:sp>
      <p:sp>
        <p:nvSpPr>
          <p:cNvPr id="45" name="TextBox 44">
            <a:extLst>
              <a:ext uri="{FF2B5EF4-FFF2-40B4-BE49-F238E27FC236}">
                <a16:creationId xmlns:a16="http://schemas.microsoft.com/office/drawing/2014/main" id="{29AE269B-9802-6D49-BF45-0188B34426BA}"/>
              </a:ext>
            </a:extLst>
          </p:cNvPr>
          <p:cNvSpPr txBox="1"/>
          <p:nvPr/>
        </p:nvSpPr>
        <p:spPr>
          <a:xfrm>
            <a:off x="0" y="4892109"/>
            <a:ext cx="4581703" cy="215444"/>
          </a:xfrm>
          <a:prstGeom prst="rect">
            <a:avLst/>
          </a:prstGeom>
          <a:noFill/>
        </p:spPr>
        <p:txBody>
          <a:bodyPr wrap="none" rtlCol="0">
            <a:spAutoFit/>
          </a:bodyPr>
          <a:lstStyle/>
          <a:p>
            <a:r>
              <a:rPr lang="en-US" sz="800" dirty="0"/>
              <a:t>1. Seeman, N. (1986). “Nucleic Acid Junctions and Lattices.” </a:t>
            </a:r>
            <a:r>
              <a:rPr lang="en-US" sz="800" i="1" dirty="0"/>
              <a:t>Journal of Theoretical Biology, 99</a:t>
            </a:r>
            <a:r>
              <a:rPr lang="en-US" sz="800" dirty="0"/>
              <a:t> (2) 237-247.</a:t>
            </a:r>
          </a:p>
        </p:txBody>
      </p:sp>
      <p:grpSp>
        <p:nvGrpSpPr>
          <p:cNvPr id="56" name="Group 55">
            <a:extLst>
              <a:ext uri="{FF2B5EF4-FFF2-40B4-BE49-F238E27FC236}">
                <a16:creationId xmlns:a16="http://schemas.microsoft.com/office/drawing/2014/main" id="{ECCCD1ED-3BE6-5FD8-D354-1635C36E80CE}"/>
              </a:ext>
            </a:extLst>
          </p:cNvPr>
          <p:cNvGrpSpPr/>
          <p:nvPr/>
        </p:nvGrpSpPr>
        <p:grpSpPr>
          <a:xfrm>
            <a:off x="2812456" y="1539587"/>
            <a:ext cx="1060088" cy="1987476"/>
            <a:chOff x="2901831" y="1545131"/>
            <a:chExt cx="1060088" cy="1987476"/>
          </a:xfrm>
        </p:grpSpPr>
        <p:sp>
          <p:nvSpPr>
            <p:cNvPr id="46" name="Rectangle 45">
              <a:extLst>
                <a:ext uri="{FF2B5EF4-FFF2-40B4-BE49-F238E27FC236}">
                  <a16:creationId xmlns:a16="http://schemas.microsoft.com/office/drawing/2014/main" id="{40685658-B031-3F83-F3C6-1BD54E1766E3}"/>
                </a:ext>
              </a:extLst>
            </p:cNvPr>
            <p:cNvSpPr/>
            <p:nvPr/>
          </p:nvSpPr>
          <p:spPr bwMode="auto">
            <a:xfrm>
              <a:off x="3119780" y="1897553"/>
              <a:ext cx="274320" cy="135467"/>
            </a:xfrm>
            <a:prstGeom prst="rect">
              <a:avLst/>
            </a:prstGeom>
            <a:solidFill>
              <a:schemeClr val="accent5">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47" name="Rectangle 46">
              <a:extLst>
                <a:ext uri="{FF2B5EF4-FFF2-40B4-BE49-F238E27FC236}">
                  <a16:creationId xmlns:a16="http://schemas.microsoft.com/office/drawing/2014/main" id="{E472ED72-C12C-7C33-EE58-CB45F29954A9}"/>
                </a:ext>
              </a:extLst>
            </p:cNvPr>
            <p:cNvSpPr/>
            <p:nvPr/>
          </p:nvSpPr>
          <p:spPr bwMode="auto">
            <a:xfrm>
              <a:off x="3119780" y="2363546"/>
              <a:ext cx="274320" cy="135467"/>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endParaRPr>
            </a:p>
          </p:txBody>
        </p:sp>
        <p:sp>
          <p:nvSpPr>
            <p:cNvPr id="48" name="Rectangle 47">
              <a:extLst>
                <a:ext uri="{FF2B5EF4-FFF2-40B4-BE49-F238E27FC236}">
                  <a16:creationId xmlns:a16="http://schemas.microsoft.com/office/drawing/2014/main" id="{98D48318-4CF8-DABD-4A80-07726C886D53}"/>
                </a:ext>
              </a:extLst>
            </p:cNvPr>
            <p:cNvSpPr/>
            <p:nvPr/>
          </p:nvSpPr>
          <p:spPr bwMode="auto">
            <a:xfrm>
              <a:off x="3119780" y="2852703"/>
              <a:ext cx="274320" cy="135467"/>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49" name="Rectangle 48">
              <a:extLst>
                <a:ext uri="{FF2B5EF4-FFF2-40B4-BE49-F238E27FC236}">
                  <a16:creationId xmlns:a16="http://schemas.microsoft.com/office/drawing/2014/main" id="{C29017A9-60C0-7312-9179-4D34035CB050}"/>
                </a:ext>
              </a:extLst>
            </p:cNvPr>
            <p:cNvSpPr/>
            <p:nvPr/>
          </p:nvSpPr>
          <p:spPr bwMode="auto">
            <a:xfrm>
              <a:off x="3467067" y="2852703"/>
              <a:ext cx="274320" cy="135467"/>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50" name="Rectangle 49">
              <a:extLst>
                <a:ext uri="{FF2B5EF4-FFF2-40B4-BE49-F238E27FC236}">
                  <a16:creationId xmlns:a16="http://schemas.microsoft.com/office/drawing/2014/main" id="{6F25D600-27BF-19D2-60BE-EF22DE1F325C}"/>
                </a:ext>
              </a:extLst>
            </p:cNvPr>
            <p:cNvSpPr/>
            <p:nvPr/>
          </p:nvSpPr>
          <p:spPr bwMode="auto">
            <a:xfrm>
              <a:off x="3467067" y="2363546"/>
              <a:ext cx="274320" cy="135467"/>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51" name="Rectangle 50">
              <a:extLst>
                <a:ext uri="{FF2B5EF4-FFF2-40B4-BE49-F238E27FC236}">
                  <a16:creationId xmlns:a16="http://schemas.microsoft.com/office/drawing/2014/main" id="{087267C3-5986-1810-2138-810F1A83ABD9}"/>
                </a:ext>
              </a:extLst>
            </p:cNvPr>
            <p:cNvSpPr/>
            <p:nvPr/>
          </p:nvSpPr>
          <p:spPr bwMode="auto">
            <a:xfrm>
              <a:off x="3467067" y="1897553"/>
              <a:ext cx="274320" cy="135467"/>
            </a:xfrm>
            <a:prstGeom prst="rect">
              <a:avLst/>
            </a:prstGeom>
            <a:solidFill>
              <a:schemeClr val="accent4">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52" name="Right Arrow 51">
              <a:extLst>
                <a:ext uri="{FF2B5EF4-FFF2-40B4-BE49-F238E27FC236}">
                  <a16:creationId xmlns:a16="http://schemas.microsoft.com/office/drawing/2014/main" id="{65E97100-3D1A-037E-A3C3-00B213C89191}"/>
                </a:ext>
              </a:extLst>
            </p:cNvPr>
            <p:cNvSpPr/>
            <p:nvPr/>
          </p:nvSpPr>
          <p:spPr bwMode="auto">
            <a:xfrm rot="16200000">
              <a:off x="2095340" y="2351622"/>
              <a:ext cx="1907763" cy="294782"/>
            </a:xfrm>
            <a:prstGeom prst="rightArrow">
              <a:avLst/>
            </a:prstGeom>
            <a:solidFill>
              <a:schemeClr val="tx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endParaRPr>
            </a:p>
          </p:txBody>
        </p:sp>
        <p:sp>
          <p:nvSpPr>
            <p:cNvPr id="53" name="Right Arrow 52">
              <a:extLst>
                <a:ext uri="{FF2B5EF4-FFF2-40B4-BE49-F238E27FC236}">
                  <a16:creationId xmlns:a16="http://schemas.microsoft.com/office/drawing/2014/main" id="{CAA0A8D4-ECEE-9A65-2220-B0BD4E8B366E}"/>
                </a:ext>
              </a:extLst>
            </p:cNvPr>
            <p:cNvSpPr/>
            <p:nvPr/>
          </p:nvSpPr>
          <p:spPr bwMode="auto">
            <a:xfrm rot="5400000">
              <a:off x="2860646" y="2431335"/>
              <a:ext cx="1907763" cy="294782"/>
            </a:xfrm>
            <a:prstGeom prst="rightArrow">
              <a:avLst/>
            </a:prstGeom>
            <a:solidFill>
              <a:schemeClr val="tx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grpSp>
      <p:sp>
        <p:nvSpPr>
          <p:cNvPr id="57" name="TextBox 56">
            <a:extLst>
              <a:ext uri="{FF2B5EF4-FFF2-40B4-BE49-F238E27FC236}">
                <a16:creationId xmlns:a16="http://schemas.microsoft.com/office/drawing/2014/main" id="{5EF764D8-7307-33B5-6F48-5A08A6422621}"/>
              </a:ext>
            </a:extLst>
          </p:cNvPr>
          <p:cNvSpPr txBox="1"/>
          <p:nvPr/>
        </p:nvSpPr>
        <p:spPr>
          <a:xfrm>
            <a:off x="1538127" y="1083252"/>
            <a:ext cx="1681742" cy="338554"/>
          </a:xfrm>
          <a:prstGeom prst="rect">
            <a:avLst/>
          </a:prstGeom>
          <a:noFill/>
        </p:spPr>
        <p:txBody>
          <a:bodyPr wrap="none" rtlCol="0">
            <a:spAutoFit/>
          </a:bodyPr>
          <a:lstStyle/>
          <a:p>
            <a:r>
              <a:rPr lang="en-US" sz="1600" u="sng" dirty="0"/>
              <a:t>DNA, the polymer</a:t>
            </a:r>
          </a:p>
        </p:txBody>
      </p:sp>
      <p:sp>
        <p:nvSpPr>
          <p:cNvPr id="61" name="TextBox 60">
            <a:extLst>
              <a:ext uri="{FF2B5EF4-FFF2-40B4-BE49-F238E27FC236}">
                <a16:creationId xmlns:a16="http://schemas.microsoft.com/office/drawing/2014/main" id="{24C456A7-3567-30BA-87E4-35C33D9BA171}"/>
              </a:ext>
            </a:extLst>
          </p:cNvPr>
          <p:cNvSpPr txBox="1"/>
          <p:nvPr/>
        </p:nvSpPr>
        <p:spPr>
          <a:xfrm>
            <a:off x="3985313" y="1604204"/>
            <a:ext cx="853247" cy="461665"/>
          </a:xfrm>
          <a:prstGeom prst="rect">
            <a:avLst/>
          </a:prstGeom>
          <a:noFill/>
        </p:spPr>
        <p:txBody>
          <a:bodyPr wrap="none" rtlCol="0">
            <a:spAutoFit/>
          </a:bodyPr>
          <a:lstStyle/>
          <a:p>
            <a:r>
              <a:rPr lang="en-US" sz="1200" dirty="0"/>
              <a:t>Phosphate</a:t>
            </a:r>
          </a:p>
          <a:p>
            <a:r>
              <a:rPr lang="en-US" sz="1200" dirty="0"/>
              <a:t>backbone</a:t>
            </a:r>
          </a:p>
        </p:txBody>
      </p:sp>
      <p:sp>
        <p:nvSpPr>
          <p:cNvPr id="63" name="TextBox 62">
            <a:extLst>
              <a:ext uri="{FF2B5EF4-FFF2-40B4-BE49-F238E27FC236}">
                <a16:creationId xmlns:a16="http://schemas.microsoft.com/office/drawing/2014/main" id="{10634AAE-D02A-2AC0-B280-0A7F39646835}"/>
              </a:ext>
            </a:extLst>
          </p:cNvPr>
          <p:cNvSpPr txBox="1"/>
          <p:nvPr/>
        </p:nvSpPr>
        <p:spPr>
          <a:xfrm>
            <a:off x="1894243" y="2064436"/>
            <a:ext cx="928459" cy="276999"/>
          </a:xfrm>
          <a:prstGeom prst="rect">
            <a:avLst/>
          </a:prstGeom>
          <a:noFill/>
        </p:spPr>
        <p:txBody>
          <a:bodyPr wrap="none" rtlCol="0">
            <a:spAutoFit/>
          </a:bodyPr>
          <a:lstStyle/>
          <a:p>
            <a:r>
              <a:rPr lang="en-US" sz="1200" dirty="0"/>
              <a:t>Nucleotides</a:t>
            </a:r>
          </a:p>
        </p:txBody>
      </p:sp>
      <p:grpSp>
        <p:nvGrpSpPr>
          <p:cNvPr id="1047" name="Group 1046">
            <a:extLst>
              <a:ext uri="{FF2B5EF4-FFF2-40B4-BE49-F238E27FC236}">
                <a16:creationId xmlns:a16="http://schemas.microsoft.com/office/drawing/2014/main" id="{F7023A7F-7997-FCA3-C2D6-07E2E8C1B57E}"/>
              </a:ext>
            </a:extLst>
          </p:cNvPr>
          <p:cNvGrpSpPr/>
          <p:nvPr/>
        </p:nvGrpSpPr>
        <p:grpSpPr>
          <a:xfrm>
            <a:off x="4888861" y="1083252"/>
            <a:ext cx="4532726" cy="3330391"/>
            <a:chOff x="4888861" y="1083252"/>
            <a:chExt cx="4532726" cy="3330391"/>
          </a:xfrm>
        </p:grpSpPr>
        <p:sp>
          <p:nvSpPr>
            <p:cNvPr id="1027" name="TextBox 1026">
              <a:extLst>
                <a:ext uri="{FF2B5EF4-FFF2-40B4-BE49-F238E27FC236}">
                  <a16:creationId xmlns:a16="http://schemas.microsoft.com/office/drawing/2014/main" id="{FBFFB5F5-5E94-1C24-8C51-89AEB28E9F03}"/>
                </a:ext>
              </a:extLst>
            </p:cNvPr>
            <p:cNvSpPr txBox="1"/>
            <p:nvPr/>
          </p:nvSpPr>
          <p:spPr>
            <a:xfrm>
              <a:off x="7920350" y="2581480"/>
              <a:ext cx="1501237" cy="523220"/>
            </a:xfrm>
            <a:prstGeom prst="rect">
              <a:avLst/>
            </a:prstGeom>
            <a:noFill/>
          </p:spPr>
          <p:txBody>
            <a:bodyPr wrap="square" rtlCol="0">
              <a:spAutoFit/>
            </a:bodyPr>
            <a:lstStyle/>
            <a:p>
              <a:pPr algn="ctr"/>
              <a:r>
                <a:rPr lang="en-US" sz="1400" dirty="0"/>
                <a:t>Nano</a:t>
              </a:r>
            </a:p>
            <a:p>
              <a:pPr algn="ctr"/>
              <a:r>
                <a:rPr lang="en-US" sz="1400" dirty="0"/>
                <a:t>particle</a:t>
              </a:r>
            </a:p>
          </p:txBody>
        </p:sp>
        <p:sp>
          <p:nvSpPr>
            <p:cNvPr id="59" name="TextBox 58">
              <a:extLst>
                <a:ext uri="{FF2B5EF4-FFF2-40B4-BE49-F238E27FC236}">
                  <a16:creationId xmlns:a16="http://schemas.microsoft.com/office/drawing/2014/main" id="{3B4648FC-DF7E-82BE-9CAB-2A30E4C80D54}"/>
                </a:ext>
              </a:extLst>
            </p:cNvPr>
            <p:cNvSpPr txBox="1"/>
            <p:nvPr/>
          </p:nvSpPr>
          <p:spPr>
            <a:xfrm>
              <a:off x="5532951" y="1083252"/>
              <a:ext cx="2527102" cy="338554"/>
            </a:xfrm>
            <a:prstGeom prst="rect">
              <a:avLst/>
            </a:prstGeom>
            <a:noFill/>
          </p:spPr>
          <p:txBody>
            <a:bodyPr wrap="none" rtlCol="0">
              <a:spAutoFit/>
            </a:bodyPr>
            <a:lstStyle/>
            <a:p>
              <a:r>
                <a:rPr lang="en-US" sz="1600" u="sng" dirty="0"/>
                <a:t>DNA, the structural material</a:t>
              </a:r>
            </a:p>
          </p:txBody>
        </p:sp>
        <p:grpSp>
          <p:nvGrpSpPr>
            <p:cNvPr id="1045" name="Group 1044">
              <a:extLst>
                <a:ext uri="{FF2B5EF4-FFF2-40B4-BE49-F238E27FC236}">
                  <a16:creationId xmlns:a16="http://schemas.microsoft.com/office/drawing/2014/main" id="{6769EC67-7B72-AC6F-3AA8-DB2D2FD44F95}"/>
                </a:ext>
              </a:extLst>
            </p:cNvPr>
            <p:cNvGrpSpPr/>
            <p:nvPr/>
          </p:nvGrpSpPr>
          <p:grpSpPr>
            <a:xfrm>
              <a:off x="4888861" y="1458487"/>
              <a:ext cx="3815282" cy="2955156"/>
              <a:chOff x="4888861" y="1458487"/>
              <a:chExt cx="3815282" cy="2955156"/>
            </a:xfrm>
          </p:grpSpPr>
          <p:pic>
            <p:nvPicPr>
              <p:cNvPr id="30" name="Picture 29" descr="A cross with letters and numbers&#10;&#10;Description automatically generated">
                <a:extLst>
                  <a:ext uri="{FF2B5EF4-FFF2-40B4-BE49-F238E27FC236}">
                    <a16:creationId xmlns:a16="http://schemas.microsoft.com/office/drawing/2014/main" id="{9A6BFE30-F4E5-B7CE-D865-2DE115E6D02E}"/>
                  </a:ext>
                </a:extLst>
              </p:cNvPr>
              <p:cNvPicPr>
                <a:picLocks noChangeAspect="1"/>
              </p:cNvPicPr>
              <p:nvPr/>
            </p:nvPicPr>
            <p:blipFill>
              <a:blip r:embed="rId4"/>
              <a:stretch>
                <a:fillRect/>
              </a:stretch>
            </p:blipFill>
            <p:spPr>
              <a:xfrm>
                <a:off x="4888861" y="1990228"/>
                <a:ext cx="1501237" cy="1799869"/>
              </a:xfrm>
              <a:prstGeom prst="rect">
                <a:avLst/>
              </a:prstGeom>
            </p:spPr>
          </p:pic>
          <p:pic>
            <p:nvPicPr>
              <p:cNvPr id="40" name="Picture 39" descr="A black and white image of a network&#10;&#10;Description automatically generated">
                <a:extLst>
                  <a:ext uri="{FF2B5EF4-FFF2-40B4-BE49-F238E27FC236}">
                    <a16:creationId xmlns:a16="http://schemas.microsoft.com/office/drawing/2014/main" id="{20D907CB-BE2D-406C-CD2E-C6B2F17A2F34}"/>
                  </a:ext>
                </a:extLst>
              </p:cNvPr>
              <p:cNvPicPr>
                <a:picLocks noChangeAspect="1"/>
              </p:cNvPicPr>
              <p:nvPr/>
            </p:nvPicPr>
            <p:blipFill>
              <a:blip r:embed="rId5"/>
              <a:stretch>
                <a:fillRect/>
              </a:stretch>
            </p:blipFill>
            <p:spPr>
              <a:xfrm>
                <a:off x="6397511" y="1889208"/>
                <a:ext cx="1929321" cy="1907764"/>
              </a:xfrm>
              <a:prstGeom prst="rect">
                <a:avLst/>
              </a:prstGeom>
            </p:spPr>
          </p:pic>
          <p:sp>
            <p:nvSpPr>
              <p:cNvPr id="44" name="TextBox 43">
                <a:extLst>
                  <a:ext uri="{FF2B5EF4-FFF2-40B4-BE49-F238E27FC236}">
                    <a16:creationId xmlns:a16="http://schemas.microsoft.com/office/drawing/2014/main" id="{007DBF80-2A9B-CA45-64C3-461BCCB1D0EE}"/>
                  </a:ext>
                </a:extLst>
              </p:cNvPr>
              <p:cNvSpPr txBox="1"/>
              <p:nvPr/>
            </p:nvSpPr>
            <p:spPr>
              <a:xfrm>
                <a:off x="5187275" y="3890423"/>
                <a:ext cx="3516868" cy="523220"/>
              </a:xfrm>
              <a:prstGeom prst="rect">
                <a:avLst/>
              </a:prstGeom>
              <a:noFill/>
            </p:spPr>
            <p:txBody>
              <a:bodyPr wrap="square" rtlCol="0">
                <a:spAutoFit/>
              </a:bodyPr>
              <a:lstStyle/>
              <a:p>
                <a:pPr algn="ctr"/>
                <a:r>
                  <a:rPr lang="en-US" sz="1400" dirty="0"/>
                  <a:t>Nucleic acid junctions</a:t>
                </a:r>
                <a:r>
                  <a:rPr lang="en-US" sz="1400" baseline="30000" dirty="0"/>
                  <a:t>1 </a:t>
                </a:r>
                <a:r>
                  <a:rPr lang="en-US" sz="1400" dirty="0"/>
                  <a:t>allow for the design of nanometer-scale nanostructures</a:t>
                </a:r>
              </a:p>
            </p:txBody>
          </p:sp>
          <p:sp>
            <p:nvSpPr>
              <p:cNvPr id="1024" name="TextBox 1023">
                <a:extLst>
                  <a:ext uri="{FF2B5EF4-FFF2-40B4-BE49-F238E27FC236}">
                    <a16:creationId xmlns:a16="http://schemas.microsoft.com/office/drawing/2014/main" id="{5F6804C4-4A8B-3C0F-682C-C9BF3F14BD9B}"/>
                  </a:ext>
                </a:extLst>
              </p:cNvPr>
              <p:cNvSpPr txBox="1"/>
              <p:nvPr/>
            </p:nvSpPr>
            <p:spPr>
              <a:xfrm>
                <a:off x="7707585" y="1487980"/>
                <a:ext cx="853247" cy="307777"/>
              </a:xfrm>
              <a:prstGeom prst="rect">
                <a:avLst/>
              </a:prstGeom>
              <a:noFill/>
            </p:spPr>
            <p:txBody>
              <a:bodyPr wrap="square" rtlCol="0">
                <a:spAutoFit/>
              </a:bodyPr>
              <a:lstStyle/>
              <a:p>
                <a:pPr algn="ctr"/>
                <a:r>
                  <a:rPr lang="en-US" sz="1400" dirty="0"/>
                  <a:t>Junction</a:t>
                </a:r>
              </a:p>
            </p:txBody>
          </p:sp>
          <p:sp>
            <p:nvSpPr>
              <p:cNvPr id="1025" name="TextBox 1024">
                <a:extLst>
                  <a:ext uri="{FF2B5EF4-FFF2-40B4-BE49-F238E27FC236}">
                    <a16:creationId xmlns:a16="http://schemas.microsoft.com/office/drawing/2014/main" id="{9B368DF5-1073-97EA-A716-CA9193500B1C}"/>
                  </a:ext>
                </a:extLst>
              </p:cNvPr>
              <p:cNvSpPr txBox="1"/>
              <p:nvPr/>
            </p:nvSpPr>
            <p:spPr>
              <a:xfrm>
                <a:off x="6130425" y="1458487"/>
                <a:ext cx="853247" cy="307777"/>
              </a:xfrm>
              <a:prstGeom prst="rect">
                <a:avLst/>
              </a:prstGeom>
              <a:noFill/>
            </p:spPr>
            <p:txBody>
              <a:bodyPr wrap="square" rtlCol="0">
                <a:spAutoFit/>
              </a:bodyPr>
              <a:lstStyle/>
              <a:p>
                <a:pPr algn="ctr"/>
                <a:r>
                  <a:rPr lang="en-US" sz="1400" dirty="0"/>
                  <a:t>DNA</a:t>
                </a:r>
              </a:p>
            </p:txBody>
          </p:sp>
          <p:sp>
            <p:nvSpPr>
              <p:cNvPr id="1028" name="Oval 1027">
                <a:extLst>
                  <a:ext uri="{FF2B5EF4-FFF2-40B4-BE49-F238E27FC236}">
                    <a16:creationId xmlns:a16="http://schemas.microsoft.com/office/drawing/2014/main" id="{804170F7-8F7E-B57A-C9C9-DD920A9BBCB3}"/>
                  </a:ext>
                </a:extLst>
              </p:cNvPr>
              <p:cNvSpPr/>
              <p:nvPr/>
            </p:nvSpPr>
            <p:spPr bwMode="auto">
              <a:xfrm>
                <a:off x="6619970" y="2644775"/>
                <a:ext cx="293038" cy="2667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029" name="Oval 1028">
                <a:extLst>
                  <a:ext uri="{FF2B5EF4-FFF2-40B4-BE49-F238E27FC236}">
                    <a16:creationId xmlns:a16="http://schemas.microsoft.com/office/drawing/2014/main" id="{B7292F64-F454-441F-1143-7480D0A71D07}"/>
                  </a:ext>
                </a:extLst>
              </p:cNvPr>
              <p:cNvSpPr/>
              <p:nvPr/>
            </p:nvSpPr>
            <p:spPr bwMode="auto">
              <a:xfrm>
                <a:off x="7113377" y="2836740"/>
                <a:ext cx="293038" cy="2667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030" name="Oval 1029">
                <a:extLst>
                  <a:ext uri="{FF2B5EF4-FFF2-40B4-BE49-F238E27FC236}">
                    <a16:creationId xmlns:a16="http://schemas.microsoft.com/office/drawing/2014/main" id="{E7B89C8B-77E8-37C3-C10F-7F741B86262E}"/>
                  </a:ext>
                </a:extLst>
              </p:cNvPr>
              <p:cNvSpPr/>
              <p:nvPr/>
            </p:nvSpPr>
            <p:spPr bwMode="auto">
              <a:xfrm>
                <a:off x="7362171" y="2523315"/>
                <a:ext cx="293038" cy="2667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031" name="Oval 1030">
                <a:extLst>
                  <a:ext uri="{FF2B5EF4-FFF2-40B4-BE49-F238E27FC236}">
                    <a16:creationId xmlns:a16="http://schemas.microsoft.com/office/drawing/2014/main" id="{DCA1D020-FD17-DFB1-9367-060567A796A5}"/>
                  </a:ext>
                </a:extLst>
              </p:cNvPr>
              <p:cNvSpPr/>
              <p:nvPr/>
            </p:nvSpPr>
            <p:spPr bwMode="auto">
              <a:xfrm>
                <a:off x="7855578" y="2699790"/>
                <a:ext cx="293038" cy="2667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cxnSp>
            <p:nvCxnSpPr>
              <p:cNvPr id="1034" name="Straight Arrow Connector 1033">
                <a:extLst>
                  <a:ext uri="{FF2B5EF4-FFF2-40B4-BE49-F238E27FC236}">
                    <a16:creationId xmlns:a16="http://schemas.microsoft.com/office/drawing/2014/main" id="{1B4F3119-7D53-C1B1-5105-0BE055BC3C43}"/>
                  </a:ext>
                </a:extLst>
              </p:cNvPr>
              <p:cNvCxnSpPr/>
              <p:nvPr/>
            </p:nvCxnSpPr>
            <p:spPr bwMode="auto">
              <a:xfrm>
                <a:off x="6766489" y="1689100"/>
                <a:ext cx="694761" cy="27064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36" name="Straight Arrow Connector 1035">
                <a:extLst>
                  <a:ext uri="{FF2B5EF4-FFF2-40B4-BE49-F238E27FC236}">
                    <a16:creationId xmlns:a16="http://schemas.microsoft.com/office/drawing/2014/main" id="{EAA482C6-D7FA-DE37-8AA5-9BB3516EBD23}"/>
                  </a:ext>
                </a:extLst>
              </p:cNvPr>
              <p:cNvCxnSpPr/>
              <p:nvPr/>
            </p:nvCxnSpPr>
            <p:spPr bwMode="auto">
              <a:xfrm>
                <a:off x="6766489" y="1684539"/>
                <a:ext cx="346516" cy="57944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38" name="Straight Arrow Connector 1037">
                <a:extLst>
                  <a:ext uri="{FF2B5EF4-FFF2-40B4-BE49-F238E27FC236}">
                    <a16:creationId xmlns:a16="http://schemas.microsoft.com/office/drawing/2014/main" id="{9A61FDC2-4DDB-81BC-F694-E41107FDF322}"/>
                  </a:ext>
                </a:extLst>
              </p:cNvPr>
              <p:cNvCxnSpPr>
                <a:stCxn id="1024" idx="2"/>
              </p:cNvCxnSpPr>
              <p:nvPr/>
            </p:nvCxnSpPr>
            <p:spPr bwMode="auto">
              <a:xfrm flipH="1">
                <a:off x="7508690" y="1795757"/>
                <a:ext cx="625519" cy="25193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40" name="Straight Arrow Connector 1039">
                <a:extLst>
                  <a:ext uri="{FF2B5EF4-FFF2-40B4-BE49-F238E27FC236}">
                    <a16:creationId xmlns:a16="http://schemas.microsoft.com/office/drawing/2014/main" id="{DC9F0D9C-854E-0940-C4A5-A21090AACA37}"/>
                  </a:ext>
                </a:extLst>
              </p:cNvPr>
              <p:cNvCxnSpPr>
                <a:stCxn id="1024" idx="2"/>
              </p:cNvCxnSpPr>
              <p:nvPr/>
            </p:nvCxnSpPr>
            <p:spPr bwMode="auto">
              <a:xfrm flipH="1">
                <a:off x="8002097" y="1795757"/>
                <a:ext cx="132112" cy="40717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42" name="Straight Arrow Connector 1041">
                <a:extLst>
                  <a:ext uri="{FF2B5EF4-FFF2-40B4-BE49-F238E27FC236}">
                    <a16:creationId xmlns:a16="http://schemas.microsoft.com/office/drawing/2014/main" id="{FB05A63F-C879-9E12-67FB-1EBA5F30C85F}"/>
                  </a:ext>
                </a:extLst>
              </p:cNvPr>
              <p:cNvCxnSpPr>
                <a:endCxn id="1030" idx="6"/>
              </p:cNvCxnSpPr>
              <p:nvPr/>
            </p:nvCxnSpPr>
            <p:spPr bwMode="auto">
              <a:xfrm flipH="1" flipV="1">
                <a:off x="7655209" y="2656665"/>
                <a:ext cx="641066" cy="18642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44" name="Straight Arrow Connector 1043">
                <a:extLst>
                  <a:ext uri="{FF2B5EF4-FFF2-40B4-BE49-F238E27FC236}">
                    <a16:creationId xmlns:a16="http://schemas.microsoft.com/office/drawing/2014/main" id="{7C00ED58-613D-2D59-EC20-1186A2BD7E2F}"/>
                  </a:ext>
                </a:extLst>
              </p:cNvPr>
              <p:cNvCxnSpPr>
                <a:endCxn id="1029" idx="6"/>
              </p:cNvCxnSpPr>
              <p:nvPr/>
            </p:nvCxnSpPr>
            <p:spPr bwMode="auto">
              <a:xfrm flipH="1">
                <a:off x="7406415" y="2855034"/>
                <a:ext cx="893035" cy="11505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cxnSp>
        <p:nvCxnSpPr>
          <p:cNvPr id="1049" name="Elbow Connector 1048">
            <a:extLst>
              <a:ext uri="{FF2B5EF4-FFF2-40B4-BE49-F238E27FC236}">
                <a16:creationId xmlns:a16="http://schemas.microsoft.com/office/drawing/2014/main" id="{2BF1F369-6E58-E791-AF01-81DA31F062DA}"/>
              </a:ext>
            </a:extLst>
          </p:cNvPr>
          <p:cNvCxnSpPr>
            <a:stCxn id="63" idx="3"/>
            <a:endCxn id="46" idx="2"/>
          </p:cNvCxnSpPr>
          <p:nvPr/>
        </p:nvCxnSpPr>
        <p:spPr bwMode="auto">
          <a:xfrm flipV="1">
            <a:off x="2822702" y="2027476"/>
            <a:ext cx="344863" cy="175460"/>
          </a:xfrm>
          <a:prstGeom prst="bentConnector2">
            <a:avLst/>
          </a:prstGeom>
          <a:solidFill>
            <a:schemeClr val="accent1"/>
          </a:solidFill>
          <a:ln w="9525" cap="flat" cmpd="sng" algn="ctr">
            <a:solidFill>
              <a:schemeClr val="tx1"/>
            </a:solidFill>
            <a:prstDash val="solid"/>
            <a:round/>
            <a:headEnd type="none" w="med" len="med"/>
            <a:tailEnd type="triangle"/>
          </a:ln>
          <a:effectLst/>
        </p:spPr>
      </p:cxnSp>
      <p:cxnSp>
        <p:nvCxnSpPr>
          <p:cNvPr id="1051" name="Elbow Connector 1050">
            <a:extLst>
              <a:ext uri="{FF2B5EF4-FFF2-40B4-BE49-F238E27FC236}">
                <a16:creationId xmlns:a16="http://schemas.microsoft.com/office/drawing/2014/main" id="{7A17E9C0-92DB-9498-C6FB-E2CA6EEEC0AC}"/>
              </a:ext>
            </a:extLst>
          </p:cNvPr>
          <p:cNvCxnSpPr>
            <a:stCxn id="63" idx="3"/>
            <a:endCxn id="47" idx="0"/>
          </p:cNvCxnSpPr>
          <p:nvPr/>
        </p:nvCxnSpPr>
        <p:spPr bwMode="auto">
          <a:xfrm>
            <a:off x="2822702" y="2202936"/>
            <a:ext cx="344863" cy="155066"/>
          </a:xfrm>
          <a:prstGeom prst="bentConnector2">
            <a:avLst/>
          </a:prstGeom>
          <a:solidFill>
            <a:schemeClr val="accent1"/>
          </a:solidFill>
          <a:ln w="9525" cap="flat" cmpd="sng" algn="ctr">
            <a:solidFill>
              <a:schemeClr val="tx1"/>
            </a:solidFill>
            <a:prstDash val="solid"/>
            <a:round/>
            <a:headEnd type="none" w="med" len="med"/>
            <a:tailEnd type="triangle"/>
          </a:ln>
          <a:effectLst/>
        </p:spPr>
      </p:cxnSp>
      <p:cxnSp>
        <p:nvCxnSpPr>
          <p:cNvPr id="1053" name="Straight Arrow Connector 1052">
            <a:extLst>
              <a:ext uri="{FF2B5EF4-FFF2-40B4-BE49-F238E27FC236}">
                <a16:creationId xmlns:a16="http://schemas.microsoft.com/office/drawing/2014/main" id="{16AF50AE-DEAF-B86D-5C1E-61A88F49774C}"/>
              </a:ext>
            </a:extLst>
          </p:cNvPr>
          <p:cNvCxnSpPr>
            <a:stCxn id="61" idx="1"/>
          </p:cNvCxnSpPr>
          <p:nvPr/>
        </p:nvCxnSpPr>
        <p:spPr bwMode="auto">
          <a:xfrm flipH="1">
            <a:off x="3773693" y="1835037"/>
            <a:ext cx="21162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54" name="Straight Arrow Connector 1053">
            <a:extLst>
              <a:ext uri="{FF2B5EF4-FFF2-40B4-BE49-F238E27FC236}">
                <a16:creationId xmlns:a16="http://schemas.microsoft.com/office/drawing/2014/main" id="{AE02FF1A-78B5-0FEC-6A99-5872C937F53D}"/>
              </a:ext>
            </a:extLst>
          </p:cNvPr>
          <p:cNvCxnSpPr/>
          <p:nvPr/>
        </p:nvCxnSpPr>
        <p:spPr bwMode="auto">
          <a:xfrm flipH="1">
            <a:off x="3028562" y="1835036"/>
            <a:ext cx="9144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56" name="Elbow Connector 1055">
            <a:extLst>
              <a:ext uri="{FF2B5EF4-FFF2-40B4-BE49-F238E27FC236}">
                <a16:creationId xmlns:a16="http://schemas.microsoft.com/office/drawing/2014/main" id="{C9CCFBC7-0A59-5C8D-EB9E-D2729BA30F54}"/>
              </a:ext>
            </a:extLst>
          </p:cNvPr>
          <p:cNvCxnSpPr>
            <a:cxnSpLocks/>
          </p:cNvCxnSpPr>
          <p:nvPr/>
        </p:nvCxnSpPr>
        <p:spPr bwMode="auto">
          <a:xfrm>
            <a:off x="4871504" y="1835037"/>
            <a:ext cx="403582" cy="864753"/>
          </a:xfrm>
          <a:prstGeom prst="bentConnector2">
            <a:avLst/>
          </a:prstGeom>
          <a:solidFill>
            <a:schemeClr val="accent1"/>
          </a:solidFill>
          <a:ln w="9525" cap="flat" cmpd="sng" algn="ctr">
            <a:solidFill>
              <a:schemeClr val="tx1"/>
            </a:solidFill>
            <a:prstDash val="solid"/>
            <a:round/>
            <a:headEnd type="none" w="med" len="med"/>
            <a:tailEnd type="triangle"/>
          </a:ln>
          <a:effectLst/>
        </p:spPr>
      </p:cxnSp>
      <p:cxnSp>
        <p:nvCxnSpPr>
          <p:cNvPr id="1058" name="Elbow Connector 1057">
            <a:extLst>
              <a:ext uri="{FF2B5EF4-FFF2-40B4-BE49-F238E27FC236}">
                <a16:creationId xmlns:a16="http://schemas.microsoft.com/office/drawing/2014/main" id="{5FF9C040-B728-60D4-F704-BC54CD2A2A22}"/>
              </a:ext>
            </a:extLst>
          </p:cNvPr>
          <p:cNvCxnSpPr>
            <a:stCxn id="61" idx="3"/>
          </p:cNvCxnSpPr>
          <p:nvPr/>
        </p:nvCxnSpPr>
        <p:spPr bwMode="auto">
          <a:xfrm>
            <a:off x="4838560" y="1835037"/>
            <a:ext cx="438912" cy="1230148"/>
          </a:xfrm>
          <a:prstGeom prst="bentConnector2">
            <a:avLst/>
          </a:prstGeom>
          <a:solidFill>
            <a:schemeClr val="accent1"/>
          </a:solidFill>
          <a:ln w="9525" cap="flat" cmpd="sng" algn="ctr">
            <a:solidFill>
              <a:schemeClr val="tx1"/>
            </a:solidFill>
            <a:prstDash val="solid"/>
            <a:round/>
            <a:headEnd type="none" w="med" len="med"/>
            <a:tailEnd type="triangle"/>
          </a:ln>
          <a:effectLst/>
        </p:spPr>
      </p:cxnSp>
      <p:cxnSp>
        <p:nvCxnSpPr>
          <p:cNvPr id="1060" name="Straight Arrow Connector 1059">
            <a:extLst>
              <a:ext uri="{FF2B5EF4-FFF2-40B4-BE49-F238E27FC236}">
                <a16:creationId xmlns:a16="http://schemas.microsoft.com/office/drawing/2014/main" id="{9F0C01D8-1CC3-9D5A-E948-F39713077AB9}"/>
              </a:ext>
            </a:extLst>
          </p:cNvPr>
          <p:cNvCxnSpPr>
            <a:cxnSpLocks/>
            <a:stCxn id="21" idx="3"/>
          </p:cNvCxnSpPr>
          <p:nvPr/>
        </p:nvCxnSpPr>
        <p:spPr bwMode="auto">
          <a:xfrm>
            <a:off x="2148665" y="4297204"/>
            <a:ext cx="745789" cy="318629"/>
          </a:xfrm>
          <a:prstGeom prst="straightConnector1">
            <a:avLst/>
          </a:prstGeom>
          <a:ln>
            <a:prstDash val="sysDot"/>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62" name="Straight Arrow Connector 1061">
            <a:extLst>
              <a:ext uri="{FF2B5EF4-FFF2-40B4-BE49-F238E27FC236}">
                <a16:creationId xmlns:a16="http://schemas.microsoft.com/office/drawing/2014/main" id="{203991C2-897C-75F5-9FB8-FB3ECE3B6EA0}"/>
              </a:ext>
            </a:extLst>
          </p:cNvPr>
          <p:cNvCxnSpPr>
            <a:cxnSpLocks/>
            <a:stCxn id="26" idx="3"/>
          </p:cNvCxnSpPr>
          <p:nvPr/>
        </p:nvCxnSpPr>
        <p:spPr bwMode="auto">
          <a:xfrm flipV="1">
            <a:off x="2136546" y="4304460"/>
            <a:ext cx="757908" cy="304741"/>
          </a:xfrm>
          <a:prstGeom prst="straightConnector1">
            <a:avLst/>
          </a:prstGeom>
          <a:ln>
            <a:prstDash val="sysDot"/>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65" name="Straight Arrow Connector 1064">
            <a:extLst>
              <a:ext uri="{FF2B5EF4-FFF2-40B4-BE49-F238E27FC236}">
                <a16:creationId xmlns:a16="http://schemas.microsoft.com/office/drawing/2014/main" id="{20CBDFDD-23A5-08B2-DAF8-8373CE88518D}"/>
              </a:ext>
            </a:extLst>
          </p:cNvPr>
          <p:cNvCxnSpPr>
            <a:cxnSpLocks/>
            <a:stCxn id="21" idx="3"/>
          </p:cNvCxnSpPr>
          <p:nvPr/>
        </p:nvCxnSpPr>
        <p:spPr bwMode="auto">
          <a:xfrm>
            <a:off x="2148665" y="4297204"/>
            <a:ext cx="753379" cy="7256"/>
          </a:xfrm>
          <a:prstGeom prst="straightConnector1">
            <a:avLst/>
          </a:prstGeom>
          <a:ln>
            <a:prstDash val="sysDot"/>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67" name="Straight Arrow Connector 1066">
            <a:extLst>
              <a:ext uri="{FF2B5EF4-FFF2-40B4-BE49-F238E27FC236}">
                <a16:creationId xmlns:a16="http://schemas.microsoft.com/office/drawing/2014/main" id="{B5566819-6D42-2EA9-A800-677C2FBCBEFC}"/>
              </a:ext>
            </a:extLst>
          </p:cNvPr>
          <p:cNvCxnSpPr>
            <a:cxnSpLocks/>
          </p:cNvCxnSpPr>
          <p:nvPr/>
        </p:nvCxnSpPr>
        <p:spPr bwMode="auto">
          <a:xfrm>
            <a:off x="2144136" y="4608447"/>
            <a:ext cx="757908" cy="0"/>
          </a:xfrm>
          <a:prstGeom prst="straightConnector1">
            <a:avLst/>
          </a:prstGeom>
          <a:ln>
            <a:prstDash val="sysDot"/>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071" name="TextBox 1070">
            <a:extLst>
              <a:ext uri="{FF2B5EF4-FFF2-40B4-BE49-F238E27FC236}">
                <a16:creationId xmlns:a16="http://schemas.microsoft.com/office/drawing/2014/main" id="{65DEE3F4-48DD-A197-7A6F-73E5CB9BE8BD}"/>
              </a:ext>
            </a:extLst>
          </p:cNvPr>
          <p:cNvSpPr txBox="1"/>
          <p:nvPr/>
        </p:nvSpPr>
        <p:spPr>
          <a:xfrm>
            <a:off x="2311405" y="4047697"/>
            <a:ext cx="420308" cy="707886"/>
          </a:xfrm>
          <a:prstGeom prst="rect">
            <a:avLst/>
          </a:prstGeom>
          <a:noFill/>
        </p:spPr>
        <p:txBody>
          <a:bodyPr wrap="none" rtlCol="0">
            <a:spAutoFit/>
          </a:bodyPr>
          <a:lstStyle/>
          <a:p>
            <a:r>
              <a:rPr lang="en-US" sz="4000" b="1" dirty="0">
                <a:solidFill>
                  <a:schemeClr val="accent1"/>
                </a:solidFill>
              </a:rPr>
              <a:t>x</a:t>
            </a:r>
          </a:p>
        </p:txBody>
      </p:sp>
    </p:spTree>
    <p:extLst>
      <p:ext uri="{BB962C8B-B14F-4D97-AF65-F5344CB8AC3E}">
        <p14:creationId xmlns:p14="http://schemas.microsoft.com/office/powerpoint/2010/main" val="6109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3EDA8-7C66-A246-AEB3-8436EB59EA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75C665-CBC0-AC47-1410-F6D37DA45C35}"/>
              </a:ext>
            </a:extLst>
          </p:cNvPr>
          <p:cNvSpPr>
            <a:spLocks noGrp="1"/>
          </p:cNvSpPr>
          <p:nvPr>
            <p:ph type="title"/>
          </p:nvPr>
        </p:nvSpPr>
        <p:spPr/>
        <p:txBody>
          <a:bodyPr/>
          <a:lstStyle/>
          <a:p>
            <a:pPr algn="l"/>
            <a:r>
              <a:rPr lang="en-US" dirty="0"/>
              <a:t>However, the design of DNA origami nanostructures is a time consuming and complex problem</a:t>
            </a:r>
          </a:p>
        </p:txBody>
      </p:sp>
      <p:grpSp>
        <p:nvGrpSpPr>
          <p:cNvPr id="4" name="Group 3">
            <a:extLst>
              <a:ext uri="{FF2B5EF4-FFF2-40B4-BE49-F238E27FC236}">
                <a16:creationId xmlns:a16="http://schemas.microsoft.com/office/drawing/2014/main" id="{9287235E-19F8-66FD-EFFB-EC639B1073F7}"/>
              </a:ext>
            </a:extLst>
          </p:cNvPr>
          <p:cNvGrpSpPr/>
          <p:nvPr/>
        </p:nvGrpSpPr>
        <p:grpSpPr>
          <a:xfrm>
            <a:off x="457200" y="110044"/>
            <a:ext cx="4692854" cy="193559"/>
            <a:chOff x="740865" y="163384"/>
            <a:chExt cx="4692854" cy="193559"/>
          </a:xfrm>
        </p:grpSpPr>
        <p:sp>
          <p:nvSpPr>
            <p:cNvPr id="5" name="Rectangle 4">
              <a:extLst>
                <a:ext uri="{FF2B5EF4-FFF2-40B4-BE49-F238E27FC236}">
                  <a16:creationId xmlns:a16="http://schemas.microsoft.com/office/drawing/2014/main" id="{815D7079-A4DF-5D91-7CC8-38789C8B49BB}"/>
                </a:ext>
              </a:extLst>
            </p:cNvPr>
            <p:cNvSpPr/>
            <p:nvPr/>
          </p:nvSpPr>
          <p:spPr bwMode="auto">
            <a:xfrm>
              <a:off x="740865" y="163384"/>
              <a:ext cx="102758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accent1"/>
                  </a:solidFill>
                  <a:effectLst>
                    <a:glow>
                      <a:schemeClr val="accent1">
                        <a:lumMod val="75000"/>
                        <a:alpha val="40000"/>
                      </a:schemeClr>
                    </a:glow>
                  </a:effectLst>
                  <a:latin typeface="45 Helvetica Light" pitchFamily="-110" charset="0"/>
                  <a:ea typeface="Geneva" pitchFamily="-110" charset="-128"/>
                  <a:cs typeface="Geneva" pitchFamily="-110" charset="-128"/>
                </a:rPr>
                <a:t>Introduction</a:t>
              </a:r>
              <a:endParaRPr kumimoji="0" lang="en-US" sz="1100" b="1" i="0" u="none" strike="noStrike" cap="none" normalizeH="0" baseline="0" dirty="0">
                <a:ln>
                  <a:noFill/>
                </a:ln>
                <a:solidFill>
                  <a:schemeClr val="accent1"/>
                </a:solidFill>
                <a:effectLst>
                  <a:glow>
                    <a:schemeClr val="accent1">
                      <a:lumMod val="75000"/>
                      <a:alpha val="40000"/>
                    </a:schemeClr>
                  </a:glow>
                </a:effectLst>
                <a:latin typeface="45 Helvetica Light" pitchFamily="-110" charset="0"/>
                <a:ea typeface="Geneva" pitchFamily="-110" charset="-128"/>
                <a:cs typeface="Geneva" pitchFamily="-110" charset="-128"/>
              </a:endParaRPr>
            </a:p>
          </p:txBody>
        </p:sp>
        <p:sp>
          <p:nvSpPr>
            <p:cNvPr id="6" name="Rectangle 5">
              <a:extLst>
                <a:ext uri="{FF2B5EF4-FFF2-40B4-BE49-F238E27FC236}">
                  <a16:creationId xmlns:a16="http://schemas.microsoft.com/office/drawing/2014/main" id="{6B13ED5F-DB1A-5C15-B133-B4724ADB33C6}"/>
                </a:ext>
              </a:extLst>
            </p:cNvPr>
            <p:cNvSpPr/>
            <p:nvPr/>
          </p:nvSpPr>
          <p:spPr bwMode="auto">
            <a:xfrm>
              <a:off x="1720823" y="163384"/>
              <a:ext cx="102758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1200" dirty="0">
                  <a:solidFill>
                    <a:schemeClr val="accent6"/>
                  </a:solidFill>
                  <a:latin typeface="45 Helvetica Light" pitchFamily="-110" charset="0"/>
                  <a:ea typeface="Geneva" pitchFamily="-110" charset="-128"/>
                  <a:cs typeface="Geneva" pitchFamily="-110" charset="-128"/>
                </a:rPr>
                <a:t>Methodology</a:t>
              </a:r>
              <a:endPar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endParaRPr>
            </a:p>
          </p:txBody>
        </p:sp>
        <p:sp>
          <p:nvSpPr>
            <p:cNvPr id="7" name="Rectangle 6">
              <a:extLst>
                <a:ext uri="{FF2B5EF4-FFF2-40B4-BE49-F238E27FC236}">
                  <a16:creationId xmlns:a16="http://schemas.microsoft.com/office/drawing/2014/main" id="{E61C0A24-7A85-56F5-9289-B6986E7AD3FC}"/>
                </a:ext>
              </a:extLst>
            </p:cNvPr>
            <p:cNvSpPr/>
            <p:nvPr/>
          </p:nvSpPr>
          <p:spPr bwMode="auto">
            <a:xfrm>
              <a:off x="275187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Results</a:t>
              </a:r>
            </a:p>
          </p:txBody>
        </p:sp>
        <p:sp>
          <p:nvSpPr>
            <p:cNvPr id="8" name="Rectangle 7">
              <a:extLst>
                <a:ext uri="{FF2B5EF4-FFF2-40B4-BE49-F238E27FC236}">
                  <a16:creationId xmlns:a16="http://schemas.microsoft.com/office/drawing/2014/main" id="{8D6CF2AE-AFA0-AFC5-CABE-1D475783CF09}"/>
                </a:ext>
              </a:extLst>
            </p:cNvPr>
            <p:cNvSpPr/>
            <p:nvPr/>
          </p:nvSpPr>
          <p:spPr bwMode="auto">
            <a:xfrm>
              <a:off x="3456902"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Conclusions</a:t>
              </a:r>
            </a:p>
          </p:txBody>
        </p:sp>
        <p:sp>
          <p:nvSpPr>
            <p:cNvPr id="9" name="Rectangle 8">
              <a:extLst>
                <a:ext uri="{FF2B5EF4-FFF2-40B4-BE49-F238E27FC236}">
                  <a16:creationId xmlns:a16="http://schemas.microsoft.com/office/drawing/2014/main" id="{1DA32CF1-B21E-66E3-1BB3-B01234F2A353}"/>
                </a:ext>
              </a:extLst>
            </p:cNvPr>
            <p:cNvSpPr/>
            <p:nvPr/>
          </p:nvSpPr>
          <p:spPr bwMode="auto">
            <a:xfrm>
              <a:off x="440959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Q&amp;A</a:t>
              </a:r>
            </a:p>
          </p:txBody>
        </p:sp>
      </p:grpSp>
      <p:sp>
        <p:nvSpPr>
          <p:cNvPr id="16" name="TextBox 15">
            <a:extLst>
              <a:ext uri="{FF2B5EF4-FFF2-40B4-BE49-F238E27FC236}">
                <a16:creationId xmlns:a16="http://schemas.microsoft.com/office/drawing/2014/main" id="{7E0B7E8A-0ED8-2F9B-E210-728824D4A155}"/>
              </a:ext>
            </a:extLst>
          </p:cNvPr>
          <p:cNvSpPr txBox="1"/>
          <p:nvPr/>
        </p:nvSpPr>
        <p:spPr>
          <a:xfrm>
            <a:off x="-27336" y="4875831"/>
            <a:ext cx="2904962" cy="184666"/>
          </a:xfrm>
          <a:prstGeom prst="rect">
            <a:avLst/>
          </a:prstGeom>
          <a:noFill/>
        </p:spPr>
        <p:txBody>
          <a:bodyPr wrap="none" rtlCol="0">
            <a:spAutoFit/>
          </a:bodyPr>
          <a:lstStyle/>
          <a:p>
            <a:r>
              <a:rPr lang="en-MO" sz="600" dirty="0"/>
              <a:t>Video of caDNAno:</a:t>
            </a:r>
            <a:r>
              <a:rPr lang="en-GB" sz="600" dirty="0">
                <a:effectLst/>
              </a:rPr>
              <a:t> Douglas, S. et al. </a:t>
            </a:r>
            <a:r>
              <a:rPr lang="en-GB" sz="600" i="1" dirty="0">
                <a:effectLst/>
              </a:rPr>
              <a:t>Nucleic Acids Research</a:t>
            </a:r>
            <a:r>
              <a:rPr lang="en-GB" sz="600" dirty="0">
                <a:effectLst/>
              </a:rPr>
              <a:t> 37, no. 15 (2009): 5001–6. </a:t>
            </a:r>
          </a:p>
        </p:txBody>
      </p:sp>
      <p:sp>
        <p:nvSpPr>
          <p:cNvPr id="17" name="TextBox 16">
            <a:extLst>
              <a:ext uri="{FF2B5EF4-FFF2-40B4-BE49-F238E27FC236}">
                <a16:creationId xmlns:a16="http://schemas.microsoft.com/office/drawing/2014/main" id="{BA13F4F2-0ACC-991A-E89E-E5572EE0481C}"/>
              </a:ext>
            </a:extLst>
          </p:cNvPr>
          <p:cNvSpPr txBox="1"/>
          <p:nvPr/>
        </p:nvSpPr>
        <p:spPr>
          <a:xfrm>
            <a:off x="12148" y="4241674"/>
            <a:ext cx="1295547" cy="584775"/>
          </a:xfrm>
          <a:prstGeom prst="rect">
            <a:avLst/>
          </a:prstGeom>
          <a:noFill/>
        </p:spPr>
        <p:txBody>
          <a:bodyPr wrap="none" rtlCol="0">
            <a:spAutoFit/>
          </a:bodyPr>
          <a:lstStyle/>
          <a:p>
            <a:pPr algn="ctr"/>
            <a:r>
              <a:rPr lang="en-MO" sz="1600" b="1" dirty="0"/>
              <a:t>3 step design</a:t>
            </a:r>
          </a:p>
          <a:p>
            <a:pPr algn="ctr"/>
            <a:r>
              <a:rPr lang="en-MO" sz="1600" b="1" dirty="0"/>
              <a:t>process</a:t>
            </a:r>
          </a:p>
        </p:txBody>
      </p:sp>
      <p:sp>
        <p:nvSpPr>
          <p:cNvPr id="22" name="TextBox 21">
            <a:extLst>
              <a:ext uri="{FF2B5EF4-FFF2-40B4-BE49-F238E27FC236}">
                <a16:creationId xmlns:a16="http://schemas.microsoft.com/office/drawing/2014/main" id="{46F42460-3307-F995-742A-28F4F733765D}"/>
              </a:ext>
            </a:extLst>
          </p:cNvPr>
          <p:cNvSpPr txBox="1"/>
          <p:nvPr/>
        </p:nvSpPr>
        <p:spPr>
          <a:xfrm>
            <a:off x="1526954" y="4241674"/>
            <a:ext cx="2678041" cy="553998"/>
          </a:xfrm>
          <a:prstGeom prst="rect">
            <a:avLst/>
          </a:prstGeom>
          <a:noFill/>
        </p:spPr>
        <p:txBody>
          <a:bodyPr wrap="none" rtlCol="0">
            <a:spAutoFit/>
          </a:bodyPr>
          <a:lstStyle/>
          <a:p>
            <a:r>
              <a:rPr lang="en-MO" sz="1600" dirty="0">
                <a:solidFill>
                  <a:schemeClr val="accent4"/>
                </a:solidFill>
              </a:rPr>
              <a:t>Cross section</a:t>
            </a:r>
          </a:p>
          <a:p>
            <a:r>
              <a:rPr lang="en-MO" sz="1400" dirty="0">
                <a:sym typeface="Wingdings" pitchFamily="2" charset="2"/>
              </a:rPr>
              <a:t> Controls mechanical properties</a:t>
            </a:r>
            <a:endParaRPr lang="en-MO" sz="1400" dirty="0"/>
          </a:p>
        </p:txBody>
      </p:sp>
      <p:sp>
        <p:nvSpPr>
          <p:cNvPr id="23" name="TextBox 22">
            <a:extLst>
              <a:ext uri="{FF2B5EF4-FFF2-40B4-BE49-F238E27FC236}">
                <a16:creationId xmlns:a16="http://schemas.microsoft.com/office/drawing/2014/main" id="{AE44D635-62AC-1285-2E05-CDD368FED822}"/>
              </a:ext>
            </a:extLst>
          </p:cNvPr>
          <p:cNvSpPr txBox="1"/>
          <p:nvPr/>
        </p:nvSpPr>
        <p:spPr>
          <a:xfrm>
            <a:off x="4529427" y="4241674"/>
            <a:ext cx="2503314" cy="553998"/>
          </a:xfrm>
          <a:prstGeom prst="rect">
            <a:avLst/>
          </a:prstGeom>
          <a:noFill/>
        </p:spPr>
        <p:txBody>
          <a:bodyPr wrap="none" rtlCol="0">
            <a:spAutoFit/>
          </a:bodyPr>
          <a:lstStyle/>
          <a:p>
            <a:r>
              <a:rPr lang="en-MO" sz="1600" dirty="0">
                <a:solidFill>
                  <a:srgbClr val="00B0F0"/>
                </a:solidFill>
              </a:rPr>
              <a:t>Scaffold routing</a:t>
            </a:r>
          </a:p>
          <a:p>
            <a:r>
              <a:rPr lang="en-MO" sz="1400" dirty="0">
                <a:sym typeface="Wingdings" pitchFamily="2" charset="2"/>
              </a:rPr>
              <a:t> Requirement of DNA origami</a:t>
            </a:r>
            <a:endParaRPr lang="en-MO" sz="1400" dirty="0"/>
          </a:p>
        </p:txBody>
      </p:sp>
      <p:sp>
        <p:nvSpPr>
          <p:cNvPr id="24" name="TextBox 23">
            <a:extLst>
              <a:ext uri="{FF2B5EF4-FFF2-40B4-BE49-F238E27FC236}">
                <a16:creationId xmlns:a16="http://schemas.microsoft.com/office/drawing/2014/main" id="{12620E81-E333-302A-0B77-220177B19B49}"/>
              </a:ext>
            </a:extLst>
          </p:cNvPr>
          <p:cNvSpPr txBox="1"/>
          <p:nvPr/>
        </p:nvSpPr>
        <p:spPr>
          <a:xfrm>
            <a:off x="7438451" y="4241674"/>
            <a:ext cx="1446230" cy="553998"/>
          </a:xfrm>
          <a:prstGeom prst="rect">
            <a:avLst/>
          </a:prstGeom>
          <a:noFill/>
        </p:spPr>
        <p:txBody>
          <a:bodyPr wrap="none" rtlCol="0">
            <a:spAutoFit/>
          </a:bodyPr>
          <a:lstStyle/>
          <a:p>
            <a:r>
              <a:rPr lang="en-MO" sz="1600" dirty="0">
                <a:solidFill>
                  <a:schemeClr val="accent2">
                    <a:lumMod val="75000"/>
                  </a:schemeClr>
                </a:solidFill>
              </a:rPr>
              <a:t>Staple design</a:t>
            </a:r>
          </a:p>
          <a:p>
            <a:r>
              <a:rPr lang="en-MO" sz="1400" dirty="0">
                <a:sym typeface="Wingdings" pitchFamily="2" charset="2"/>
              </a:rPr>
              <a:t> </a:t>
            </a:r>
            <a:r>
              <a:rPr lang="en-MO" sz="1400" i="1" dirty="0">
                <a:sym typeface="Wingdings" pitchFamily="2" charset="2"/>
              </a:rPr>
              <a:t>Glue</a:t>
            </a:r>
            <a:r>
              <a:rPr lang="en-MO" sz="1400" dirty="0">
                <a:sym typeface="Wingdings" pitchFamily="2" charset="2"/>
              </a:rPr>
              <a:t> of design</a:t>
            </a:r>
            <a:endParaRPr lang="en-MO" sz="1400" dirty="0"/>
          </a:p>
        </p:txBody>
      </p:sp>
      <p:cxnSp>
        <p:nvCxnSpPr>
          <p:cNvPr id="28" name="Straight Arrow Connector 27">
            <a:extLst>
              <a:ext uri="{FF2B5EF4-FFF2-40B4-BE49-F238E27FC236}">
                <a16:creationId xmlns:a16="http://schemas.microsoft.com/office/drawing/2014/main" id="{EBA6279C-A498-52DD-7557-EDB616E40E9B}"/>
              </a:ext>
            </a:extLst>
          </p:cNvPr>
          <p:cNvCxnSpPr>
            <a:cxnSpLocks/>
          </p:cNvCxnSpPr>
          <p:nvPr/>
        </p:nvCxnSpPr>
        <p:spPr bwMode="auto">
          <a:xfrm>
            <a:off x="4224488" y="4526367"/>
            <a:ext cx="285446"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29" name="Straight Arrow Connector 28">
            <a:extLst>
              <a:ext uri="{FF2B5EF4-FFF2-40B4-BE49-F238E27FC236}">
                <a16:creationId xmlns:a16="http://schemas.microsoft.com/office/drawing/2014/main" id="{80F4E024-C27D-6210-B798-35C071C8F84B}"/>
              </a:ext>
            </a:extLst>
          </p:cNvPr>
          <p:cNvCxnSpPr>
            <a:cxnSpLocks/>
          </p:cNvCxnSpPr>
          <p:nvPr/>
        </p:nvCxnSpPr>
        <p:spPr bwMode="auto">
          <a:xfrm>
            <a:off x="7052234" y="4526367"/>
            <a:ext cx="285446"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pic>
        <p:nvPicPr>
          <p:cNvPr id="30" name="Screen Recording 2025-08-13 at 10.03.09 PM">
            <a:hlinkClick r:id="" action="ppaction://media"/>
            <a:extLst>
              <a:ext uri="{FF2B5EF4-FFF2-40B4-BE49-F238E27FC236}">
                <a16:creationId xmlns:a16="http://schemas.microsoft.com/office/drawing/2014/main" id="{7CB017C3-F6D9-C28C-836B-48532793A7E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038257" y="1106027"/>
            <a:ext cx="4943353" cy="3095567"/>
          </a:xfrm>
          <a:prstGeom prst="rect">
            <a:avLst/>
          </a:prstGeom>
        </p:spPr>
      </p:pic>
      <p:pic>
        <p:nvPicPr>
          <p:cNvPr id="33" name="scaffold_routing_spedup">
            <a:hlinkClick r:id="" action="ppaction://media"/>
            <a:extLst>
              <a:ext uri="{FF2B5EF4-FFF2-40B4-BE49-F238E27FC236}">
                <a16:creationId xmlns:a16="http://schemas.microsoft.com/office/drawing/2014/main" id="{1EF8E7E2-FECB-BD28-D6B8-86D0A30F813F}"/>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2028830" y="1106027"/>
            <a:ext cx="4943353" cy="3089596"/>
          </a:xfrm>
          <a:prstGeom prst="rect">
            <a:avLst/>
          </a:prstGeom>
        </p:spPr>
      </p:pic>
      <p:pic>
        <p:nvPicPr>
          <p:cNvPr id="38" name="Picture 37" descr="A screenshot of a computer&#10;&#10;AI-generated content may be incorrect.">
            <a:extLst>
              <a:ext uri="{FF2B5EF4-FFF2-40B4-BE49-F238E27FC236}">
                <a16:creationId xmlns:a16="http://schemas.microsoft.com/office/drawing/2014/main" id="{E461779C-0E54-75CE-A043-EAA4C045D51F}"/>
              </a:ext>
            </a:extLst>
          </p:cNvPr>
          <p:cNvPicPr>
            <a:picLocks noChangeAspect="1"/>
          </p:cNvPicPr>
          <p:nvPr/>
        </p:nvPicPr>
        <p:blipFill>
          <a:blip r:embed="rId9"/>
          <a:stretch>
            <a:fillRect/>
          </a:stretch>
        </p:blipFill>
        <p:spPr>
          <a:xfrm>
            <a:off x="1969684" y="1082376"/>
            <a:ext cx="5119486" cy="3113247"/>
          </a:xfrm>
          <a:prstGeom prst="rect">
            <a:avLst/>
          </a:prstGeom>
        </p:spPr>
      </p:pic>
      <p:pic>
        <p:nvPicPr>
          <p:cNvPr id="44" name="Picture 43" descr="A colorful molecule structure&#10;&#10;AI-generated content may be incorrect.">
            <a:extLst>
              <a:ext uri="{FF2B5EF4-FFF2-40B4-BE49-F238E27FC236}">
                <a16:creationId xmlns:a16="http://schemas.microsoft.com/office/drawing/2014/main" id="{3FE91F38-B774-23A7-7A34-EEF10FFBFA82}"/>
              </a:ext>
            </a:extLst>
          </p:cNvPr>
          <p:cNvPicPr>
            <a:picLocks noChangeAspect="1"/>
          </p:cNvPicPr>
          <p:nvPr/>
        </p:nvPicPr>
        <p:blipFill>
          <a:blip r:embed="rId10"/>
          <a:stretch>
            <a:fillRect/>
          </a:stretch>
        </p:blipFill>
        <p:spPr>
          <a:xfrm>
            <a:off x="7337680" y="1593198"/>
            <a:ext cx="1694047" cy="1629099"/>
          </a:xfrm>
          <a:prstGeom prst="rect">
            <a:avLst/>
          </a:prstGeom>
        </p:spPr>
      </p:pic>
      <p:sp>
        <p:nvSpPr>
          <p:cNvPr id="45" name="TextBox 44">
            <a:extLst>
              <a:ext uri="{FF2B5EF4-FFF2-40B4-BE49-F238E27FC236}">
                <a16:creationId xmlns:a16="http://schemas.microsoft.com/office/drawing/2014/main" id="{5FDF0FF3-A954-6B4B-DC02-CF5EA47B088F}"/>
              </a:ext>
            </a:extLst>
          </p:cNvPr>
          <p:cNvSpPr txBox="1"/>
          <p:nvPr/>
        </p:nvSpPr>
        <p:spPr>
          <a:xfrm>
            <a:off x="7040756" y="2962753"/>
            <a:ext cx="2132158" cy="738664"/>
          </a:xfrm>
          <a:prstGeom prst="rect">
            <a:avLst/>
          </a:prstGeom>
          <a:noFill/>
        </p:spPr>
        <p:txBody>
          <a:bodyPr wrap="square" rtlCol="0">
            <a:spAutoFit/>
          </a:bodyPr>
          <a:lstStyle/>
          <a:p>
            <a:pPr algn="ctr"/>
            <a:r>
              <a:rPr lang="en-MO" sz="1400" dirty="0"/>
              <a:t>3D Extrusion-like structures are </a:t>
            </a:r>
            <a:r>
              <a:rPr lang="en-MO" sz="1400" dirty="0">
                <a:solidFill>
                  <a:schemeClr val="accent1"/>
                </a:solidFill>
              </a:rPr>
              <a:t>difficult</a:t>
            </a:r>
            <a:r>
              <a:rPr lang="en-MO" sz="1400" dirty="0"/>
              <a:t>, but feasible</a:t>
            </a:r>
          </a:p>
        </p:txBody>
      </p:sp>
    </p:spTree>
    <p:extLst>
      <p:ext uri="{BB962C8B-B14F-4D97-AF65-F5344CB8AC3E}">
        <p14:creationId xmlns:p14="http://schemas.microsoft.com/office/powerpoint/2010/main" val="313389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19583" fill="hold"/>
                                        <p:tgtEl>
                                          <p:spTgt spid="30"/>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21980" fill="hold"/>
                                        <p:tgtEl>
                                          <p:spTgt spid="33"/>
                                        </p:tgtEl>
                                      </p:cBhvr>
                                    </p:cmd>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30"/>
                </p:tgtEl>
              </p:cMediaNode>
            </p:video>
            <p:video>
              <p:cMediaNode vol="80000">
                <p:cTn id="36" fill="hold" display="0">
                  <p:stCondLst>
                    <p:cond delay="indefinite"/>
                  </p:stCondLst>
                </p:cTn>
                <p:tgtEl>
                  <p:spTgt spid="33"/>
                </p:tgtEl>
              </p:cMediaNode>
            </p:video>
            <p:seq concurrent="1" nextAc="seek">
              <p:cTn id="37" restart="whenNotActive" fill="hold" evtFilter="cancelBubble" nodeType="interactiveSeq">
                <p:stCondLst>
                  <p:cond evt="onClick" delay="0">
                    <p:tgtEl>
                      <p:spTgt spid="33"/>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33"/>
                                        </p:tgtEl>
                                      </p:cBhvr>
                                    </p:cmd>
                                  </p:childTnLst>
                                </p:cTn>
                              </p:par>
                            </p:childTnLst>
                          </p:cTn>
                        </p:par>
                      </p:childTnLst>
                    </p:cTn>
                  </p:par>
                </p:childTnLst>
              </p:cTn>
              <p:nextCondLst>
                <p:cond evt="onClick" delay="0">
                  <p:tgtEl>
                    <p:spTgt spid="33"/>
                  </p:tgtEl>
                </p:cond>
              </p:nextCondLst>
            </p:seq>
          </p:childTnLst>
        </p:cTn>
      </p:par>
    </p:tnLst>
    <p:bldLst>
      <p:bldP spid="17" grpId="0"/>
      <p:bldP spid="22" grpId="0"/>
      <p:bldP spid="23" grpId="0"/>
      <p:bldP spid="24" grpId="0"/>
      <p:bldP spid="4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86E7F-0607-B7AA-45EA-C1D76DCCC6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62C192-982D-C73D-6FBB-366ECA7090D5}"/>
              </a:ext>
            </a:extLst>
          </p:cNvPr>
          <p:cNvSpPr>
            <a:spLocks noGrp="1"/>
          </p:cNvSpPr>
          <p:nvPr>
            <p:ph type="title"/>
          </p:nvPr>
        </p:nvSpPr>
        <p:spPr/>
        <p:txBody>
          <a:bodyPr/>
          <a:lstStyle/>
          <a:p>
            <a:pPr algn="l"/>
            <a:r>
              <a:rPr lang="en-US" dirty="0"/>
              <a:t>Complex 3D DNA origami become </a:t>
            </a:r>
            <a:r>
              <a:rPr lang="en-US" dirty="0">
                <a:solidFill>
                  <a:schemeClr val="accent1"/>
                </a:solidFill>
              </a:rPr>
              <a:t>even more difficult </a:t>
            </a:r>
            <a:r>
              <a:rPr lang="en-US" dirty="0"/>
              <a:t>to manually design</a:t>
            </a:r>
            <a:endParaRPr lang="en-US" dirty="0">
              <a:solidFill>
                <a:schemeClr val="accent1"/>
              </a:solidFill>
            </a:endParaRPr>
          </a:p>
        </p:txBody>
      </p:sp>
      <p:grpSp>
        <p:nvGrpSpPr>
          <p:cNvPr id="4" name="Group 3">
            <a:extLst>
              <a:ext uri="{FF2B5EF4-FFF2-40B4-BE49-F238E27FC236}">
                <a16:creationId xmlns:a16="http://schemas.microsoft.com/office/drawing/2014/main" id="{0BA6B82D-CEDD-2D35-5821-F700C11FC986}"/>
              </a:ext>
            </a:extLst>
          </p:cNvPr>
          <p:cNvGrpSpPr/>
          <p:nvPr/>
        </p:nvGrpSpPr>
        <p:grpSpPr>
          <a:xfrm>
            <a:off x="457200" y="110044"/>
            <a:ext cx="4692854" cy="193559"/>
            <a:chOff x="740865" y="163384"/>
            <a:chExt cx="4692854" cy="193559"/>
          </a:xfrm>
        </p:grpSpPr>
        <p:sp>
          <p:nvSpPr>
            <p:cNvPr id="5" name="Rectangle 4">
              <a:extLst>
                <a:ext uri="{FF2B5EF4-FFF2-40B4-BE49-F238E27FC236}">
                  <a16:creationId xmlns:a16="http://schemas.microsoft.com/office/drawing/2014/main" id="{76FB03CC-1D7B-D769-14E2-4FE6129DC8AB}"/>
                </a:ext>
              </a:extLst>
            </p:cNvPr>
            <p:cNvSpPr/>
            <p:nvPr/>
          </p:nvSpPr>
          <p:spPr bwMode="auto">
            <a:xfrm>
              <a:off x="740865" y="163384"/>
              <a:ext cx="102758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accent1"/>
                  </a:solidFill>
                  <a:effectLst>
                    <a:glow>
                      <a:schemeClr val="accent1">
                        <a:lumMod val="75000"/>
                        <a:alpha val="40000"/>
                      </a:schemeClr>
                    </a:glow>
                  </a:effectLst>
                  <a:latin typeface="45 Helvetica Light" pitchFamily="-110" charset="0"/>
                  <a:ea typeface="Geneva" pitchFamily="-110" charset="-128"/>
                  <a:cs typeface="Geneva" pitchFamily="-110" charset="-128"/>
                </a:rPr>
                <a:t>Introduction</a:t>
              </a:r>
              <a:endParaRPr kumimoji="0" lang="en-US" sz="1100" b="1" i="0" u="none" strike="noStrike" cap="none" normalizeH="0" baseline="0" dirty="0">
                <a:ln>
                  <a:noFill/>
                </a:ln>
                <a:solidFill>
                  <a:schemeClr val="accent1"/>
                </a:solidFill>
                <a:effectLst>
                  <a:glow>
                    <a:schemeClr val="accent1">
                      <a:lumMod val="75000"/>
                      <a:alpha val="40000"/>
                    </a:schemeClr>
                  </a:glow>
                </a:effectLst>
                <a:latin typeface="45 Helvetica Light" pitchFamily="-110" charset="0"/>
                <a:ea typeface="Geneva" pitchFamily="-110" charset="-128"/>
                <a:cs typeface="Geneva" pitchFamily="-110" charset="-128"/>
              </a:endParaRPr>
            </a:p>
          </p:txBody>
        </p:sp>
        <p:sp>
          <p:nvSpPr>
            <p:cNvPr id="6" name="Rectangle 5">
              <a:extLst>
                <a:ext uri="{FF2B5EF4-FFF2-40B4-BE49-F238E27FC236}">
                  <a16:creationId xmlns:a16="http://schemas.microsoft.com/office/drawing/2014/main" id="{CD0AF6D0-743D-C149-E3EA-66EE2D8C607A}"/>
                </a:ext>
              </a:extLst>
            </p:cNvPr>
            <p:cNvSpPr/>
            <p:nvPr/>
          </p:nvSpPr>
          <p:spPr bwMode="auto">
            <a:xfrm>
              <a:off x="1720823" y="163384"/>
              <a:ext cx="102758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1200" dirty="0">
                  <a:solidFill>
                    <a:schemeClr val="accent6"/>
                  </a:solidFill>
                  <a:latin typeface="45 Helvetica Light" pitchFamily="-110" charset="0"/>
                  <a:ea typeface="Geneva" pitchFamily="-110" charset="-128"/>
                  <a:cs typeface="Geneva" pitchFamily="-110" charset="-128"/>
                </a:rPr>
                <a:t>Methodology</a:t>
              </a:r>
              <a:endPar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endParaRPr>
            </a:p>
          </p:txBody>
        </p:sp>
        <p:sp>
          <p:nvSpPr>
            <p:cNvPr id="7" name="Rectangle 6">
              <a:extLst>
                <a:ext uri="{FF2B5EF4-FFF2-40B4-BE49-F238E27FC236}">
                  <a16:creationId xmlns:a16="http://schemas.microsoft.com/office/drawing/2014/main" id="{F9CE0C02-BB11-BE56-08DC-7030A62DBD21}"/>
                </a:ext>
              </a:extLst>
            </p:cNvPr>
            <p:cNvSpPr/>
            <p:nvPr/>
          </p:nvSpPr>
          <p:spPr bwMode="auto">
            <a:xfrm>
              <a:off x="275187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Results</a:t>
              </a:r>
            </a:p>
          </p:txBody>
        </p:sp>
        <p:sp>
          <p:nvSpPr>
            <p:cNvPr id="8" name="Rectangle 7">
              <a:extLst>
                <a:ext uri="{FF2B5EF4-FFF2-40B4-BE49-F238E27FC236}">
                  <a16:creationId xmlns:a16="http://schemas.microsoft.com/office/drawing/2014/main" id="{8AF81596-7D2C-42F9-7499-2682F82C3CFA}"/>
                </a:ext>
              </a:extLst>
            </p:cNvPr>
            <p:cNvSpPr/>
            <p:nvPr/>
          </p:nvSpPr>
          <p:spPr bwMode="auto">
            <a:xfrm>
              <a:off x="3456902"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Conclusions</a:t>
              </a:r>
            </a:p>
          </p:txBody>
        </p:sp>
        <p:sp>
          <p:nvSpPr>
            <p:cNvPr id="9" name="Rectangle 8">
              <a:extLst>
                <a:ext uri="{FF2B5EF4-FFF2-40B4-BE49-F238E27FC236}">
                  <a16:creationId xmlns:a16="http://schemas.microsoft.com/office/drawing/2014/main" id="{61003232-C470-45C2-5B61-16EE740EC78A}"/>
                </a:ext>
              </a:extLst>
            </p:cNvPr>
            <p:cNvSpPr/>
            <p:nvPr/>
          </p:nvSpPr>
          <p:spPr bwMode="auto">
            <a:xfrm>
              <a:off x="440959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Q&amp;A</a:t>
              </a:r>
            </a:p>
          </p:txBody>
        </p:sp>
      </p:grpSp>
      <p:sp>
        <p:nvSpPr>
          <p:cNvPr id="35" name="Rectangle 34">
            <a:extLst>
              <a:ext uri="{FF2B5EF4-FFF2-40B4-BE49-F238E27FC236}">
                <a16:creationId xmlns:a16="http://schemas.microsoft.com/office/drawing/2014/main" id="{84DC2027-2D2C-12A4-19BC-AC88C6170F91}"/>
              </a:ext>
            </a:extLst>
          </p:cNvPr>
          <p:cNvSpPr/>
          <p:nvPr/>
        </p:nvSpPr>
        <p:spPr bwMode="auto">
          <a:xfrm>
            <a:off x="2240782" y="2409910"/>
            <a:ext cx="341644" cy="36366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31" name="Oval 30">
            <a:extLst>
              <a:ext uri="{FF2B5EF4-FFF2-40B4-BE49-F238E27FC236}">
                <a16:creationId xmlns:a16="http://schemas.microsoft.com/office/drawing/2014/main" id="{686F3208-7B07-8652-4362-5E1EE4E50348}"/>
              </a:ext>
            </a:extLst>
          </p:cNvPr>
          <p:cNvSpPr/>
          <p:nvPr/>
        </p:nvSpPr>
        <p:spPr bwMode="auto">
          <a:xfrm>
            <a:off x="7676941" y="1457011"/>
            <a:ext cx="391885" cy="261257"/>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39" name="Rectangle 38">
            <a:extLst>
              <a:ext uri="{FF2B5EF4-FFF2-40B4-BE49-F238E27FC236}">
                <a16:creationId xmlns:a16="http://schemas.microsoft.com/office/drawing/2014/main" id="{C70055E7-AF0E-DAD8-D635-27B0FAA1F2F1}"/>
              </a:ext>
            </a:extLst>
          </p:cNvPr>
          <p:cNvSpPr/>
          <p:nvPr/>
        </p:nvSpPr>
        <p:spPr bwMode="auto">
          <a:xfrm>
            <a:off x="7591647" y="1315707"/>
            <a:ext cx="281236" cy="2719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48" name="Rectangle 47">
            <a:extLst>
              <a:ext uri="{FF2B5EF4-FFF2-40B4-BE49-F238E27FC236}">
                <a16:creationId xmlns:a16="http://schemas.microsoft.com/office/drawing/2014/main" id="{6D8A640C-CFC6-CDCA-287D-25578698890B}"/>
              </a:ext>
            </a:extLst>
          </p:cNvPr>
          <p:cNvSpPr/>
          <p:nvPr/>
        </p:nvSpPr>
        <p:spPr bwMode="auto">
          <a:xfrm>
            <a:off x="2240782" y="2399636"/>
            <a:ext cx="170822" cy="18183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grpSp>
        <p:nvGrpSpPr>
          <p:cNvPr id="19" name="Group 18">
            <a:extLst>
              <a:ext uri="{FF2B5EF4-FFF2-40B4-BE49-F238E27FC236}">
                <a16:creationId xmlns:a16="http://schemas.microsoft.com/office/drawing/2014/main" id="{7F2161EB-3A0B-CAC4-0A29-47F005CB1654}"/>
              </a:ext>
            </a:extLst>
          </p:cNvPr>
          <p:cNvGrpSpPr>
            <a:grpSpLocks noChangeAspect="1"/>
          </p:cNvGrpSpPr>
          <p:nvPr/>
        </p:nvGrpSpPr>
        <p:grpSpPr>
          <a:xfrm>
            <a:off x="0" y="1161027"/>
            <a:ext cx="2152352" cy="1487454"/>
            <a:chOff x="238618" y="1116992"/>
            <a:chExt cx="2586775" cy="1787676"/>
          </a:xfrm>
        </p:grpSpPr>
        <p:pic>
          <p:nvPicPr>
            <p:cNvPr id="12" name="Picture 11" descr="A diagram of a structure&#10;&#10;AI-generated content may be incorrect.">
              <a:extLst>
                <a:ext uri="{FF2B5EF4-FFF2-40B4-BE49-F238E27FC236}">
                  <a16:creationId xmlns:a16="http://schemas.microsoft.com/office/drawing/2014/main" id="{C38F963A-4556-D914-9EBB-7878B2E57B18}"/>
                </a:ext>
              </a:extLst>
            </p:cNvPr>
            <p:cNvPicPr>
              <a:picLocks noChangeAspect="1"/>
            </p:cNvPicPr>
            <p:nvPr/>
          </p:nvPicPr>
          <p:blipFill>
            <a:blip r:embed="rId3"/>
            <a:stretch>
              <a:fillRect/>
            </a:stretch>
          </p:blipFill>
          <p:spPr>
            <a:xfrm>
              <a:off x="238618" y="1116992"/>
              <a:ext cx="2586775" cy="1787676"/>
            </a:xfrm>
            <a:prstGeom prst="rect">
              <a:avLst/>
            </a:prstGeom>
          </p:spPr>
        </p:pic>
        <p:sp>
          <p:nvSpPr>
            <p:cNvPr id="13" name="Rectangle 12">
              <a:extLst>
                <a:ext uri="{FF2B5EF4-FFF2-40B4-BE49-F238E27FC236}">
                  <a16:creationId xmlns:a16="http://schemas.microsoft.com/office/drawing/2014/main" id="{AFDFE3F3-A829-D013-76D0-85A514DDBD36}"/>
                </a:ext>
              </a:extLst>
            </p:cNvPr>
            <p:cNvSpPr/>
            <p:nvPr/>
          </p:nvSpPr>
          <p:spPr bwMode="auto">
            <a:xfrm>
              <a:off x="238618" y="1130997"/>
              <a:ext cx="462337" cy="36941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grpSp>
      <p:pic>
        <p:nvPicPr>
          <p:cNvPr id="15" name="Picture 14" descr="A diagram of a multicolored line&#10;&#10;AI-generated content may be incorrect.">
            <a:extLst>
              <a:ext uri="{FF2B5EF4-FFF2-40B4-BE49-F238E27FC236}">
                <a16:creationId xmlns:a16="http://schemas.microsoft.com/office/drawing/2014/main" id="{69F9D756-33E7-8FD0-DD16-555B2C31D1C9}"/>
              </a:ext>
            </a:extLst>
          </p:cNvPr>
          <p:cNvPicPr>
            <a:picLocks noChangeAspect="1"/>
          </p:cNvPicPr>
          <p:nvPr/>
        </p:nvPicPr>
        <p:blipFill>
          <a:blip r:embed="rId4"/>
          <a:stretch>
            <a:fillRect/>
          </a:stretch>
        </p:blipFill>
        <p:spPr>
          <a:xfrm>
            <a:off x="2496898" y="1219003"/>
            <a:ext cx="2434986" cy="2643241"/>
          </a:xfrm>
          <a:prstGeom prst="rect">
            <a:avLst/>
          </a:prstGeom>
        </p:spPr>
      </p:pic>
      <p:sp>
        <p:nvSpPr>
          <p:cNvPr id="16" name="TextBox 15">
            <a:extLst>
              <a:ext uri="{FF2B5EF4-FFF2-40B4-BE49-F238E27FC236}">
                <a16:creationId xmlns:a16="http://schemas.microsoft.com/office/drawing/2014/main" id="{84ABCC71-C63D-182C-C440-5D33FBF47005}"/>
              </a:ext>
            </a:extLst>
          </p:cNvPr>
          <p:cNvSpPr txBox="1"/>
          <p:nvPr/>
        </p:nvSpPr>
        <p:spPr>
          <a:xfrm>
            <a:off x="-27336" y="4875831"/>
            <a:ext cx="2353529" cy="276999"/>
          </a:xfrm>
          <a:prstGeom prst="rect">
            <a:avLst/>
          </a:prstGeom>
          <a:noFill/>
        </p:spPr>
        <p:txBody>
          <a:bodyPr wrap="none" rtlCol="0">
            <a:spAutoFit/>
          </a:bodyPr>
          <a:lstStyle/>
          <a:p>
            <a:r>
              <a:rPr lang="en-MO" sz="600" dirty="0"/>
              <a:t>1. </a:t>
            </a:r>
            <a:r>
              <a:rPr lang="en-GB" sz="600" dirty="0">
                <a:effectLst/>
              </a:rPr>
              <a:t>Kosuri, P. et al. </a:t>
            </a:r>
            <a:r>
              <a:rPr lang="en-GB" sz="600" i="1" dirty="0">
                <a:effectLst/>
              </a:rPr>
              <a:t>Nature</a:t>
            </a:r>
            <a:r>
              <a:rPr lang="en-GB" sz="600" dirty="0">
                <a:effectLst/>
              </a:rPr>
              <a:t> 572, no. 7767 (2019): 136–40.</a:t>
            </a:r>
            <a:endParaRPr lang="en-MO" sz="600" dirty="0"/>
          </a:p>
          <a:p>
            <a:r>
              <a:rPr lang="en-MO" sz="600" dirty="0"/>
              <a:t>2.</a:t>
            </a:r>
            <a:r>
              <a:rPr lang="en-GB" sz="600" dirty="0">
                <a:effectLst/>
              </a:rPr>
              <a:t> Douglas, S. et al. </a:t>
            </a:r>
            <a:r>
              <a:rPr lang="en-GB" sz="600" i="1" dirty="0">
                <a:effectLst/>
              </a:rPr>
              <a:t>Nucleic Acids Research</a:t>
            </a:r>
            <a:r>
              <a:rPr lang="en-GB" sz="600" dirty="0">
                <a:effectLst/>
              </a:rPr>
              <a:t> 37, no. 15 (2009): 5001–6. </a:t>
            </a:r>
          </a:p>
        </p:txBody>
      </p:sp>
      <p:sp>
        <p:nvSpPr>
          <p:cNvPr id="18" name="TextBox 17">
            <a:extLst>
              <a:ext uri="{FF2B5EF4-FFF2-40B4-BE49-F238E27FC236}">
                <a16:creationId xmlns:a16="http://schemas.microsoft.com/office/drawing/2014/main" id="{4B9CDFEC-B2C6-683F-DCF2-CB529F203A83}"/>
              </a:ext>
            </a:extLst>
          </p:cNvPr>
          <p:cNvSpPr txBox="1"/>
          <p:nvPr/>
        </p:nvSpPr>
        <p:spPr>
          <a:xfrm>
            <a:off x="2326193" y="4881160"/>
            <a:ext cx="1786708" cy="276999"/>
          </a:xfrm>
          <a:prstGeom prst="rect">
            <a:avLst/>
          </a:prstGeom>
          <a:noFill/>
        </p:spPr>
        <p:txBody>
          <a:bodyPr wrap="none" rtlCol="0">
            <a:spAutoFit/>
          </a:bodyPr>
          <a:lstStyle/>
          <a:p>
            <a:r>
              <a:rPr lang="en-MO" sz="1200" dirty="0"/>
              <a:t>Images from Kosuri et al.</a:t>
            </a:r>
            <a:r>
              <a:rPr lang="en-MO" sz="1200" baseline="30000" dirty="0"/>
              <a:t>1</a:t>
            </a:r>
            <a:endParaRPr lang="en-MO" sz="1200" dirty="0"/>
          </a:p>
        </p:txBody>
      </p:sp>
      <p:sp>
        <p:nvSpPr>
          <p:cNvPr id="21" name="Rounded Rectangle 20">
            <a:extLst>
              <a:ext uri="{FF2B5EF4-FFF2-40B4-BE49-F238E27FC236}">
                <a16:creationId xmlns:a16="http://schemas.microsoft.com/office/drawing/2014/main" id="{7B18FF74-7788-8426-6FFF-AD148328A3A1}"/>
              </a:ext>
            </a:extLst>
          </p:cNvPr>
          <p:cNvSpPr/>
          <p:nvPr/>
        </p:nvSpPr>
        <p:spPr bwMode="auto">
          <a:xfrm>
            <a:off x="243966" y="1315707"/>
            <a:ext cx="1908386" cy="826602"/>
          </a:xfrm>
          <a:prstGeom prst="roundRect">
            <a:avLst/>
          </a:prstGeom>
          <a:noFill/>
          <a:ln w="28575" cap="flat" cmpd="sng" algn="ctr">
            <a:solidFill>
              <a:srgbClr val="D991FF"/>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graphicFrame>
        <p:nvGraphicFramePr>
          <p:cNvPr id="36" name="Table 35">
            <a:extLst>
              <a:ext uri="{FF2B5EF4-FFF2-40B4-BE49-F238E27FC236}">
                <a16:creationId xmlns:a16="http://schemas.microsoft.com/office/drawing/2014/main" id="{E1C4D7D1-5AEA-5F1C-FA3B-8EC27C7D5ACF}"/>
              </a:ext>
            </a:extLst>
          </p:cNvPr>
          <p:cNvGraphicFramePr>
            <a:graphicFrameLocks noGrp="1"/>
          </p:cNvGraphicFramePr>
          <p:nvPr>
            <p:extLst>
              <p:ext uri="{D42A27DB-BD31-4B8C-83A1-F6EECF244321}">
                <p14:modId xmlns:p14="http://schemas.microsoft.com/office/powerpoint/2010/main" val="588612005"/>
              </p:ext>
            </p:extLst>
          </p:nvPr>
        </p:nvGraphicFramePr>
        <p:xfrm>
          <a:off x="5174776" y="1469471"/>
          <a:ext cx="3754916" cy="2225040"/>
        </p:xfrm>
        <a:graphic>
          <a:graphicData uri="http://schemas.openxmlformats.org/drawingml/2006/table">
            <a:tbl>
              <a:tblPr firstRow="1" bandRow="1">
                <a:tableStyleId>{5C22544A-7EE6-4342-B048-85BDC9FD1C3A}</a:tableStyleId>
              </a:tblPr>
              <a:tblGrid>
                <a:gridCol w="1877458">
                  <a:extLst>
                    <a:ext uri="{9D8B030D-6E8A-4147-A177-3AD203B41FA5}">
                      <a16:colId xmlns:a16="http://schemas.microsoft.com/office/drawing/2014/main" val="1376912699"/>
                    </a:ext>
                  </a:extLst>
                </a:gridCol>
                <a:gridCol w="1877458">
                  <a:extLst>
                    <a:ext uri="{9D8B030D-6E8A-4147-A177-3AD203B41FA5}">
                      <a16:colId xmlns:a16="http://schemas.microsoft.com/office/drawing/2014/main" val="1765143293"/>
                    </a:ext>
                  </a:extLst>
                </a:gridCol>
              </a:tblGrid>
              <a:tr h="129884">
                <a:tc>
                  <a:txBody>
                    <a:bodyPr/>
                    <a:lstStyle/>
                    <a:p>
                      <a:r>
                        <a:rPr lang="en-MO" sz="1400" dirty="0"/>
                        <a:t>Challenge</a:t>
                      </a:r>
                    </a:p>
                  </a:txBody>
                  <a:tcPr/>
                </a:tc>
                <a:tc>
                  <a:txBody>
                    <a:bodyPr/>
                    <a:lstStyle/>
                    <a:p>
                      <a:r>
                        <a:rPr lang="en-MO" sz="1400" dirty="0"/>
                        <a:t>Why?</a:t>
                      </a:r>
                    </a:p>
                  </a:txBody>
                  <a:tcPr/>
                </a:tc>
                <a:extLst>
                  <a:ext uri="{0D108BD9-81ED-4DB2-BD59-A6C34878D82A}">
                    <a16:rowId xmlns:a16="http://schemas.microsoft.com/office/drawing/2014/main" val="1727923208"/>
                  </a:ext>
                </a:extLst>
              </a:tr>
              <a:tr h="194826">
                <a:tc>
                  <a:txBody>
                    <a:bodyPr/>
                    <a:lstStyle/>
                    <a:p>
                      <a:r>
                        <a:rPr lang="en-MO" sz="1200" dirty="0"/>
                        <a:t>Circular</a:t>
                      </a:r>
                    </a:p>
                  </a:txBody>
                  <a:tcPr/>
                </a:tc>
                <a:tc>
                  <a:txBody>
                    <a:bodyPr/>
                    <a:lstStyle/>
                    <a:p>
                      <a:r>
                        <a:rPr lang="en-MO" sz="1200" dirty="0"/>
                        <a:t>Scaffold ssDNAs are naturally circular</a:t>
                      </a:r>
                    </a:p>
                  </a:txBody>
                  <a:tcPr/>
                </a:tc>
                <a:extLst>
                  <a:ext uri="{0D108BD9-81ED-4DB2-BD59-A6C34878D82A}">
                    <a16:rowId xmlns:a16="http://schemas.microsoft.com/office/drawing/2014/main" val="408009337"/>
                  </a:ext>
                </a:extLst>
              </a:tr>
              <a:tr h="272756">
                <a:tc>
                  <a:txBody>
                    <a:bodyPr/>
                    <a:lstStyle/>
                    <a:p>
                      <a:r>
                        <a:rPr lang="en-MO" sz="1200" dirty="0"/>
                        <a:t>Length</a:t>
                      </a:r>
                    </a:p>
                  </a:txBody>
                  <a:tcPr/>
                </a:tc>
                <a:tc>
                  <a:txBody>
                    <a:bodyPr/>
                    <a:lstStyle/>
                    <a:p>
                      <a:r>
                        <a:rPr lang="en-MO" sz="1200" dirty="0"/>
                        <a:t>Need to use at least ~85% of a scaffold for folding to occur</a:t>
                      </a:r>
                    </a:p>
                  </a:txBody>
                  <a:tcPr/>
                </a:tc>
                <a:extLst>
                  <a:ext uri="{0D108BD9-81ED-4DB2-BD59-A6C34878D82A}">
                    <a16:rowId xmlns:a16="http://schemas.microsoft.com/office/drawing/2014/main" val="3187338765"/>
                  </a:ext>
                </a:extLst>
              </a:tr>
              <a:tr h="272756">
                <a:tc>
                  <a:txBody>
                    <a:bodyPr/>
                    <a:lstStyle/>
                    <a:p>
                      <a:r>
                        <a:rPr lang="en-MO" sz="1200" dirty="0"/>
                        <a:t>Directionality</a:t>
                      </a:r>
                    </a:p>
                  </a:txBody>
                  <a:tcPr/>
                </a:tc>
                <a:tc>
                  <a:txBody>
                    <a:bodyPr/>
                    <a:lstStyle/>
                    <a:p>
                      <a:r>
                        <a:rPr lang="en-MO" sz="1200" dirty="0"/>
                        <a:t>DNA origami typically uses Holliday junctions fot stability and to “turn around”</a:t>
                      </a:r>
                    </a:p>
                  </a:txBody>
                  <a:tcPr/>
                </a:tc>
                <a:extLst>
                  <a:ext uri="{0D108BD9-81ED-4DB2-BD59-A6C34878D82A}">
                    <a16:rowId xmlns:a16="http://schemas.microsoft.com/office/drawing/2014/main" val="2286499108"/>
                  </a:ext>
                </a:extLst>
              </a:tr>
            </a:tbl>
          </a:graphicData>
        </a:graphic>
      </p:graphicFrame>
      <p:sp>
        <p:nvSpPr>
          <p:cNvPr id="37" name="TextBox 36">
            <a:extLst>
              <a:ext uri="{FF2B5EF4-FFF2-40B4-BE49-F238E27FC236}">
                <a16:creationId xmlns:a16="http://schemas.microsoft.com/office/drawing/2014/main" id="{4AAC57F7-ED4B-3147-5C44-50BB9BEDD7CB}"/>
              </a:ext>
            </a:extLst>
          </p:cNvPr>
          <p:cNvSpPr txBox="1"/>
          <p:nvPr/>
        </p:nvSpPr>
        <p:spPr>
          <a:xfrm>
            <a:off x="2707697" y="3899235"/>
            <a:ext cx="677943" cy="276999"/>
          </a:xfrm>
          <a:prstGeom prst="rect">
            <a:avLst/>
          </a:prstGeom>
          <a:noFill/>
        </p:spPr>
        <p:txBody>
          <a:bodyPr wrap="none" rtlCol="0">
            <a:spAutoFit/>
          </a:bodyPr>
          <a:lstStyle/>
          <a:p>
            <a:r>
              <a:rPr lang="en-MO" sz="1200" dirty="0">
                <a:solidFill>
                  <a:schemeClr val="accent5">
                    <a:lumMod val="60000"/>
                    <a:lumOff val="40000"/>
                  </a:schemeClr>
                </a:solidFill>
              </a:rPr>
              <a:t>Scaffold</a:t>
            </a:r>
          </a:p>
        </p:txBody>
      </p:sp>
      <p:cxnSp>
        <p:nvCxnSpPr>
          <p:cNvPr id="40" name="Straight Arrow Connector 39">
            <a:extLst>
              <a:ext uri="{FF2B5EF4-FFF2-40B4-BE49-F238E27FC236}">
                <a16:creationId xmlns:a16="http://schemas.microsoft.com/office/drawing/2014/main" id="{4F2EA06E-B9D7-8F04-46AF-98387409EF51}"/>
              </a:ext>
            </a:extLst>
          </p:cNvPr>
          <p:cNvCxnSpPr/>
          <p:nvPr/>
        </p:nvCxnSpPr>
        <p:spPr bwMode="auto">
          <a:xfrm flipV="1">
            <a:off x="3276094" y="3499774"/>
            <a:ext cx="0" cy="432488"/>
          </a:xfrm>
          <a:prstGeom prst="straightConnector1">
            <a:avLst/>
          </a:prstGeom>
          <a:solidFill>
            <a:schemeClr val="accent1"/>
          </a:solidFill>
          <a:ln w="19050" cap="flat" cmpd="sng" algn="ctr">
            <a:solidFill>
              <a:schemeClr val="accent5">
                <a:lumMod val="60000"/>
                <a:lumOff val="40000"/>
              </a:schemeClr>
            </a:solidFill>
            <a:prstDash val="solid"/>
            <a:round/>
            <a:headEnd type="none" w="med" len="med"/>
            <a:tailEnd type="triangle"/>
          </a:ln>
          <a:effectLst/>
        </p:spPr>
      </p:cxnSp>
      <p:sp>
        <p:nvSpPr>
          <p:cNvPr id="41" name="TextBox 40">
            <a:extLst>
              <a:ext uri="{FF2B5EF4-FFF2-40B4-BE49-F238E27FC236}">
                <a16:creationId xmlns:a16="http://schemas.microsoft.com/office/drawing/2014/main" id="{EAF7BE9E-2ED8-070D-CC6C-E5FF90E7FDFA}"/>
              </a:ext>
            </a:extLst>
          </p:cNvPr>
          <p:cNvSpPr txBox="1"/>
          <p:nvPr/>
        </p:nvSpPr>
        <p:spPr>
          <a:xfrm>
            <a:off x="3703576" y="4109697"/>
            <a:ext cx="631648" cy="276999"/>
          </a:xfrm>
          <a:prstGeom prst="rect">
            <a:avLst/>
          </a:prstGeom>
          <a:noFill/>
        </p:spPr>
        <p:txBody>
          <a:bodyPr wrap="none" rtlCol="0">
            <a:spAutoFit/>
          </a:bodyPr>
          <a:lstStyle/>
          <a:p>
            <a:r>
              <a:rPr lang="en-MO" sz="1200" dirty="0"/>
              <a:t>Staples</a:t>
            </a:r>
          </a:p>
        </p:txBody>
      </p:sp>
      <p:sp>
        <p:nvSpPr>
          <p:cNvPr id="42" name="Right Brace 41">
            <a:extLst>
              <a:ext uri="{FF2B5EF4-FFF2-40B4-BE49-F238E27FC236}">
                <a16:creationId xmlns:a16="http://schemas.microsoft.com/office/drawing/2014/main" id="{9BA885AF-9A3C-84F2-F0A9-F49AD804AD4C}"/>
              </a:ext>
            </a:extLst>
          </p:cNvPr>
          <p:cNvSpPr/>
          <p:nvPr/>
        </p:nvSpPr>
        <p:spPr bwMode="auto">
          <a:xfrm rot="5400000">
            <a:off x="3879831" y="3457728"/>
            <a:ext cx="279138" cy="1184193"/>
          </a:xfrm>
          <a:prstGeom prst="rightBrace">
            <a:avLst/>
          </a:prstGeom>
          <a:gradFill>
            <a:gsLst>
              <a:gs pos="0">
                <a:schemeClr val="accent1">
                  <a:lumMod val="60000"/>
                  <a:lumOff val="40000"/>
                </a:schemeClr>
              </a:gs>
              <a:gs pos="30000">
                <a:srgbClr val="FF921A"/>
              </a:gs>
              <a:gs pos="65000">
                <a:srgbClr val="FFFF00"/>
              </a:gs>
              <a:gs pos="100000">
                <a:schemeClr val="accent3"/>
              </a:gs>
            </a:gsLst>
            <a:lin ang="5400000" scaled="1"/>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58" name="TextBox 57">
            <a:extLst>
              <a:ext uri="{FF2B5EF4-FFF2-40B4-BE49-F238E27FC236}">
                <a16:creationId xmlns:a16="http://schemas.microsoft.com/office/drawing/2014/main" id="{3E67D930-0786-C56B-05D2-E20F3F065018}"/>
              </a:ext>
            </a:extLst>
          </p:cNvPr>
          <p:cNvSpPr txBox="1"/>
          <p:nvPr/>
        </p:nvSpPr>
        <p:spPr>
          <a:xfrm>
            <a:off x="12148" y="4241674"/>
            <a:ext cx="1295547" cy="584775"/>
          </a:xfrm>
          <a:prstGeom prst="rect">
            <a:avLst/>
          </a:prstGeom>
          <a:noFill/>
        </p:spPr>
        <p:txBody>
          <a:bodyPr wrap="none" rtlCol="0">
            <a:spAutoFit/>
          </a:bodyPr>
          <a:lstStyle/>
          <a:p>
            <a:pPr algn="ctr"/>
            <a:r>
              <a:rPr lang="en-MO" sz="1600" b="1" dirty="0"/>
              <a:t>3 step design</a:t>
            </a:r>
          </a:p>
          <a:p>
            <a:pPr algn="ctr"/>
            <a:r>
              <a:rPr lang="en-MO" sz="1600" b="1" dirty="0"/>
              <a:t>process</a:t>
            </a:r>
          </a:p>
        </p:txBody>
      </p:sp>
      <p:sp>
        <p:nvSpPr>
          <p:cNvPr id="59" name="TextBox 58">
            <a:extLst>
              <a:ext uri="{FF2B5EF4-FFF2-40B4-BE49-F238E27FC236}">
                <a16:creationId xmlns:a16="http://schemas.microsoft.com/office/drawing/2014/main" id="{30A760E1-F844-57DD-4786-F44C70E73C55}"/>
              </a:ext>
            </a:extLst>
          </p:cNvPr>
          <p:cNvSpPr txBox="1"/>
          <p:nvPr/>
        </p:nvSpPr>
        <p:spPr>
          <a:xfrm>
            <a:off x="1526954" y="4241674"/>
            <a:ext cx="2678041" cy="553998"/>
          </a:xfrm>
          <a:prstGeom prst="rect">
            <a:avLst/>
          </a:prstGeom>
          <a:noFill/>
        </p:spPr>
        <p:txBody>
          <a:bodyPr wrap="none" rtlCol="0">
            <a:spAutoFit/>
          </a:bodyPr>
          <a:lstStyle/>
          <a:p>
            <a:r>
              <a:rPr lang="en-MO" sz="1600" dirty="0">
                <a:solidFill>
                  <a:schemeClr val="accent4"/>
                </a:solidFill>
              </a:rPr>
              <a:t>Cross section</a:t>
            </a:r>
          </a:p>
          <a:p>
            <a:r>
              <a:rPr lang="en-MO" sz="1400" dirty="0">
                <a:sym typeface="Wingdings" pitchFamily="2" charset="2"/>
              </a:rPr>
              <a:t> Controls mechanical properties</a:t>
            </a:r>
            <a:endParaRPr lang="en-MO" sz="1400" dirty="0"/>
          </a:p>
        </p:txBody>
      </p:sp>
      <p:sp>
        <p:nvSpPr>
          <p:cNvPr id="60" name="TextBox 59">
            <a:extLst>
              <a:ext uri="{FF2B5EF4-FFF2-40B4-BE49-F238E27FC236}">
                <a16:creationId xmlns:a16="http://schemas.microsoft.com/office/drawing/2014/main" id="{3D0B77B1-9451-9B41-055F-E4417A56CDCF}"/>
              </a:ext>
            </a:extLst>
          </p:cNvPr>
          <p:cNvSpPr txBox="1"/>
          <p:nvPr/>
        </p:nvSpPr>
        <p:spPr>
          <a:xfrm>
            <a:off x="4529427" y="4241674"/>
            <a:ext cx="2503314" cy="553998"/>
          </a:xfrm>
          <a:prstGeom prst="rect">
            <a:avLst/>
          </a:prstGeom>
          <a:noFill/>
        </p:spPr>
        <p:txBody>
          <a:bodyPr wrap="none" rtlCol="0">
            <a:spAutoFit/>
          </a:bodyPr>
          <a:lstStyle/>
          <a:p>
            <a:r>
              <a:rPr lang="en-MO" sz="1600" dirty="0">
                <a:solidFill>
                  <a:srgbClr val="00B0F0"/>
                </a:solidFill>
              </a:rPr>
              <a:t>Scaffold routing</a:t>
            </a:r>
          </a:p>
          <a:p>
            <a:r>
              <a:rPr lang="en-MO" sz="1400" dirty="0">
                <a:sym typeface="Wingdings" pitchFamily="2" charset="2"/>
              </a:rPr>
              <a:t> Requirement of DNA origami</a:t>
            </a:r>
            <a:endParaRPr lang="en-MO" sz="1400" dirty="0"/>
          </a:p>
        </p:txBody>
      </p:sp>
      <p:sp>
        <p:nvSpPr>
          <p:cNvPr id="61" name="TextBox 60">
            <a:extLst>
              <a:ext uri="{FF2B5EF4-FFF2-40B4-BE49-F238E27FC236}">
                <a16:creationId xmlns:a16="http://schemas.microsoft.com/office/drawing/2014/main" id="{C035FA80-C306-98AC-1019-D6BBB27668CA}"/>
              </a:ext>
            </a:extLst>
          </p:cNvPr>
          <p:cNvSpPr txBox="1"/>
          <p:nvPr/>
        </p:nvSpPr>
        <p:spPr>
          <a:xfrm>
            <a:off x="7438451" y="4241674"/>
            <a:ext cx="1446230" cy="553998"/>
          </a:xfrm>
          <a:prstGeom prst="rect">
            <a:avLst/>
          </a:prstGeom>
          <a:noFill/>
        </p:spPr>
        <p:txBody>
          <a:bodyPr wrap="none" rtlCol="0">
            <a:spAutoFit/>
          </a:bodyPr>
          <a:lstStyle/>
          <a:p>
            <a:r>
              <a:rPr lang="en-MO" sz="1600" dirty="0">
                <a:solidFill>
                  <a:schemeClr val="accent2">
                    <a:lumMod val="75000"/>
                  </a:schemeClr>
                </a:solidFill>
              </a:rPr>
              <a:t>Staple design</a:t>
            </a:r>
          </a:p>
          <a:p>
            <a:r>
              <a:rPr lang="en-MO" sz="1400" dirty="0">
                <a:sym typeface="Wingdings" pitchFamily="2" charset="2"/>
              </a:rPr>
              <a:t> </a:t>
            </a:r>
            <a:r>
              <a:rPr lang="en-MO" sz="1400" i="1" dirty="0">
                <a:sym typeface="Wingdings" pitchFamily="2" charset="2"/>
              </a:rPr>
              <a:t>Glue</a:t>
            </a:r>
            <a:r>
              <a:rPr lang="en-MO" sz="1400" dirty="0">
                <a:sym typeface="Wingdings" pitchFamily="2" charset="2"/>
              </a:rPr>
              <a:t> of design</a:t>
            </a:r>
            <a:endParaRPr lang="en-MO" sz="1400" dirty="0"/>
          </a:p>
        </p:txBody>
      </p:sp>
      <p:cxnSp>
        <p:nvCxnSpPr>
          <p:cNvPr id="62" name="Straight Arrow Connector 61">
            <a:extLst>
              <a:ext uri="{FF2B5EF4-FFF2-40B4-BE49-F238E27FC236}">
                <a16:creationId xmlns:a16="http://schemas.microsoft.com/office/drawing/2014/main" id="{8151D6D9-1F00-82D1-2BB0-C759B3795C13}"/>
              </a:ext>
            </a:extLst>
          </p:cNvPr>
          <p:cNvCxnSpPr>
            <a:cxnSpLocks/>
          </p:cNvCxnSpPr>
          <p:nvPr/>
        </p:nvCxnSpPr>
        <p:spPr bwMode="auto">
          <a:xfrm>
            <a:off x="4224488" y="4526367"/>
            <a:ext cx="285446"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63" name="Straight Arrow Connector 62">
            <a:extLst>
              <a:ext uri="{FF2B5EF4-FFF2-40B4-BE49-F238E27FC236}">
                <a16:creationId xmlns:a16="http://schemas.microsoft.com/office/drawing/2014/main" id="{E6A540A5-D47B-C797-412B-42B29533011E}"/>
              </a:ext>
            </a:extLst>
          </p:cNvPr>
          <p:cNvCxnSpPr>
            <a:cxnSpLocks/>
          </p:cNvCxnSpPr>
          <p:nvPr/>
        </p:nvCxnSpPr>
        <p:spPr bwMode="auto">
          <a:xfrm>
            <a:off x="7052234" y="4526367"/>
            <a:ext cx="285446"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pic>
        <p:nvPicPr>
          <p:cNvPr id="65" name="Picture 64" descr="A screenshot of a game&#10;&#10;AI-generated content may be incorrect.">
            <a:extLst>
              <a:ext uri="{FF2B5EF4-FFF2-40B4-BE49-F238E27FC236}">
                <a16:creationId xmlns:a16="http://schemas.microsoft.com/office/drawing/2014/main" id="{C713AA64-525B-934C-E994-C1F4847600F9}"/>
              </a:ext>
            </a:extLst>
          </p:cNvPr>
          <p:cNvPicPr>
            <a:picLocks noChangeAspect="1"/>
          </p:cNvPicPr>
          <p:nvPr/>
        </p:nvPicPr>
        <p:blipFill>
          <a:blip r:embed="rId5"/>
          <a:stretch>
            <a:fillRect/>
          </a:stretch>
        </p:blipFill>
        <p:spPr>
          <a:xfrm>
            <a:off x="384692" y="2846745"/>
            <a:ext cx="1645396" cy="775954"/>
          </a:xfrm>
          <a:prstGeom prst="rect">
            <a:avLst/>
          </a:prstGeom>
        </p:spPr>
      </p:pic>
      <p:sp>
        <p:nvSpPr>
          <p:cNvPr id="66" name="TextBox 65">
            <a:extLst>
              <a:ext uri="{FF2B5EF4-FFF2-40B4-BE49-F238E27FC236}">
                <a16:creationId xmlns:a16="http://schemas.microsoft.com/office/drawing/2014/main" id="{B33790C3-238A-FB3C-D0AA-198ACA6EEC0B}"/>
              </a:ext>
            </a:extLst>
          </p:cNvPr>
          <p:cNvSpPr txBox="1"/>
          <p:nvPr/>
        </p:nvSpPr>
        <p:spPr>
          <a:xfrm>
            <a:off x="654803" y="3631576"/>
            <a:ext cx="1007712" cy="276999"/>
          </a:xfrm>
          <a:prstGeom prst="rect">
            <a:avLst/>
          </a:prstGeom>
          <a:noFill/>
        </p:spPr>
        <p:txBody>
          <a:bodyPr wrap="none" rtlCol="0">
            <a:spAutoFit/>
          </a:bodyPr>
          <a:lstStyle/>
          <a:p>
            <a:r>
              <a:rPr lang="en-MO" sz="1200" dirty="0">
                <a:solidFill>
                  <a:schemeClr val="accent4"/>
                </a:solidFill>
              </a:rPr>
              <a:t>Cross section</a:t>
            </a:r>
          </a:p>
        </p:txBody>
      </p:sp>
      <p:cxnSp>
        <p:nvCxnSpPr>
          <p:cNvPr id="68" name="Straight Arrow Connector 67">
            <a:extLst>
              <a:ext uri="{FF2B5EF4-FFF2-40B4-BE49-F238E27FC236}">
                <a16:creationId xmlns:a16="http://schemas.microsoft.com/office/drawing/2014/main" id="{C17D2CF6-709E-47BF-9309-C8E53AB32029}"/>
              </a:ext>
            </a:extLst>
          </p:cNvPr>
          <p:cNvCxnSpPr>
            <a:stCxn id="21" idx="2"/>
          </p:cNvCxnSpPr>
          <p:nvPr/>
        </p:nvCxnSpPr>
        <p:spPr bwMode="auto">
          <a:xfrm>
            <a:off x="1198159" y="2142309"/>
            <a:ext cx="0" cy="631263"/>
          </a:xfrm>
          <a:prstGeom prst="straightConnector1">
            <a:avLst/>
          </a:prstGeom>
          <a:solidFill>
            <a:schemeClr val="accent1"/>
          </a:solidFill>
          <a:ln w="19050" cap="flat" cmpd="sng" algn="ctr">
            <a:solidFill>
              <a:srgbClr val="D991FF"/>
            </a:solidFill>
            <a:prstDash val="solid"/>
            <a:round/>
            <a:headEnd type="none" w="med" len="med"/>
            <a:tailEnd type="triangle"/>
          </a:ln>
          <a:effectLst/>
        </p:spPr>
      </p:cxnSp>
      <p:cxnSp>
        <p:nvCxnSpPr>
          <p:cNvPr id="70" name="Straight Arrow Connector 69">
            <a:extLst>
              <a:ext uri="{FF2B5EF4-FFF2-40B4-BE49-F238E27FC236}">
                <a16:creationId xmlns:a16="http://schemas.microsoft.com/office/drawing/2014/main" id="{4155EEA2-450E-C550-9DD6-53C9AFB83DA8}"/>
              </a:ext>
            </a:extLst>
          </p:cNvPr>
          <p:cNvCxnSpPr>
            <a:cxnSpLocks/>
          </p:cNvCxnSpPr>
          <p:nvPr/>
        </p:nvCxnSpPr>
        <p:spPr bwMode="auto">
          <a:xfrm>
            <a:off x="2034732" y="3230981"/>
            <a:ext cx="462166" cy="3741"/>
          </a:xfrm>
          <a:prstGeom prst="straightConnector1">
            <a:avLst/>
          </a:prstGeom>
          <a:solidFill>
            <a:schemeClr val="accent1"/>
          </a:solidFill>
          <a:ln w="19050" cap="flat" cmpd="sng" algn="ctr">
            <a:solidFill>
              <a:srgbClr val="D991FF"/>
            </a:solidFill>
            <a:prstDash val="solid"/>
            <a:round/>
            <a:headEnd type="none" w="med" len="med"/>
            <a:tailEnd type="triangle"/>
          </a:ln>
          <a:effectLst/>
        </p:spPr>
      </p:cxnSp>
    </p:spTree>
    <p:extLst>
      <p:ext uri="{BB962C8B-B14F-4D97-AF65-F5344CB8AC3E}">
        <p14:creationId xmlns:p14="http://schemas.microsoft.com/office/powerpoint/2010/main" val="347912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7" grpId="0"/>
      <p:bldP spid="41" grpId="0"/>
      <p:bldP spid="42" grpId="0" animBg="1"/>
      <p:bldP spid="58" grpId="0"/>
      <p:bldP spid="59" grpId="0"/>
      <p:bldP spid="60" grpId="0"/>
      <p:bldP spid="61" grpId="0"/>
      <p:bldP spid="6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E5070-EC57-238D-0938-B9C394C173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76E426-DE82-9698-6377-F3F41CD68021}"/>
              </a:ext>
            </a:extLst>
          </p:cNvPr>
          <p:cNvSpPr>
            <a:spLocks noGrp="1"/>
          </p:cNvSpPr>
          <p:nvPr>
            <p:ph type="title"/>
          </p:nvPr>
        </p:nvSpPr>
        <p:spPr/>
        <p:txBody>
          <a:bodyPr/>
          <a:lstStyle/>
          <a:p>
            <a:pPr algn="l"/>
            <a:r>
              <a:rPr lang="en-US" dirty="0"/>
              <a:t>Design automation solutions exist but only for specific classes  of inputs</a:t>
            </a:r>
          </a:p>
        </p:txBody>
      </p:sp>
      <p:grpSp>
        <p:nvGrpSpPr>
          <p:cNvPr id="4" name="Group 3">
            <a:extLst>
              <a:ext uri="{FF2B5EF4-FFF2-40B4-BE49-F238E27FC236}">
                <a16:creationId xmlns:a16="http://schemas.microsoft.com/office/drawing/2014/main" id="{2458A908-3E35-5444-F368-6167D1A25363}"/>
              </a:ext>
            </a:extLst>
          </p:cNvPr>
          <p:cNvGrpSpPr/>
          <p:nvPr/>
        </p:nvGrpSpPr>
        <p:grpSpPr>
          <a:xfrm>
            <a:off x="457200" y="110044"/>
            <a:ext cx="4692854" cy="193559"/>
            <a:chOff x="740865" y="163384"/>
            <a:chExt cx="4692854" cy="193559"/>
          </a:xfrm>
        </p:grpSpPr>
        <p:sp>
          <p:nvSpPr>
            <p:cNvPr id="5" name="Rectangle 4">
              <a:extLst>
                <a:ext uri="{FF2B5EF4-FFF2-40B4-BE49-F238E27FC236}">
                  <a16:creationId xmlns:a16="http://schemas.microsoft.com/office/drawing/2014/main" id="{C8D1E281-F4AC-C87E-020D-789F33A0D467}"/>
                </a:ext>
              </a:extLst>
            </p:cNvPr>
            <p:cNvSpPr/>
            <p:nvPr/>
          </p:nvSpPr>
          <p:spPr bwMode="auto">
            <a:xfrm>
              <a:off x="740865" y="163384"/>
              <a:ext cx="102758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accent1"/>
                  </a:solidFill>
                  <a:effectLst>
                    <a:glow>
                      <a:schemeClr val="accent1">
                        <a:lumMod val="75000"/>
                        <a:alpha val="40000"/>
                      </a:schemeClr>
                    </a:glow>
                  </a:effectLst>
                  <a:latin typeface="45 Helvetica Light" pitchFamily="-110" charset="0"/>
                  <a:ea typeface="Geneva" pitchFamily="-110" charset="-128"/>
                  <a:cs typeface="Geneva" pitchFamily="-110" charset="-128"/>
                </a:rPr>
                <a:t>Introduction</a:t>
              </a:r>
              <a:endParaRPr kumimoji="0" lang="en-US" sz="1100" b="1" i="0" u="none" strike="noStrike" cap="none" normalizeH="0" baseline="0" dirty="0">
                <a:ln>
                  <a:noFill/>
                </a:ln>
                <a:solidFill>
                  <a:schemeClr val="accent1"/>
                </a:solidFill>
                <a:effectLst>
                  <a:glow>
                    <a:schemeClr val="accent1">
                      <a:lumMod val="75000"/>
                      <a:alpha val="40000"/>
                    </a:schemeClr>
                  </a:glow>
                </a:effectLst>
                <a:latin typeface="45 Helvetica Light" pitchFamily="-110" charset="0"/>
                <a:ea typeface="Geneva" pitchFamily="-110" charset="-128"/>
                <a:cs typeface="Geneva" pitchFamily="-110" charset="-128"/>
              </a:endParaRPr>
            </a:p>
          </p:txBody>
        </p:sp>
        <p:sp>
          <p:nvSpPr>
            <p:cNvPr id="6" name="Rectangle 5">
              <a:extLst>
                <a:ext uri="{FF2B5EF4-FFF2-40B4-BE49-F238E27FC236}">
                  <a16:creationId xmlns:a16="http://schemas.microsoft.com/office/drawing/2014/main" id="{7052A7FB-2319-0FD0-7473-B0F216EC70DA}"/>
                </a:ext>
              </a:extLst>
            </p:cNvPr>
            <p:cNvSpPr/>
            <p:nvPr/>
          </p:nvSpPr>
          <p:spPr bwMode="auto">
            <a:xfrm>
              <a:off x="1720823" y="163384"/>
              <a:ext cx="102758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1200" dirty="0">
                  <a:solidFill>
                    <a:schemeClr val="accent6"/>
                  </a:solidFill>
                  <a:latin typeface="45 Helvetica Light" pitchFamily="-110" charset="0"/>
                  <a:ea typeface="Geneva" pitchFamily="-110" charset="-128"/>
                  <a:cs typeface="Geneva" pitchFamily="-110" charset="-128"/>
                </a:rPr>
                <a:t>Methodology</a:t>
              </a:r>
              <a:endPar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endParaRPr>
            </a:p>
          </p:txBody>
        </p:sp>
        <p:sp>
          <p:nvSpPr>
            <p:cNvPr id="7" name="Rectangle 6">
              <a:extLst>
                <a:ext uri="{FF2B5EF4-FFF2-40B4-BE49-F238E27FC236}">
                  <a16:creationId xmlns:a16="http://schemas.microsoft.com/office/drawing/2014/main" id="{E339C4BE-6B9F-B8EC-A88F-112E6620055C}"/>
                </a:ext>
              </a:extLst>
            </p:cNvPr>
            <p:cNvSpPr/>
            <p:nvPr/>
          </p:nvSpPr>
          <p:spPr bwMode="auto">
            <a:xfrm>
              <a:off x="275187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Results</a:t>
              </a:r>
            </a:p>
          </p:txBody>
        </p:sp>
        <p:sp>
          <p:nvSpPr>
            <p:cNvPr id="8" name="Rectangle 7">
              <a:extLst>
                <a:ext uri="{FF2B5EF4-FFF2-40B4-BE49-F238E27FC236}">
                  <a16:creationId xmlns:a16="http://schemas.microsoft.com/office/drawing/2014/main" id="{39DD736A-4B1D-1D57-D879-E672AAF77294}"/>
                </a:ext>
              </a:extLst>
            </p:cNvPr>
            <p:cNvSpPr/>
            <p:nvPr/>
          </p:nvSpPr>
          <p:spPr bwMode="auto">
            <a:xfrm>
              <a:off x="3456902"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Conclusions</a:t>
              </a:r>
            </a:p>
          </p:txBody>
        </p:sp>
        <p:sp>
          <p:nvSpPr>
            <p:cNvPr id="9" name="Rectangle 8">
              <a:extLst>
                <a:ext uri="{FF2B5EF4-FFF2-40B4-BE49-F238E27FC236}">
                  <a16:creationId xmlns:a16="http://schemas.microsoft.com/office/drawing/2014/main" id="{F16C38B8-0A8F-9F24-EC70-8BCE4DC8704E}"/>
                </a:ext>
              </a:extLst>
            </p:cNvPr>
            <p:cNvSpPr/>
            <p:nvPr/>
          </p:nvSpPr>
          <p:spPr bwMode="auto">
            <a:xfrm>
              <a:off x="440959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Q&amp;A</a:t>
              </a:r>
            </a:p>
          </p:txBody>
        </p:sp>
      </p:grpSp>
      <p:sp>
        <p:nvSpPr>
          <p:cNvPr id="10" name="TextBox 9">
            <a:extLst>
              <a:ext uri="{FF2B5EF4-FFF2-40B4-BE49-F238E27FC236}">
                <a16:creationId xmlns:a16="http://schemas.microsoft.com/office/drawing/2014/main" id="{1784A078-FD6E-8038-65E5-0677F67054DB}"/>
              </a:ext>
            </a:extLst>
          </p:cNvPr>
          <p:cNvSpPr txBox="1"/>
          <p:nvPr/>
        </p:nvSpPr>
        <p:spPr>
          <a:xfrm>
            <a:off x="531670" y="1076934"/>
            <a:ext cx="3331618" cy="584775"/>
          </a:xfrm>
          <a:prstGeom prst="rect">
            <a:avLst/>
          </a:prstGeom>
          <a:noFill/>
        </p:spPr>
        <p:txBody>
          <a:bodyPr wrap="none" rtlCol="0">
            <a:spAutoFit/>
          </a:bodyPr>
          <a:lstStyle/>
          <a:p>
            <a:pPr algn="ctr"/>
            <a:r>
              <a:rPr lang="en-MO" sz="1600" b="1" dirty="0"/>
              <a:t>Manual conception</a:t>
            </a:r>
          </a:p>
          <a:p>
            <a:pPr algn="ctr"/>
            <a:r>
              <a:rPr lang="en-MO" sz="1600" b="1" dirty="0"/>
              <a:t>Automated nucleotide-level design</a:t>
            </a:r>
            <a:r>
              <a:rPr lang="en-MO" sz="1600" b="1" baseline="30000" dirty="0"/>
              <a:t>1,2</a:t>
            </a:r>
            <a:endParaRPr lang="en-MO" sz="1600" b="1" dirty="0"/>
          </a:p>
        </p:txBody>
      </p:sp>
      <p:pic>
        <p:nvPicPr>
          <p:cNvPr id="63" name="Picture 62" descr="A structure of dna&#10;&#10;AI-generated content may be incorrect.">
            <a:extLst>
              <a:ext uri="{FF2B5EF4-FFF2-40B4-BE49-F238E27FC236}">
                <a16:creationId xmlns:a16="http://schemas.microsoft.com/office/drawing/2014/main" id="{300C3326-5FD8-2F48-67A4-A4821743BDD4}"/>
              </a:ext>
            </a:extLst>
          </p:cNvPr>
          <p:cNvPicPr>
            <a:picLocks noChangeAspect="1"/>
          </p:cNvPicPr>
          <p:nvPr/>
        </p:nvPicPr>
        <p:blipFill>
          <a:blip r:embed="rId5"/>
          <a:stretch>
            <a:fillRect/>
          </a:stretch>
        </p:blipFill>
        <p:spPr>
          <a:xfrm>
            <a:off x="2041114" y="2837942"/>
            <a:ext cx="1140488" cy="1064943"/>
          </a:xfrm>
          <a:prstGeom prst="rect">
            <a:avLst/>
          </a:prstGeom>
        </p:spPr>
      </p:pic>
      <p:grpSp>
        <p:nvGrpSpPr>
          <p:cNvPr id="79" name="Group 78">
            <a:extLst>
              <a:ext uri="{FF2B5EF4-FFF2-40B4-BE49-F238E27FC236}">
                <a16:creationId xmlns:a16="http://schemas.microsoft.com/office/drawing/2014/main" id="{8BC730EA-B285-9FF2-90B9-214F32ADB530}"/>
              </a:ext>
            </a:extLst>
          </p:cNvPr>
          <p:cNvGrpSpPr/>
          <p:nvPr/>
        </p:nvGrpSpPr>
        <p:grpSpPr>
          <a:xfrm>
            <a:off x="34718" y="1680795"/>
            <a:ext cx="4325523" cy="2204523"/>
            <a:chOff x="34718" y="1791810"/>
            <a:chExt cx="4325523" cy="2204523"/>
          </a:xfrm>
        </p:grpSpPr>
        <p:sp>
          <p:nvSpPr>
            <p:cNvPr id="35" name="Rectangle 34">
              <a:extLst>
                <a:ext uri="{FF2B5EF4-FFF2-40B4-BE49-F238E27FC236}">
                  <a16:creationId xmlns:a16="http://schemas.microsoft.com/office/drawing/2014/main" id="{5DA41F80-B4E0-C4E0-8C23-49AD042ECE94}"/>
                </a:ext>
              </a:extLst>
            </p:cNvPr>
            <p:cNvSpPr/>
            <p:nvPr/>
          </p:nvSpPr>
          <p:spPr bwMode="auto">
            <a:xfrm>
              <a:off x="2240782" y="2399636"/>
              <a:ext cx="341644" cy="36366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48" name="Rectangle 47">
              <a:extLst>
                <a:ext uri="{FF2B5EF4-FFF2-40B4-BE49-F238E27FC236}">
                  <a16:creationId xmlns:a16="http://schemas.microsoft.com/office/drawing/2014/main" id="{6CB3A9B8-C37E-94EC-7AB5-FE588BAAF824}"/>
                </a:ext>
              </a:extLst>
            </p:cNvPr>
            <p:cNvSpPr/>
            <p:nvPr/>
          </p:nvSpPr>
          <p:spPr bwMode="auto">
            <a:xfrm>
              <a:off x="2240782" y="2399636"/>
              <a:ext cx="170822" cy="18183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9" name="TextBox 28">
              <a:extLst>
                <a:ext uri="{FF2B5EF4-FFF2-40B4-BE49-F238E27FC236}">
                  <a16:creationId xmlns:a16="http://schemas.microsoft.com/office/drawing/2014/main" id="{BBEEB820-E142-46CB-E6FE-ADFBF86EB2EF}"/>
                </a:ext>
              </a:extLst>
            </p:cNvPr>
            <p:cNvSpPr txBox="1"/>
            <p:nvPr/>
          </p:nvSpPr>
          <p:spPr>
            <a:xfrm>
              <a:off x="260197" y="2052580"/>
              <a:ext cx="1599797" cy="276999"/>
            </a:xfrm>
            <a:prstGeom prst="rect">
              <a:avLst/>
            </a:prstGeom>
            <a:noFill/>
          </p:spPr>
          <p:txBody>
            <a:bodyPr wrap="none" rtlCol="0">
              <a:spAutoFit/>
            </a:bodyPr>
            <a:lstStyle/>
            <a:p>
              <a:pPr algn="ctr"/>
              <a:r>
                <a:rPr lang="en-MO" sz="1200" dirty="0"/>
                <a:t>Designer creates mesh</a:t>
              </a:r>
            </a:p>
          </p:txBody>
        </p:sp>
        <p:sp>
          <p:nvSpPr>
            <p:cNvPr id="32" name="TextBox 31">
              <a:extLst>
                <a:ext uri="{FF2B5EF4-FFF2-40B4-BE49-F238E27FC236}">
                  <a16:creationId xmlns:a16="http://schemas.microsoft.com/office/drawing/2014/main" id="{D3B7DD9E-7C54-6E4F-59EB-AE2782266353}"/>
                </a:ext>
              </a:extLst>
            </p:cNvPr>
            <p:cNvSpPr txBox="1"/>
            <p:nvPr/>
          </p:nvSpPr>
          <p:spPr>
            <a:xfrm>
              <a:off x="34718" y="3235591"/>
              <a:ext cx="2050754" cy="461665"/>
            </a:xfrm>
            <a:prstGeom prst="rect">
              <a:avLst/>
            </a:prstGeom>
            <a:noFill/>
          </p:spPr>
          <p:txBody>
            <a:bodyPr wrap="square" rtlCol="0">
              <a:spAutoFit/>
            </a:bodyPr>
            <a:lstStyle/>
            <a:p>
              <a:pPr algn="ctr"/>
              <a:r>
                <a:rPr lang="en-MO" sz="1200" dirty="0"/>
                <a:t>Designer selects either soft or stiff automation tool</a:t>
              </a:r>
            </a:p>
          </p:txBody>
        </p:sp>
        <p:grpSp>
          <p:nvGrpSpPr>
            <p:cNvPr id="61" name="Group 60">
              <a:extLst>
                <a:ext uri="{FF2B5EF4-FFF2-40B4-BE49-F238E27FC236}">
                  <a16:creationId xmlns:a16="http://schemas.microsoft.com/office/drawing/2014/main" id="{98632318-DF95-4152-DE59-348A1FBD2803}"/>
                </a:ext>
              </a:extLst>
            </p:cNvPr>
            <p:cNvGrpSpPr>
              <a:grpSpLocks noChangeAspect="1"/>
            </p:cNvGrpSpPr>
            <p:nvPr/>
          </p:nvGrpSpPr>
          <p:grpSpPr>
            <a:xfrm>
              <a:off x="2774310" y="1791810"/>
              <a:ext cx="813138" cy="779545"/>
              <a:chOff x="2765755" y="1910646"/>
              <a:chExt cx="1010839" cy="969079"/>
            </a:xfrm>
          </p:grpSpPr>
          <p:cxnSp>
            <p:nvCxnSpPr>
              <p:cNvPr id="34" name="Straight Connector 33">
                <a:extLst>
                  <a:ext uri="{FF2B5EF4-FFF2-40B4-BE49-F238E27FC236}">
                    <a16:creationId xmlns:a16="http://schemas.microsoft.com/office/drawing/2014/main" id="{8BDC554F-A2F5-4FE1-F547-EC9CCD7537BA}"/>
                  </a:ext>
                </a:extLst>
              </p:cNvPr>
              <p:cNvCxnSpPr>
                <a:cxnSpLocks/>
              </p:cNvCxnSpPr>
              <p:nvPr/>
            </p:nvCxnSpPr>
            <p:spPr bwMode="auto">
              <a:xfrm flipV="1">
                <a:off x="2765755" y="1910646"/>
                <a:ext cx="536512" cy="96907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4DCFF7BE-7F00-8EE8-08F1-EF7BC90B563F}"/>
                  </a:ext>
                </a:extLst>
              </p:cNvPr>
              <p:cNvCxnSpPr>
                <a:cxnSpLocks/>
              </p:cNvCxnSpPr>
              <p:nvPr/>
            </p:nvCxnSpPr>
            <p:spPr bwMode="auto">
              <a:xfrm flipH="1" flipV="1">
                <a:off x="3302267" y="1910646"/>
                <a:ext cx="474327" cy="95238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E4A00CF8-6407-9624-E1C7-2AEB5FF78A8A}"/>
                  </a:ext>
                </a:extLst>
              </p:cNvPr>
              <p:cNvCxnSpPr>
                <a:cxnSpLocks/>
              </p:cNvCxnSpPr>
              <p:nvPr/>
            </p:nvCxnSpPr>
            <p:spPr bwMode="auto">
              <a:xfrm flipV="1">
                <a:off x="2765755" y="2863028"/>
                <a:ext cx="1010839" cy="1669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FD251DD6-334F-4C9D-90D0-431E5E32E24B}"/>
                  </a:ext>
                </a:extLst>
              </p:cNvPr>
              <p:cNvCxnSpPr>
                <a:cxnSpLocks/>
              </p:cNvCxnSpPr>
              <p:nvPr/>
            </p:nvCxnSpPr>
            <p:spPr bwMode="auto">
              <a:xfrm flipV="1">
                <a:off x="2765755" y="2644505"/>
                <a:ext cx="518097" cy="235220"/>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51" name="Straight Connector 50">
                <a:extLst>
                  <a:ext uri="{FF2B5EF4-FFF2-40B4-BE49-F238E27FC236}">
                    <a16:creationId xmlns:a16="http://schemas.microsoft.com/office/drawing/2014/main" id="{F69BC0F1-B107-E465-0591-207A6ABDE5ED}"/>
                  </a:ext>
                </a:extLst>
              </p:cNvPr>
              <p:cNvCxnSpPr>
                <a:cxnSpLocks/>
              </p:cNvCxnSpPr>
              <p:nvPr/>
            </p:nvCxnSpPr>
            <p:spPr bwMode="auto">
              <a:xfrm flipH="1">
                <a:off x="3284688" y="1919438"/>
                <a:ext cx="16743" cy="725067"/>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54" name="Straight Connector 53">
                <a:extLst>
                  <a:ext uri="{FF2B5EF4-FFF2-40B4-BE49-F238E27FC236}">
                    <a16:creationId xmlns:a16="http://schemas.microsoft.com/office/drawing/2014/main" id="{0B42F7C3-B371-B72E-6C47-3E17E449F492}"/>
                  </a:ext>
                </a:extLst>
              </p:cNvPr>
              <p:cNvCxnSpPr>
                <a:cxnSpLocks/>
              </p:cNvCxnSpPr>
              <p:nvPr/>
            </p:nvCxnSpPr>
            <p:spPr bwMode="auto">
              <a:xfrm flipH="1" flipV="1">
                <a:off x="3284688" y="2644505"/>
                <a:ext cx="491906" cy="212345"/>
              </a:xfrm>
              <a:prstGeom prst="line">
                <a:avLst/>
              </a:prstGeom>
              <a:solidFill>
                <a:schemeClr val="accent1"/>
              </a:solidFill>
              <a:ln w="9525" cap="flat" cmpd="sng" algn="ctr">
                <a:solidFill>
                  <a:schemeClr val="tx1"/>
                </a:solidFill>
                <a:prstDash val="dashDot"/>
                <a:round/>
                <a:headEnd type="none" w="med" len="med"/>
                <a:tailEnd type="none" w="med" len="med"/>
              </a:ln>
              <a:effectLst/>
            </p:spPr>
          </p:cxnSp>
        </p:grpSp>
        <p:sp>
          <p:nvSpPr>
            <p:cNvPr id="68" name="Oval 67">
              <a:extLst>
                <a:ext uri="{FF2B5EF4-FFF2-40B4-BE49-F238E27FC236}">
                  <a16:creationId xmlns:a16="http://schemas.microsoft.com/office/drawing/2014/main" id="{F875346F-CDDF-F981-D531-5CC3A0E27414}"/>
                </a:ext>
              </a:extLst>
            </p:cNvPr>
            <p:cNvSpPr>
              <a:spLocks noChangeAspect="1"/>
            </p:cNvSpPr>
            <p:nvPr/>
          </p:nvSpPr>
          <p:spPr bwMode="auto">
            <a:xfrm>
              <a:off x="3191077" y="2607828"/>
              <a:ext cx="36000" cy="360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69" name="Oval 68">
              <a:extLst>
                <a:ext uri="{FF2B5EF4-FFF2-40B4-BE49-F238E27FC236}">
                  <a16:creationId xmlns:a16="http://schemas.microsoft.com/office/drawing/2014/main" id="{C7AD08F4-1AAE-7987-9528-2F18FAA1C9CF}"/>
                </a:ext>
              </a:extLst>
            </p:cNvPr>
            <p:cNvSpPr>
              <a:spLocks noChangeAspect="1"/>
            </p:cNvSpPr>
            <p:nvPr/>
          </p:nvSpPr>
          <p:spPr bwMode="auto">
            <a:xfrm>
              <a:off x="2599342" y="2912267"/>
              <a:ext cx="36000" cy="360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pic>
          <p:nvPicPr>
            <p:cNvPr id="65" name="Picture 64" descr="A structure made of colorful beads&#10;&#10;AI-generated content may be incorrect.">
              <a:extLst>
                <a:ext uri="{FF2B5EF4-FFF2-40B4-BE49-F238E27FC236}">
                  <a16:creationId xmlns:a16="http://schemas.microsoft.com/office/drawing/2014/main" id="{C3922C30-2069-52D8-32EE-75C01C00CB8F}"/>
                </a:ext>
              </a:extLst>
            </p:cNvPr>
            <p:cNvPicPr>
              <a:picLocks noChangeAspect="1"/>
            </p:cNvPicPr>
            <p:nvPr/>
          </p:nvPicPr>
          <p:blipFill>
            <a:blip r:embed="rId6"/>
            <a:stretch>
              <a:fillRect/>
            </a:stretch>
          </p:blipFill>
          <p:spPr>
            <a:xfrm>
              <a:off x="3180156" y="2920444"/>
              <a:ext cx="1180085" cy="1075889"/>
            </a:xfrm>
            <a:prstGeom prst="rect">
              <a:avLst/>
            </a:prstGeom>
          </p:spPr>
        </p:pic>
        <p:sp>
          <p:nvSpPr>
            <p:cNvPr id="70" name="Oval 69">
              <a:extLst>
                <a:ext uri="{FF2B5EF4-FFF2-40B4-BE49-F238E27FC236}">
                  <a16:creationId xmlns:a16="http://schemas.microsoft.com/office/drawing/2014/main" id="{FDCD4443-81A0-0F3F-5752-6885ACC73CDA}"/>
                </a:ext>
              </a:extLst>
            </p:cNvPr>
            <p:cNvSpPr>
              <a:spLocks noChangeAspect="1"/>
            </p:cNvSpPr>
            <p:nvPr/>
          </p:nvSpPr>
          <p:spPr bwMode="auto">
            <a:xfrm>
              <a:off x="3778253" y="2912267"/>
              <a:ext cx="36000" cy="360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cxnSp>
          <p:nvCxnSpPr>
            <p:cNvPr id="75" name="Elbow Connector 74">
              <a:extLst>
                <a:ext uri="{FF2B5EF4-FFF2-40B4-BE49-F238E27FC236}">
                  <a16:creationId xmlns:a16="http://schemas.microsoft.com/office/drawing/2014/main" id="{F6E12273-6179-9E3E-4A7A-C14AF15604B2}"/>
                </a:ext>
              </a:extLst>
            </p:cNvPr>
            <p:cNvCxnSpPr>
              <a:cxnSpLocks/>
              <a:stCxn id="68" idx="4"/>
              <a:endCxn id="69" idx="0"/>
            </p:cNvCxnSpPr>
            <p:nvPr/>
          </p:nvCxnSpPr>
          <p:spPr bwMode="auto">
            <a:xfrm rot="5400000">
              <a:off x="2778991" y="2482180"/>
              <a:ext cx="268439" cy="591735"/>
            </a:xfrm>
            <a:prstGeom prst="bentConnector3">
              <a:avLst/>
            </a:prstGeom>
            <a:solidFill>
              <a:schemeClr val="accent1"/>
            </a:solidFill>
            <a:ln w="19050" cap="flat" cmpd="sng" algn="ctr">
              <a:solidFill>
                <a:schemeClr val="tx1"/>
              </a:solidFill>
              <a:prstDash val="solid"/>
              <a:round/>
              <a:headEnd type="none" w="med" len="med"/>
              <a:tailEnd type="triangle"/>
            </a:ln>
            <a:effectLst/>
          </p:spPr>
        </p:cxnSp>
        <p:cxnSp>
          <p:nvCxnSpPr>
            <p:cNvPr id="78" name="Elbow Connector 77">
              <a:extLst>
                <a:ext uri="{FF2B5EF4-FFF2-40B4-BE49-F238E27FC236}">
                  <a16:creationId xmlns:a16="http://schemas.microsoft.com/office/drawing/2014/main" id="{E6FE28A6-7D07-20E9-250F-DA2A99250C8E}"/>
                </a:ext>
              </a:extLst>
            </p:cNvPr>
            <p:cNvCxnSpPr>
              <a:stCxn id="68" idx="4"/>
              <a:endCxn id="70" idx="0"/>
            </p:cNvCxnSpPr>
            <p:nvPr/>
          </p:nvCxnSpPr>
          <p:spPr bwMode="auto">
            <a:xfrm rot="16200000" flipH="1">
              <a:off x="3368446" y="2484459"/>
              <a:ext cx="268439" cy="587176"/>
            </a:xfrm>
            <a:prstGeom prst="bentConnector3">
              <a:avLst/>
            </a:prstGeom>
            <a:solidFill>
              <a:schemeClr val="accent1"/>
            </a:solidFill>
            <a:ln w="19050" cap="flat" cmpd="sng" algn="ctr">
              <a:solidFill>
                <a:schemeClr val="tx1"/>
              </a:solidFill>
              <a:prstDash val="solid"/>
              <a:round/>
              <a:headEnd type="none" w="med" len="med"/>
              <a:tailEnd type="triangle"/>
            </a:ln>
            <a:effectLst/>
          </p:spPr>
        </p:cxnSp>
      </p:grpSp>
      <p:sp>
        <p:nvSpPr>
          <p:cNvPr id="81" name="TextBox 80">
            <a:extLst>
              <a:ext uri="{FF2B5EF4-FFF2-40B4-BE49-F238E27FC236}">
                <a16:creationId xmlns:a16="http://schemas.microsoft.com/office/drawing/2014/main" id="{62EB11A0-FD39-2A3D-B1E7-0A72A5BA16B1}"/>
              </a:ext>
            </a:extLst>
          </p:cNvPr>
          <p:cNvSpPr txBox="1"/>
          <p:nvPr/>
        </p:nvSpPr>
        <p:spPr>
          <a:xfrm>
            <a:off x="-37406" y="4874329"/>
            <a:ext cx="2278188" cy="276999"/>
          </a:xfrm>
          <a:prstGeom prst="rect">
            <a:avLst/>
          </a:prstGeom>
          <a:noFill/>
        </p:spPr>
        <p:txBody>
          <a:bodyPr wrap="none" rtlCol="0">
            <a:spAutoFit/>
          </a:bodyPr>
          <a:lstStyle/>
          <a:p>
            <a:r>
              <a:rPr lang="en-MO" sz="600" dirty="0"/>
              <a:t>1. </a:t>
            </a:r>
            <a:r>
              <a:rPr lang="en-GB" sz="600" dirty="0">
                <a:effectLst/>
              </a:rPr>
              <a:t>Jun, H. et al. </a:t>
            </a:r>
            <a:r>
              <a:rPr lang="en-GB" sz="600" i="1" dirty="0">
                <a:effectLst/>
              </a:rPr>
              <a:t>Nucleic Acids Research</a:t>
            </a:r>
            <a:r>
              <a:rPr lang="en-GB" sz="600" dirty="0">
                <a:effectLst/>
              </a:rPr>
              <a:t> 49, no. 18 (2021): 10265–74. </a:t>
            </a:r>
            <a:endParaRPr lang="en-MO" sz="600" dirty="0"/>
          </a:p>
          <a:p>
            <a:r>
              <a:rPr lang="en-MO" sz="600" dirty="0"/>
              <a:t>2. </a:t>
            </a:r>
            <a:r>
              <a:rPr lang="en-GB" sz="600" dirty="0">
                <a:effectLst/>
              </a:rPr>
              <a:t>Benson, E. et al. </a:t>
            </a:r>
            <a:r>
              <a:rPr lang="en-GB" sz="600" i="1" dirty="0">
                <a:effectLst/>
              </a:rPr>
              <a:t>Nature</a:t>
            </a:r>
            <a:r>
              <a:rPr lang="en-GB" sz="600" dirty="0">
                <a:effectLst/>
              </a:rPr>
              <a:t> 523, no. 7561 (2015): 441–44. </a:t>
            </a:r>
          </a:p>
        </p:txBody>
      </p:sp>
      <p:sp>
        <p:nvSpPr>
          <p:cNvPr id="82" name="TextBox 81">
            <a:extLst>
              <a:ext uri="{FF2B5EF4-FFF2-40B4-BE49-F238E27FC236}">
                <a16:creationId xmlns:a16="http://schemas.microsoft.com/office/drawing/2014/main" id="{167AE81E-F396-0A10-A1E6-2A9AECF205A2}"/>
              </a:ext>
            </a:extLst>
          </p:cNvPr>
          <p:cNvSpPr txBox="1"/>
          <p:nvPr/>
        </p:nvSpPr>
        <p:spPr>
          <a:xfrm>
            <a:off x="2197479" y="4882098"/>
            <a:ext cx="3432350" cy="276999"/>
          </a:xfrm>
          <a:prstGeom prst="rect">
            <a:avLst/>
          </a:prstGeom>
          <a:noFill/>
        </p:spPr>
        <p:txBody>
          <a:bodyPr wrap="none" rtlCol="0">
            <a:spAutoFit/>
          </a:bodyPr>
          <a:lstStyle/>
          <a:p>
            <a:r>
              <a:rPr lang="en-GB" sz="600" dirty="0"/>
              <a:t>3. </a:t>
            </a:r>
            <a:r>
              <a:rPr lang="en-GB" sz="600" dirty="0">
                <a:effectLst/>
              </a:rPr>
              <a:t>Vetturini, A. J., Cagan, J., and Taylor, R. E., </a:t>
            </a:r>
            <a:r>
              <a:rPr lang="en-GB" sz="600" i="1" dirty="0">
                <a:effectLst/>
              </a:rPr>
              <a:t>Nucleic Acids Research </a:t>
            </a:r>
            <a:r>
              <a:rPr lang="en-GB" sz="600" dirty="0">
                <a:effectLst/>
              </a:rPr>
              <a:t>53, no. 2 (2025): gkae1268.</a:t>
            </a:r>
          </a:p>
          <a:p>
            <a:r>
              <a:rPr lang="en-GB" sz="600" dirty="0"/>
              <a:t>4. </a:t>
            </a:r>
            <a:r>
              <a:rPr lang="en-GB" sz="600" dirty="0">
                <a:effectLst/>
              </a:rPr>
              <a:t>Cagan, J., and Mitchell, W. J. </a:t>
            </a:r>
            <a:r>
              <a:rPr lang="en-GB" sz="600" i="1" dirty="0">
                <a:effectLst/>
              </a:rPr>
              <a:t>Environment and Planning B: Planning and Design</a:t>
            </a:r>
            <a:r>
              <a:rPr lang="en-GB" sz="600" dirty="0">
                <a:effectLst/>
              </a:rPr>
              <a:t> 20, no. 1 (1993): 5–12.</a:t>
            </a:r>
          </a:p>
        </p:txBody>
      </p:sp>
      <p:pic>
        <p:nvPicPr>
          <p:cNvPr id="15" name="Animation">
            <a:hlinkClick r:id="" action="ppaction://media"/>
            <a:extLst>
              <a:ext uri="{FF2B5EF4-FFF2-40B4-BE49-F238E27FC236}">
                <a16:creationId xmlns:a16="http://schemas.microsoft.com/office/drawing/2014/main" id="{FB202D48-84AE-8523-4B0A-0DC7C4024E3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343649" y="1624378"/>
            <a:ext cx="2762308" cy="1973077"/>
          </a:xfrm>
          <a:prstGeom prst="rect">
            <a:avLst/>
          </a:prstGeom>
        </p:spPr>
      </p:pic>
      <p:grpSp>
        <p:nvGrpSpPr>
          <p:cNvPr id="23" name="Group 22">
            <a:extLst>
              <a:ext uri="{FF2B5EF4-FFF2-40B4-BE49-F238E27FC236}">
                <a16:creationId xmlns:a16="http://schemas.microsoft.com/office/drawing/2014/main" id="{59A1EAC6-113F-9A72-28CA-6173DF6950A8}"/>
              </a:ext>
            </a:extLst>
          </p:cNvPr>
          <p:cNvGrpSpPr/>
          <p:nvPr/>
        </p:nvGrpSpPr>
        <p:grpSpPr>
          <a:xfrm>
            <a:off x="7871750" y="2908723"/>
            <a:ext cx="1274114" cy="1340649"/>
            <a:chOff x="7952795" y="3046117"/>
            <a:chExt cx="1274114" cy="1340649"/>
          </a:xfrm>
        </p:grpSpPr>
        <p:pic>
          <p:nvPicPr>
            <p:cNvPr id="18" name="Picture 17" descr="A diagram of different types of shapes&#10;&#10;Description automatically generated with medium confidence">
              <a:extLst>
                <a:ext uri="{FF2B5EF4-FFF2-40B4-BE49-F238E27FC236}">
                  <a16:creationId xmlns:a16="http://schemas.microsoft.com/office/drawing/2014/main" id="{A0DCB799-F9CB-F3A7-3FB1-161B2AD64764}"/>
                </a:ext>
              </a:extLst>
            </p:cNvPr>
            <p:cNvPicPr>
              <a:picLocks noChangeAspect="1"/>
            </p:cNvPicPr>
            <p:nvPr/>
          </p:nvPicPr>
          <p:blipFill rotWithShape="1">
            <a:blip r:embed="rId8"/>
            <a:srcRect l="81817" t="61180"/>
            <a:stretch/>
          </p:blipFill>
          <p:spPr>
            <a:xfrm>
              <a:off x="7952795" y="3046117"/>
              <a:ext cx="1274114" cy="1340649"/>
            </a:xfrm>
            <a:prstGeom prst="rect">
              <a:avLst/>
            </a:prstGeom>
          </p:spPr>
        </p:pic>
        <p:sp>
          <p:nvSpPr>
            <p:cNvPr id="22" name="Rectangle 21">
              <a:extLst>
                <a:ext uri="{FF2B5EF4-FFF2-40B4-BE49-F238E27FC236}">
                  <a16:creationId xmlns:a16="http://schemas.microsoft.com/office/drawing/2014/main" id="{2C8C857F-89D1-C54C-B7E3-F53F85553BA8}"/>
                </a:ext>
              </a:extLst>
            </p:cNvPr>
            <p:cNvSpPr/>
            <p:nvPr/>
          </p:nvSpPr>
          <p:spPr bwMode="auto">
            <a:xfrm>
              <a:off x="7952795" y="3662363"/>
              <a:ext cx="192360" cy="2466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grpSp>
      <p:grpSp>
        <p:nvGrpSpPr>
          <p:cNvPr id="30" name="Group 29">
            <a:extLst>
              <a:ext uri="{FF2B5EF4-FFF2-40B4-BE49-F238E27FC236}">
                <a16:creationId xmlns:a16="http://schemas.microsoft.com/office/drawing/2014/main" id="{B055A4C5-86E7-B6F1-EC55-DAFC80E15231}"/>
              </a:ext>
            </a:extLst>
          </p:cNvPr>
          <p:cNvGrpSpPr/>
          <p:nvPr/>
        </p:nvGrpSpPr>
        <p:grpSpPr>
          <a:xfrm>
            <a:off x="4851725" y="1076934"/>
            <a:ext cx="4097534" cy="3694526"/>
            <a:chOff x="4851725" y="1076934"/>
            <a:chExt cx="4097534" cy="3694526"/>
          </a:xfrm>
        </p:grpSpPr>
        <p:sp>
          <p:nvSpPr>
            <p:cNvPr id="25" name="Rectangle 24">
              <a:extLst>
                <a:ext uri="{FF2B5EF4-FFF2-40B4-BE49-F238E27FC236}">
                  <a16:creationId xmlns:a16="http://schemas.microsoft.com/office/drawing/2014/main" id="{950509A6-9927-64D3-6E8E-CC0ECF1A68BA}"/>
                </a:ext>
              </a:extLst>
            </p:cNvPr>
            <p:cNvSpPr/>
            <p:nvPr/>
          </p:nvSpPr>
          <p:spPr bwMode="auto">
            <a:xfrm>
              <a:off x="5928659" y="3611995"/>
              <a:ext cx="394447" cy="11519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1" name="TextBox 10">
              <a:extLst>
                <a:ext uri="{FF2B5EF4-FFF2-40B4-BE49-F238E27FC236}">
                  <a16:creationId xmlns:a16="http://schemas.microsoft.com/office/drawing/2014/main" id="{3C253D83-0862-18C6-1195-D2DC6F9483D9}"/>
                </a:ext>
              </a:extLst>
            </p:cNvPr>
            <p:cNvSpPr txBox="1"/>
            <p:nvPr/>
          </p:nvSpPr>
          <p:spPr>
            <a:xfrm>
              <a:off x="5459378" y="1076934"/>
              <a:ext cx="3227422" cy="584775"/>
            </a:xfrm>
            <a:prstGeom prst="rect">
              <a:avLst/>
            </a:prstGeom>
            <a:noFill/>
          </p:spPr>
          <p:txBody>
            <a:bodyPr wrap="none" rtlCol="0">
              <a:spAutoFit/>
            </a:bodyPr>
            <a:lstStyle/>
            <a:p>
              <a:pPr algn="ctr"/>
              <a:r>
                <a:rPr lang="en-MO" sz="1600" b="1" dirty="0"/>
                <a:t>Automated conception</a:t>
              </a:r>
            </a:p>
            <a:p>
              <a:pPr algn="ctr"/>
              <a:r>
                <a:rPr lang="en-MO" sz="1600" b="1" dirty="0"/>
                <a:t>Automated nucleotide-level design</a:t>
              </a:r>
              <a:r>
                <a:rPr lang="en-MO" sz="1600" b="1" baseline="30000" dirty="0"/>
                <a:t>3</a:t>
              </a:r>
              <a:endParaRPr lang="en-MO" sz="1600" b="1" dirty="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B5592AC-37E5-944A-2ED4-A121EDF58442}"/>
                    </a:ext>
                  </a:extLst>
                </p:cNvPr>
                <p:cNvSpPr txBox="1"/>
                <p:nvPr/>
              </p:nvSpPr>
              <p:spPr>
                <a:xfrm>
                  <a:off x="4851725" y="2337445"/>
                  <a:ext cx="662746" cy="59362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panose="02040503050406030204" pitchFamily="18" charset="0"/>
                              </a:rPr>
                            </m:ctrlPr>
                          </m:fPr>
                          <m:num>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𝑉</m:t>
                                </m:r>
                              </m:e>
                              <m:sub>
                                <m:r>
                                  <a:rPr lang="en-US" sz="1600" b="0" i="1" smtClean="0">
                                    <a:latin typeface="Cambria Math" panose="02040503050406030204" pitchFamily="18" charset="0"/>
                                  </a:rPr>
                                  <m:t>𝑏𝑜𝑥</m:t>
                                </m:r>
                              </m:sub>
                            </m:sSub>
                          </m:num>
                          <m:den>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𝑉</m:t>
                                </m:r>
                              </m:e>
                              <m:sub>
                                <m:r>
                                  <a:rPr lang="en-US" sz="1600" b="0" i="1" smtClean="0">
                                    <a:latin typeface="Cambria Math" panose="02040503050406030204" pitchFamily="18" charset="0"/>
                                  </a:rPr>
                                  <m:t>𝐷𝑁𝐴</m:t>
                                </m:r>
                              </m:sub>
                            </m:sSub>
                          </m:den>
                        </m:f>
                      </m:oMath>
                    </m:oMathPara>
                  </a14:m>
                  <a:endParaRPr lang="en-US" sz="1600" dirty="0"/>
                </a:p>
              </p:txBody>
            </p:sp>
          </mc:Choice>
          <mc:Fallback xmlns="">
            <p:sp>
              <p:nvSpPr>
                <p:cNvPr id="16" name="TextBox 15">
                  <a:extLst>
                    <a:ext uri="{FF2B5EF4-FFF2-40B4-BE49-F238E27FC236}">
                      <a16:creationId xmlns:a16="http://schemas.microsoft.com/office/drawing/2014/main" id="{7B5592AC-37E5-944A-2ED4-A121EDF58442}"/>
                    </a:ext>
                  </a:extLst>
                </p:cNvPr>
                <p:cNvSpPr txBox="1">
                  <a:spLocks noRot="1" noChangeAspect="1" noMove="1" noResize="1" noEditPoints="1" noAdjustHandles="1" noChangeArrowheads="1" noChangeShapeType="1" noTextEdit="1"/>
                </p:cNvSpPr>
                <p:nvPr/>
              </p:nvSpPr>
              <p:spPr>
                <a:xfrm>
                  <a:off x="4851725" y="2337445"/>
                  <a:ext cx="662746" cy="593624"/>
                </a:xfrm>
                <a:prstGeom prst="rect">
                  <a:avLst/>
                </a:prstGeom>
                <a:blipFill>
                  <a:blip r:embed="rId9"/>
                  <a:stretch>
                    <a:fillRect/>
                  </a:stretch>
                </a:blipFill>
              </p:spPr>
              <p:txBody>
                <a:bodyPr/>
                <a:lstStyle/>
                <a:p>
                  <a:r>
                    <a:rPr lang="en-MO">
                      <a:noFill/>
                    </a:rPr>
                    <a:t> </a:t>
                  </a:r>
                </a:p>
              </p:txBody>
            </p:sp>
          </mc:Fallback>
        </mc:AlternateContent>
        <p:sp>
          <p:nvSpPr>
            <p:cNvPr id="24" name="TextBox 23">
              <a:extLst>
                <a:ext uri="{FF2B5EF4-FFF2-40B4-BE49-F238E27FC236}">
                  <a16:creationId xmlns:a16="http://schemas.microsoft.com/office/drawing/2014/main" id="{84A76BCB-507D-5B2D-C0F1-E8A2FDFD7DB7}"/>
                </a:ext>
              </a:extLst>
            </p:cNvPr>
            <p:cNvSpPr txBox="1"/>
            <p:nvPr/>
          </p:nvSpPr>
          <p:spPr>
            <a:xfrm>
              <a:off x="6096000" y="1668965"/>
              <a:ext cx="2853259" cy="523220"/>
            </a:xfrm>
            <a:prstGeom prst="rect">
              <a:avLst/>
            </a:prstGeom>
            <a:noFill/>
          </p:spPr>
          <p:txBody>
            <a:bodyPr wrap="square" rtlCol="0">
              <a:spAutoFit/>
            </a:bodyPr>
            <a:lstStyle/>
            <a:p>
              <a:pPr algn="ctr"/>
              <a:r>
                <a:rPr lang="en-MO" sz="1400" dirty="0"/>
                <a:t>Designer imposes constraints </a:t>
              </a:r>
            </a:p>
            <a:p>
              <a:pPr algn="ctr"/>
              <a:r>
                <a:rPr lang="en-MO" sz="1400" dirty="0"/>
                <a:t>Shape annealing</a:t>
              </a:r>
              <a:r>
                <a:rPr lang="en-MO" sz="1400" baseline="30000" dirty="0"/>
                <a:t>4</a:t>
              </a:r>
              <a:r>
                <a:rPr lang="en-MO" sz="1400" dirty="0"/>
                <a:t> generates design</a:t>
              </a:r>
            </a:p>
          </p:txBody>
        </p:sp>
        <p:sp>
          <p:nvSpPr>
            <p:cNvPr id="17" name="TextBox 16">
              <a:extLst>
                <a:ext uri="{FF2B5EF4-FFF2-40B4-BE49-F238E27FC236}">
                  <a16:creationId xmlns:a16="http://schemas.microsoft.com/office/drawing/2014/main" id="{DB0101A4-1547-45E2-445B-1C389769A9C2}"/>
                </a:ext>
              </a:extLst>
            </p:cNvPr>
            <p:cNvSpPr txBox="1"/>
            <p:nvPr/>
          </p:nvSpPr>
          <p:spPr>
            <a:xfrm>
              <a:off x="5615921" y="3396789"/>
              <a:ext cx="1049967" cy="338554"/>
            </a:xfrm>
            <a:prstGeom prst="rect">
              <a:avLst/>
            </a:prstGeom>
            <a:solidFill>
              <a:schemeClr val="bg1"/>
            </a:solidFill>
          </p:spPr>
          <p:txBody>
            <a:bodyPr wrap="none" rtlCol="0">
              <a:spAutoFit/>
            </a:bodyPr>
            <a:lstStyle/>
            <a:p>
              <a:r>
                <a:rPr lang="en-US" sz="1600" dirty="0"/>
                <a:t>Iteration #</a:t>
              </a:r>
            </a:p>
          </p:txBody>
        </p:sp>
        <p:pic>
          <p:nvPicPr>
            <p:cNvPr id="13" name="Picture 12" descr="A diagram of a basic structure&#10;&#10;AI-generated content may be incorrect.">
              <a:extLst>
                <a:ext uri="{FF2B5EF4-FFF2-40B4-BE49-F238E27FC236}">
                  <a16:creationId xmlns:a16="http://schemas.microsoft.com/office/drawing/2014/main" id="{2C31CC47-EEB3-5756-BE9F-968F58A2C0C0}"/>
                </a:ext>
              </a:extLst>
            </p:cNvPr>
            <p:cNvPicPr>
              <a:picLocks noChangeAspect="1"/>
            </p:cNvPicPr>
            <p:nvPr/>
          </p:nvPicPr>
          <p:blipFill>
            <a:blip r:embed="rId10"/>
            <a:srcRect t="11188" r="45091"/>
            <a:stretch/>
          </p:blipFill>
          <p:spPr>
            <a:xfrm>
              <a:off x="6160741" y="3731485"/>
              <a:ext cx="1985626" cy="1039975"/>
            </a:xfrm>
            <a:prstGeom prst="rect">
              <a:avLst/>
            </a:prstGeom>
          </p:spPr>
        </p:pic>
        <p:sp>
          <p:nvSpPr>
            <p:cNvPr id="14" name="Rectangle 13">
              <a:extLst>
                <a:ext uri="{FF2B5EF4-FFF2-40B4-BE49-F238E27FC236}">
                  <a16:creationId xmlns:a16="http://schemas.microsoft.com/office/drawing/2014/main" id="{BFFB6573-FFA1-C901-CC61-FD01FF48ACBD}"/>
                </a:ext>
              </a:extLst>
            </p:cNvPr>
            <p:cNvSpPr/>
            <p:nvPr/>
          </p:nvSpPr>
          <p:spPr bwMode="auto">
            <a:xfrm>
              <a:off x="6665888" y="4176409"/>
              <a:ext cx="407201" cy="13618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0" name="Rectangle 19">
              <a:extLst>
                <a:ext uri="{FF2B5EF4-FFF2-40B4-BE49-F238E27FC236}">
                  <a16:creationId xmlns:a16="http://schemas.microsoft.com/office/drawing/2014/main" id="{E0CFF7E8-5D38-F4B8-119D-718ED8587168}"/>
                </a:ext>
              </a:extLst>
            </p:cNvPr>
            <p:cNvSpPr/>
            <p:nvPr/>
          </p:nvSpPr>
          <p:spPr bwMode="auto">
            <a:xfrm>
              <a:off x="7340152" y="4171683"/>
              <a:ext cx="407201" cy="13618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1" name="TextBox 20">
              <a:extLst>
                <a:ext uri="{FF2B5EF4-FFF2-40B4-BE49-F238E27FC236}">
                  <a16:creationId xmlns:a16="http://schemas.microsoft.com/office/drawing/2014/main" id="{4F7C3A3E-B902-7D0A-55A2-54AFBED597C1}"/>
                </a:ext>
              </a:extLst>
            </p:cNvPr>
            <p:cNvSpPr txBox="1"/>
            <p:nvPr/>
          </p:nvSpPr>
          <p:spPr>
            <a:xfrm>
              <a:off x="6615251" y="4116666"/>
              <a:ext cx="508473" cy="246221"/>
            </a:xfrm>
            <a:prstGeom prst="rect">
              <a:avLst/>
            </a:prstGeom>
            <a:noFill/>
          </p:spPr>
          <p:txBody>
            <a:bodyPr wrap="none" rtlCol="0">
              <a:spAutoFit/>
            </a:bodyPr>
            <a:lstStyle/>
            <a:p>
              <a:r>
                <a:rPr lang="en-MO" sz="1000" dirty="0"/>
                <a:t>Rule 1</a:t>
              </a:r>
            </a:p>
          </p:txBody>
        </p:sp>
        <p:sp>
          <p:nvSpPr>
            <p:cNvPr id="26" name="TextBox 25">
              <a:extLst>
                <a:ext uri="{FF2B5EF4-FFF2-40B4-BE49-F238E27FC236}">
                  <a16:creationId xmlns:a16="http://schemas.microsoft.com/office/drawing/2014/main" id="{99C50A5A-4470-65FB-96A4-7476936CD736}"/>
                </a:ext>
              </a:extLst>
            </p:cNvPr>
            <p:cNvSpPr txBox="1"/>
            <p:nvPr/>
          </p:nvSpPr>
          <p:spPr>
            <a:xfrm>
              <a:off x="7289515" y="4116665"/>
              <a:ext cx="508473" cy="246221"/>
            </a:xfrm>
            <a:prstGeom prst="rect">
              <a:avLst/>
            </a:prstGeom>
            <a:noFill/>
          </p:spPr>
          <p:txBody>
            <a:bodyPr wrap="none" rtlCol="0">
              <a:spAutoFit/>
            </a:bodyPr>
            <a:lstStyle/>
            <a:p>
              <a:r>
                <a:rPr lang="en-MO" sz="1000" dirty="0"/>
                <a:t>Rule 2</a:t>
              </a:r>
            </a:p>
          </p:txBody>
        </p:sp>
      </p:grpSp>
      <p:cxnSp>
        <p:nvCxnSpPr>
          <p:cNvPr id="3" name="Elbow Connector 2">
            <a:extLst>
              <a:ext uri="{FF2B5EF4-FFF2-40B4-BE49-F238E27FC236}">
                <a16:creationId xmlns:a16="http://schemas.microsoft.com/office/drawing/2014/main" id="{5DF0C0FC-0F13-5950-B7DC-39107B601A17}"/>
              </a:ext>
            </a:extLst>
          </p:cNvPr>
          <p:cNvCxnSpPr>
            <a:cxnSpLocks/>
          </p:cNvCxnSpPr>
          <p:nvPr/>
        </p:nvCxnSpPr>
        <p:spPr bwMode="auto">
          <a:xfrm>
            <a:off x="7401086" y="3160122"/>
            <a:ext cx="551709" cy="499298"/>
          </a:xfrm>
          <a:prstGeom prst="bentConnector3">
            <a:avLst>
              <a:gd name="adj1" fmla="val -628"/>
            </a:avLst>
          </a:prstGeom>
          <a:solidFill>
            <a:schemeClr val="accent1"/>
          </a:solidFill>
          <a:ln w="19050" cap="flat" cmpd="sng" algn="ctr">
            <a:solidFill>
              <a:schemeClr val="tx1"/>
            </a:solidFill>
            <a:prstDash val="solid"/>
            <a:round/>
            <a:headEnd type="none" w="med" len="med"/>
            <a:tailEnd type="triangle" w="med" len="med"/>
          </a:ln>
          <a:effectLst/>
        </p:spPr>
      </p:cxnSp>
    </p:spTree>
    <p:extLst>
      <p:ext uri="{BB962C8B-B14F-4D97-AF65-F5344CB8AC3E}">
        <p14:creationId xmlns:p14="http://schemas.microsoft.com/office/powerpoint/2010/main" val="90076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750" fill="hold"/>
                                        <p:tgtEl>
                                          <p:spTgt spid="15"/>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display="0">
                  <p:stCondLst>
                    <p:cond delay="indefinite"/>
                  </p:stCondLst>
                </p:cTn>
                <p:tgtEl>
                  <p:spTgt spid="1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9B3BF-E446-2963-6818-6577682E0A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D499D6-834D-9343-53C8-1B74E7247233}"/>
              </a:ext>
            </a:extLst>
          </p:cNvPr>
          <p:cNvSpPr>
            <a:spLocks noGrp="1"/>
          </p:cNvSpPr>
          <p:nvPr>
            <p:ph type="title"/>
          </p:nvPr>
        </p:nvSpPr>
        <p:spPr/>
        <p:txBody>
          <a:bodyPr/>
          <a:lstStyle/>
          <a:p>
            <a:pPr algn="l"/>
            <a:r>
              <a:rPr lang="en-MO" sz="2000" b="1" dirty="0"/>
              <a:t>However</a:t>
            </a:r>
            <a:r>
              <a:rPr lang="en-MO" sz="2000" dirty="0"/>
              <a:t>, the grammar is </a:t>
            </a:r>
            <a:r>
              <a:rPr lang="en-MO" sz="2000" dirty="0">
                <a:solidFill>
                  <a:schemeClr val="accent1"/>
                </a:solidFill>
              </a:rPr>
              <a:t>limited</a:t>
            </a:r>
            <a:r>
              <a:rPr lang="en-MO" sz="2000" dirty="0"/>
              <a:t> by the types of nucleotide-level automation tools avilable</a:t>
            </a:r>
          </a:p>
        </p:txBody>
      </p:sp>
      <p:grpSp>
        <p:nvGrpSpPr>
          <p:cNvPr id="4" name="Group 3">
            <a:extLst>
              <a:ext uri="{FF2B5EF4-FFF2-40B4-BE49-F238E27FC236}">
                <a16:creationId xmlns:a16="http://schemas.microsoft.com/office/drawing/2014/main" id="{31CC4201-D82A-1A69-6B38-476F21C963C3}"/>
              </a:ext>
            </a:extLst>
          </p:cNvPr>
          <p:cNvGrpSpPr/>
          <p:nvPr/>
        </p:nvGrpSpPr>
        <p:grpSpPr>
          <a:xfrm>
            <a:off x="457200" y="110044"/>
            <a:ext cx="4692854" cy="193559"/>
            <a:chOff x="740865" y="163384"/>
            <a:chExt cx="4692854" cy="193559"/>
          </a:xfrm>
        </p:grpSpPr>
        <p:sp>
          <p:nvSpPr>
            <p:cNvPr id="5" name="Rectangle 4">
              <a:extLst>
                <a:ext uri="{FF2B5EF4-FFF2-40B4-BE49-F238E27FC236}">
                  <a16:creationId xmlns:a16="http://schemas.microsoft.com/office/drawing/2014/main" id="{DFD50182-5D76-DDCD-D138-F4F10236C8C4}"/>
                </a:ext>
              </a:extLst>
            </p:cNvPr>
            <p:cNvSpPr/>
            <p:nvPr/>
          </p:nvSpPr>
          <p:spPr bwMode="auto">
            <a:xfrm>
              <a:off x="740865" y="163384"/>
              <a:ext cx="102758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accent1"/>
                  </a:solidFill>
                  <a:effectLst>
                    <a:glow>
                      <a:schemeClr val="accent1">
                        <a:lumMod val="75000"/>
                        <a:alpha val="40000"/>
                      </a:schemeClr>
                    </a:glow>
                  </a:effectLst>
                  <a:latin typeface="45 Helvetica Light" pitchFamily="-110" charset="0"/>
                  <a:ea typeface="Geneva" pitchFamily="-110" charset="-128"/>
                  <a:cs typeface="Geneva" pitchFamily="-110" charset="-128"/>
                </a:rPr>
                <a:t>Introduction</a:t>
              </a:r>
              <a:endParaRPr kumimoji="0" lang="en-US" sz="1100" b="1" i="0" u="none" strike="noStrike" cap="none" normalizeH="0" baseline="0" dirty="0">
                <a:ln>
                  <a:noFill/>
                </a:ln>
                <a:solidFill>
                  <a:schemeClr val="accent1"/>
                </a:solidFill>
                <a:effectLst>
                  <a:glow>
                    <a:schemeClr val="accent1">
                      <a:lumMod val="75000"/>
                      <a:alpha val="40000"/>
                    </a:schemeClr>
                  </a:glow>
                </a:effectLst>
                <a:latin typeface="45 Helvetica Light" pitchFamily="-110" charset="0"/>
                <a:ea typeface="Geneva" pitchFamily="-110" charset="-128"/>
                <a:cs typeface="Geneva" pitchFamily="-110" charset="-128"/>
              </a:endParaRPr>
            </a:p>
          </p:txBody>
        </p:sp>
        <p:sp>
          <p:nvSpPr>
            <p:cNvPr id="6" name="Rectangle 5">
              <a:extLst>
                <a:ext uri="{FF2B5EF4-FFF2-40B4-BE49-F238E27FC236}">
                  <a16:creationId xmlns:a16="http://schemas.microsoft.com/office/drawing/2014/main" id="{6A620D4B-64F6-4F7C-9DA3-6AC4F1DDB040}"/>
                </a:ext>
              </a:extLst>
            </p:cNvPr>
            <p:cNvSpPr/>
            <p:nvPr/>
          </p:nvSpPr>
          <p:spPr bwMode="auto">
            <a:xfrm>
              <a:off x="1720823" y="163384"/>
              <a:ext cx="102758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1200" dirty="0">
                  <a:solidFill>
                    <a:schemeClr val="accent6"/>
                  </a:solidFill>
                  <a:latin typeface="45 Helvetica Light" pitchFamily="-110" charset="0"/>
                  <a:ea typeface="Geneva" pitchFamily="-110" charset="-128"/>
                  <a:cs typeface="Geneva" pitchFamily="-110" charset="-128"/>
                </a:rPr>
                <a:t>Methodology</a:t>
              </a:r>
              <a:endPar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endParaRPr>
            </a:p>
          </p:txBody>
        </p:sp>
        <p:sp>
          <p:nvSpPr>
            <p:cNvPr id="7" name="Rectangle 6">
              <a:extLst>
                <a:ext uri="{FF2B5EF4-FFF2-40B4-BE49-F238E27FC236}">
                  <a16:creationId xmlns:a16="http://schemas.microsoft.com/office/drawing/2014/main" id="{5096B978-9890-138A-14A5-B26E954939C3}"/>
                </a:ext>
              </a:extLst>
            </p:cNvPr>
            <p:cNvSpPr/>
            <p:nvPr/>
          </p:nvSpPr>
          <p:spPr bwMode="auto">
            <a:xfrm>
              <a:off x="275187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Results</a:t>
              </a:r>
            </a:p>
          </p:txBody>
        </p:sp>
        <p:sp>
          <p:nvSpPr>
            <p:cNvPr id="8" name="Rectangle 7">
              <a:extLst>
                <a:ext uri="{FF2B5EF4-FFF2-40B4-BE49-F238E27FC236}">
                  <a16:creationId xmlns:a16="http://schemas.microsoft.com/office/drawing/2014/main" id="{0BCF1A6D-A3FC-C40E-5640-C5B4987CC818}"/>
                </a:ext>
              </a:extLst>
            </p:cNvPr>
            <p:cNvSpPr/>
            <p:nvPr/>
          </p:nvSpPr>
          <p:spPr bwMode="auto">
            <a:xfrm>
              <a:off x="3456902"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Conclusions</a:t>
              </a:r>
            </a:p>
          </p:txBody>
        </p:sp>
        <p:sp>
          <p:nvSpPr>
            <p:cNvPr id="9" name="Rectangle 8">
              <a:extLst>
                <a:ext uri="{FF2B5EF4-FFF2-40B4-BE49-F238E27FC236}">
                  <a16:creationId xmlns:a16="http://schemas.microsoft.com/office/drawing/2014/main" id="{83B342C1-4884-CDE2-24E0-944B2DAE17FB}"/>
                </a:ext>
              </a:extLst>
            </p:cNvPr>
            <p:cNvSpPr/>
            <p:nvPr/>
          </p:nvSpPr>
          <p:spPr bwMode="auto">
            <a:xfrm>
              <a:off x="440959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Q&amp;A</a:t>
              </a:r>
            </a:p>
          </p:txBody>
        </p:sp>
      </p:grpSp>
      <p:sp>
        <p:nvSpPr>
          <p:cNvPr id="25" name="Rectangle 24">
            <a:extLst>
              <a:ext uri="{FF2B5EF4-FFF2-40B4-BE49-F238E27FC236}">
                <a16:creationId xmlns:a16="http://schemas.microsoft.com/office/drawing/2014/main" id="{1184D372-31B1-58DB-9D04-8A0CDF77DFA6}"/>
              </a:ext>
            </a:extLst>
          </p:cNvPr>
          <p:cNvSpPr/>
          <p:nvPr/>
        </p:nvSpPr>
        <p:spPr bwMode="auto">
          <a:xfrm>
            <a:off x="7934530" y="3794874"/>
            <a:ext cx="394447" cy="11519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82" name="TextBox 81">
            <a:extLst>
              <a:ext uri="{FF2B5EF4-FFF2-40B4-BE49-F238E27FC236}">
                <a16:creationId xmlns:a16="http://schemas.microsoft.com/office/drawing/2014/main" id="{CFE5B6E9-6836-F639-3F28-D96913064479}"/>
              </a:ext>
            </a:extLst>
          </p:cNvPr>
          <p:cNvSpPr txBox="1"/>
          <p:nvPr/>
        </p:nvSpPr>
        <p:spPr>
          <a:xfrm>
            <a:off x="-45582" y="4894956"/>
            <a:ext cx="3432350" cy="276999"/>
          </a:xfrm>
          <a:prstGeom prst="rect">
            <a:avLst/>
          </a:prstGeom>
          <a:noFill/>
        </p:spPr>
        <p:txBody>
          <a:bodyPr wrap="none" rtlCol="0">
            <a:spAutoFit/>
          </a:bodyPr>
          <a:lstStyle/>
          <a:p>
            <a:r>
              <a:rPr lang="en-GB" sz="600" dirty="0"/>
              <a:t>1. </a:t>
            </a:r>
            <a:r>
              <a:rPr lang="en-GB" sz="600" dirty="0">
                <a:effectLst/>
              </a:rPr>
              <a:t>Vetturini, A. J., Cagan, J., and Taylor, R. E., </a:t>
            </a:r>
            <a:r>
              <a:rPr lang="en-GB" sz="600" i="1" dirty="0">
                <a:effectLst/>
              </a:rPr>
              <a:t>Nucleic Acids Research </a:t>
            </a:r>
            <a:r>
              <a:rPr lang="en-GB" sz="600" dirty="0">
                <a:effectLst/>
              </a:rPr>
              <a:t>53, no. 2 (2025): gkae1268.</a:t>
            </a:r>
          </a:p>
          <a:p>
            <a:r>
              <a:rPr lang="en-GB" sz="600" dirty="0"/>
              <a:t>2. </a:t>
            </a:r>
            <a:r>
              <a:rPr lang="en-GB" sz="600" dirty="0">
                <a:effectLst/>
              </a:rPr>
              <a:t>Cagan, J., and Mitchell, W. J. </a:t>
            </a:r>
            <a:r>
              <a:rPr lang="en-GB" sz="600" i="1" dirty="0">
                <a:effectLst/>
              </a:rPr>
              <a:t>Environment and Planning B: Planning and Design</a:t>
            </a:r>
            <a:r>
              <a:rPr lang="en-GB" sz="600" dirty="0">
                <a:effectLst/>
              </a:rPr>
              <a:t> 20, no. 1 (1993): 5–12.</a:t>
            </a:r>
          </a:p>
        </p:txBody>
      </p:sp>
      <p:sp>
        <p:nvSpPr>
          <p:cNvPr id="21" name="TextBox 20">
            <a:extLst>
              <a:ext uri="{FF2B5EF4-FFF2-40B4-BE49-F238E27FC236}">
                <a16:creationId xmlns:a16="http://schemas.microsoft.com/office/drawing/2014/main" id="{CEABA0E5-9514-A201-9952-8CB973046132}"/>
              </a:ext>
            </a:extLst>
          </p:cNvPr>
          <p:cNvSpPr txBox="1"/>
          <p:nvPr/>
        </p:nvSpPr>
        <p:spPr>
          <a:xfrm>
            <a:off x="4748503" y="1045759"/>
            <a:ext cx="4317023" cy="584775"/>
          </a:xfrm>
          <a:prstGeom prst="rect">
            <a:avLst/>
          </a:prstGeom>
          <a:noFill/>
        </p:spPr>
        <p:txBody>
          <a:bodyPr wrap="square" rtlCol="0">
            <a:spAutoFit/>
          </a:bodyPr>
          <a:lstStyle/>
          <a:p>
            <a:pPr algn="ctr"/>
            <a:r>
              <a:rPr lang="en-MO" sz="1600" dirty="0"/>
              <a:t>A grammar for designer metamaterials will require automation of strut-based DNA origami </a:t>
            </a:r>
          </a:p>
        </p:txBody>
      </p:sp>
      <p:sp>
        <p:nvSpPr>
          <p:cNvPr id="26" name="TextBox 25">
            <a:extLst>
              <a:ext uri="{FF2B5EF4-FFF2-40B4-BE49-F238E27FC236}">
                <a16:creationId xmlns:a16="http://schemas.microsoft.com/office/drawing/2014/main" id="{A0CB3515-AC43-3A22-0203-02D8A04810E9}"/>
              </a:ext>
            </a:extLst>
          </p:cNvPr>
          <p:cNvSpPr txBox="1"/>
          <p:nvPr/>
        </p:nvSpPr>
        <p:spPr>
          <a:xfrm>
            <a:off x="673658" y="1045759"/>
            <a:ext cx="3227422" cy="584775"/>
          </a:xfrm>
          <a:prstGeom prst="rect">
            <a:avLst/>
          </a:prstGeom>
          <a:noFill/>
        </p:spPr>
        <p:txBody>
          <a:bodyPr wrap="none" rtlCol="0">
            <a:spAutoFit/>
          </a:bodyPr>
          <a:lstStyle/>
          <a:p>
            <a:pPr algn="ctr"/>
            <a:r>
              <a:rPr lang="en-MO" sz="1600" b="1" dirty="0"/>
              <a:t>Automated conception</a:t>
            </a:r>
          </a:p>
          <a:p>
            <a:pPr algn="ctr"/>
            <a:r>
              <a:rPr lang="en-MO" sz="1600" b="1" dirty="0"/>
              <a:t>Automated nucleotide-level design</a:t>
            </a:r>
            <a:r>
              <a:rPr lang="en-MO" sz="1600" b="1" baseline="30000" dirty="0"/>
              <a:t>1</a:t>
            </a:r>
            <a:endParaRPr lang="en-MO" sz="1600" b="1" dirty="0"/>
          </a:p>
        </p:txBody>
      </p:sp>
      <p:grpSp>
        <p:nvGrpSpPr>
          <p:cNvPr id="52" name="Group 51">
            <a:extLst>
              <a:ext uri="{FF2B5EF4-FFF2-40B4-BE49-F238E27FC236}">
                <a16:creationId xmlns:a16="http://schemas.microsoft.com/office/drawing/2014/main" id="{37EBE370-305C-4B2E-A060-FD84EA41B1D4}"/>
              </a:ext>
            </a:extLst>
          </p:cNvPr>
          <p:cNvGrpSpPr/>
          <p:nvPr/>
        </p:nvGrpSpPr>
        <p:grpSpPr>
          <a:xfrm>
            <a:off x="5335250" y="1869271"/>
            <a:ext cx="3143528" cy="1302216"/>
            <a:chOff x="720028" y="1752748"/>
            <a:chExt cx="3143528" cy="1302216"/>
          </a:xfrm>
        </p:grpSpPr>
        <p:pic>
          <p:nvPicPr>
            <p:cNvPr id="13" name="Picture 12" descr="A diagram of a structure&#10;&#10;AI-generated content may be incorrect.">
              <a:extLst>
                <a:ext uri="{FF2B5EF4-FFF2-40B4-BE49-F238E27FC236}">
                  <a16:creationId xmlns:a16="http://schemas.microsoft.com/office/drawing/2014/main" id="{C57F9549-1730-DCEF-C796-51A3F9370323}"/>
                </a:ext>
              </a:extLst>
            </p:cNvPr>
            <p:cNvPicPr>
              <a:picLocks noChangeAspect="1"/>
            </p:cNvPicPr>
            <p:nvPr/>
          </p:nvPicPr>
          <p:blipFill>
            <a:blip r:embed="rId3"/>
            <a:stretch>
              <a:fillRect/>
            </a:stretch>
          </p:blipFill>
          <p:spPr>
            <a:xfrm>
              <a:off x="2593246" y="1876425"/>
              <a:ext cx="1270310" cy="1178539"/>
            </a:xfrm>
            <a:prstGeom prst="rect">
              <a:avLst/>
            </a:prstGeom>
          </p:spPr>
        </p:pic>
        <p:pic>
          <p:nvPicPr>
            <p:cNvPr id="20" name="Picture 19" descr="A diagram of a cross section of a cross section&#10;&#10;AI-generated content may be incorrect.">
              <a:extLst>
                <a:ext uri="{FF2B5EF4-FFF2-40B4-BE49-F238E27FC236}">
                  <a16:creationId xmlns:a16="http://schemas.microsoft.com/office/drawing/2014/main" id="{CEFF8961-24B0-6D5F-AE20-52CDF64760F4}"/>
                </a:ext>
              </a:extLst>
            </p:cNvPr>
            <p:cNvPicPr>
              <a:picLocks noChangeAspect="1"/>
            </p:cNvPicPr>
            <p:nvPr/>
          </p:nvPicPr>
          <p:blipFill>
            <a:blip r:embed="rId4"/>
            <a:stretch>
              <a:fillRect/>
            </a:stretch>
          </p:blipFill>
          <p:spPr>
            <a:xfrm>
              <a:off x="720028" y="1752748"/>
              <a:ext cx="1376274" cy="1302216"/>
            </a:xfrm>
            <a:prstGeom prst="rect">
              <a:avLst/>
            </a:prstGeom>
          </p:spPr>
        </p:pic>
        <p:sp>
          <p:nvSpPr>
            <p:cNvPr id="28" name="Rectangle 27">
              <a:extLst>
                <a:ext uri="{FF2B5EF4-FFF2-40B4-BE49-F238E27FC236}">
                  <a16:creationId xmlns:a16="http://schemas.microsoft.com/office/drawing/2014/main" id="{E659A7E4-DA78-D7BD-D7E6-1D9873393647}"/>
                </a:ext>
              </a:extLst>
            </p:cNvPr>
            <p:cNvSpPr/>
            <p:nvPr/>
          </p:nvSpPr>
          <p:spPr bwMode="auto">
            <a:xfrm>
              <a:off x="1987062" y="1911123"/>
              <a:ext cx="272562" cy="4188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30" name="Rectangle 29">
              <a:extLst>
                <a:ext uri="{FF2B5EF4-FFF2-40B4-BE49-F238E27FC236}">
                  <a16:creationId xmlns:a16="http://schemas.microsoft.com/office/drawing/2014/main" id="{C765CE8D-D271-4997-3E76-2CD8B2D25CD0}"/>
                </a:ext>
              </a:extLst>
            </p:cNvPr>
            <p:cNvSpPr/>
            <p:nvPr/>
          </p:nvSpPr>
          <p:spPr bwMode="auto">
            <a:xfrm>
              <a:off x="2412127" y="2362330"/>
              <a:ext cx="272562" cy="4188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grpSp>
      <p:sp>
        <p:nvSpPr>
          <p:cNvPr id="53" name="TextBox 52">
            <a:extLst>
              <a:ext uri="{FF2B5EF4-FFF2-40B4-BE49-F238E27FC236}">
                <a16:creationId xmlns:a16="http://schemas.microsoft.com/office/drawing/2014/main" id="{4ED05B8E-526D-7E29-02B5-1B4D7F6310E4}"/>
              </a:ext>
            </a:extLst>
          </p:cNvPr>
          <p:cNvSpPr txBox="1"/>
          <p:nvPr/>
        </p:nvSpPr>
        <p:spPr>
          <a:xfrm>
            <a:off x="4814445" y="3317320"/>
            <a:ext cx="4185138" cy="1231106"/>
          </a:xfrm>
          <a:prstGeom prst="rect">
            <a:avLst/>
          </a:prstGeom>
          <a:noFill/>
        </p:spPr>
        <p:txBody>
          <a:bodyPr wrap="square" rtlCol="0">
            <a:spAutoFit/>
          </a:bodyPr>
          <a:lstStyle/>
          <a:p>
            <a:r>
              <a:rPr lang="en-MO" sz="1600" dirty="0"/>
              <a:t>Strut-based nanostructure automation will require:</a:t>
            </a:r>
          </a:p>
          <a:p>
            <a:pPr marL="457200" indent="-457200">
              <a:buAutoNum type="arabicParenR"/>
            </a:pPr>
            <a:r>
              <a:rPr lang="en-MO" sz="1400" dirty="0"/>
              <a:t>Designing the </a:t>
            </a:r>
            <a:r>
              <a:rPr lang="en-MO" sz="1400" dirty="0">
                <a:solidFill>
                  <a:srgbClr val="FFA500"/>
                </a:solidFill>
              </a:rPr>
              <a:t>cross section</a:t>
            </a:r>
            <a:r>
              <a:rPr lang="en-MO" sz="1400" dirty="0"/>
              <a:t> for efficient scaffold usage</a:t>
            </a:r>
          </a:p>
          <a:p>
            <a:pPr marL="457200" indent="-457200">
              <a:buAutoNum type="arabicParenR"/>
            </a:pPr>
            <a:r>
              <a:rPr lang="en-MO" sz="1400" dirty="0"/>
              <a:t>Novel </a:t>
            </a:r>
            <a:r>
              <a:rPr lang="en-MO" sz="1400" dirty="0">
                <a:solidFill>
                  <a:srgbClr val="00B0F0"/>
                </a:solidFill>
              </a:rPr>
              <a:t>scaffold routing </a:t>
            </a:r>
            <a:r>
              <a:rPr lang="en-MO" sz="1400" dirty="0"/>
              <a:t>algorithm</a:t>
            </a:r>
          </a:p>
        </p:txBody>
      </p:sp>
      <p:sp>
        <p:nvSpPr>
          <p:cNvPr id="55" name="Oval 54">
            <a:extLst>
              <a:ext uri="{FF2B5EF4-FFF2-40B4-BE49-F238E27FC236}">
                <a16:creationId xmlns:a16="http://schemas.microsoft.com/office/drawing/2014/main" id="{F5C0E039-8525-45BE-309D-014D773A3784}"/>
              </a:ext>
            </a:extLst>
          </p:cNvPr>
          <p:cNvSpPr/>
          <p:nvPr/>
        </p:nvSpPr>
        <p:spPr bwMode="auto">
          <a:xfrm>
            <a:off x="6907014" y="1528811"/>
            <a:ext cx="56275" cy="5579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56" name="Oval 55">
            <a:extLst>
              <a:ext uri="{FF2B5EF4-FFF2-40B4-BE49-F238E27FC236}">
                <a16:creationId xmlns:a16="http://schemas.microsoft.com/office/drawing/2014/main" id="{B0E3FBD3-5640-B0A0-69AA-D771115693AD}"/>
              </a:ext>
            </a:extLst>
          </p:cNvPr>
          <p:cNvSpPr/>
          <p:nvPr/>
        </p:nvSpPr>
        <p:spPr bwMode="auto">
          <a:xfrm>
            <a:off x="5914721" y="1928634"/>
            <a:ext cx="56275" cy="5579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cxnSp>
        <p:nvCxnSpPr>
          <p:cNvPr id="58" name="Elbow Connector 57">
            <a:extLst>
              <a:ext uri="{FF2B5EF4-FFF2-40B4-BE49-F238E27FC236}">
                <a16:creationId xmlns:a16="http://schemas.microsoft.com/office/drawing/2014/main" id="{21CB8C7F-B283-9698-3790-8A3A6626337A}"/>
              </a:ext>
            </a:extLst>
          </p:cNvPr>
          <p:cNvCxnSpPr>
            <a:cxnSpLocks/>
            <a:stCxn id="55" idx="4"/>
            <a:endCxn id="56" idx="0"/>
          </p:cNvCxnSpPr>
          <p:nvPr/>
        </p:nvCxnSpPr>
        <p:spPr bwMode="auto">
          <a:xfrm rot="5400000">
            <a:off x="6266990" y="1260471"/>
            <a:ext cx="344033" cy="992293"/>
          </a:xfrm>
          <a:prstGeom prst="bentConnector3">
            <a:avLst/>
          </a:prstGeom>
          <a:solidFill>
            <a:schemeClr val="accent1"/>
          </a:solidFill>
          <a:ln w="19050" cap="flat" cmpd="sng" algn="ctr">
            <a:solidFill>
              <a:schemeClr val="tx1"/>
            </a:solidFill>
            <a:prstDash val="solid"/>
            <a:round/>
            <a:headEnd type="none" w="med" len="med"/>
            <a:tailEnd type="triangle"/>
          </a:ln>
          <a:effectLst/>
        </p:spPr>
      </p:cxnSp>
      <p:sp>
        <p:nvSpPr>
          <p:cNvPr id="64" name="Oval 63">
            <a:extLst>
              <a:ext uri="{FF2B5EF4-FFF2-40B4-BE49-F238E27FC236}">
                <a16:creationId xmlns:a16="http://schemas.microsoft.com/office/drawing/2014/main" id="{582E20F5-7E00-F9A4-2C28-0AEF2C78F87D}"/>
              </a:ext>
            </a:extLst>
          </p:cNvPr>
          <p:cNvSpPr/>
          <p:nvPr/>
        </p:nvSpPr>
        <p:spPr bwMode="auto">
          <a:xfrm>
            <a:off x="6086394" y="2480190"/>
            <a:ext cx="648677" cy="673194"/>
          </a:xfrm>
          <a:prstGeom prst="ellipse">
            <a:avLst/>
          </a:prstGeom>
          <a:noFill/>
          <a:ln w="28575" cap="flat" cmpd="sng" algn="ctr">
            <a:solidFill>
              <a:srgbClr val="FFA5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67" name="Oval 66">
            <a:extLst>
              <a:ext uri="{FF2B5EF4-FFF2-40B4-BE49-F238E27FC236}">
                <a16:creationId xmlns:a16="http://schemas.microsoft.com/office/drawing/2014/main" id="{9DD0333E-1C4B-5E19-A3F0-CB4F24E26201}"/>
              </a:ext>
            </a:extLst>
          </p:cNvPr>
          <p:cNvSpPr/>
          <p:nvPr/>
        </p:nvSpPr>
        <p:spPr bwMode="auto">
          <a:xfrm>
            <a:off x="4693720" y="2166839"/>
            <a:ext cx="56275" cy="5579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71" name="Oval 70">
            <a:extLst>
              <a:ext uri="{FF2B5EF4-FFF2-40B4-BE49-F238E27FC236}">
                <a16:creationId xmlns:a16="http://schemas.microsoft.com/office/drawing/2014/main" id="{AA38BC3C-8EB0-05D9-34C8-56576C2A9837}"/>
              </a:ext>
            </a:extLst>
          </p:cNvPr>
          <p:cNvSpPr/>
          <p:nvPr/>
        </p:nvSpPr>
        <p:spPr bwMode="auto">
          <a:xfrm>
            <a:off x="5455963" y="1971051"/>
            <a:ext cx="56275" cy="5579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cxnSp>
        <p:nvCxnSpPr>
          <p:cNvPr id="73" name="Elbow Connector 72">
            <a:extLst>
              <a:ext uri="{FF2B5EF4-FFF2-40B4-BE49-F238E27FC236}">
                <a16:creationId xmlns:a16="http://schemas.microsoft.com/office/drawing/2014/main" id="{57D1312D-A630-8CD5-EE6C-2D91D9090269}"/>
              </a:ext>
            </a:extLst>
          </p:cNvPr>
          <p:cNvCxnSpPr>
            <a:stCxn id="67" idx="0"/>
          </p:cNvCxnSpPr>
          <p:nvPr/>
        </p:nvCxnSpPr>
        <p:spPr bwMode="auto">
          <a:xfrm rot="5400000" flipH="1" flipV="1">
            <a:off x="5043198" y="1698237"/>
            <a:ext cx="147263" cy="789942"/>
          </a:xfrm>
          <a:prstGeom prst="bentConnector2">
            <a:avLst/>
          </a:prstGeom>
          <a:solidFill>
            <a:schemeClr val="accent1"/>
          </a:solidFill>
          <a:ln w="19050" cap="flat" cmpd="sng" algn="ctr">
            <a:solidFill>
              <a:srgbClr val="00B0F0"/>
            </a:solidFill>
            <a:prstDash val="solid"/>
            <a:round/>
            <a:headEnd type="none" w="med" len="med"/>
            <a:tailEnd type="triangle"/>
          </a:ln>
          <a:effectLst/>
        </p:spPr>
      </p:cxnSp>
      <p:sp>
        <p:nvSpPr>
          <p:cNvPr id="74" name="TextBox 73">
            <a:extLst>
              <a:ext uri="{FF2B5EF4-FFF2-40B4-BE49-F238E27FC236}">
                <a16:creationId xmlns:a16="http://schemas.microsoft.com/office/drawing/2014/main" id="{AD3EBC37-5F51-025A-456F-44E95A7EA101}"/>
              </a:ext>
            </a:extLst>
          </p:cNvPr>
          <p:cNvSpPr txBox="1"/>
          <p:nvPr/>
        </p:nvSpPr>
        <p:spPr>
          <a:xfrm>
            <a:off x="3278390" y="4880717"/>
            <a:ext cx="1975221" cy="184666"/>
          </a:xfrm>
          <a:prstGeom prst="rect">
            <a:avLst/>
          </a:prstGeom>
          <a:noFill/>
        </p:spPr>
        <p:txBody>
          <a:bodyPr wrap="none" rtlCol="0">
            <a:spAutoFit/>
          </a:bodyPr>
          <a:lstStyle/>
          <a:p>
            <a:r>
              <a:rPr lang="en-MO" sz="600" dirty="0"/>
              <a:t>3. </a:t>
            </a:r>
            <a:r>
              <a:rPr lang="en-GB" sz="600" dirty="0" err="1">
                <a:effectLst/>
              </a:rPr>
              <a:t>Posnjak</a:t>
            </a:r>
            <a:r>
              <a:rPr lang="en-GB" sz="600" dirty="0">
                <a:effectLst/>
              </a:rPr>
              <a:t>, G. et al. </a:t>
            </a:r>
            <a:r>
              <a:rPr lang="en-GB" sz="600" i="1" dirty="0">
                <a:effectLst/>
              </a:rPr>
              <a:t>Science</a:t>
            </a:r>
            <a:r>
              <a:rPr lang="en-GB" sz="600" dirty="0">
                <a:effectLst/>
              </a:rPr>
              <a:t> 384, no. 6697 (2024): 781–85.</a:t>
            </a:r>
          </a:p>
        </p:txBody>
      </p:sp>
      <p:sp>
        <p:nvSpPr>
          <p:cNvPr id="76" name="TextBox 75">
            <a:extLst>
              <a:ext uri="{FF2B5EF4-FFF2-40B4-BE49-F238E27FC236}">
                <a16:creationId xmlns:a16="http://schemas.microsoft.com/office/drawing/2014/main" id="{4A7E4648-B358-F6E1-3BB7-6F00CC9821D4}"/>
              </a:ext>
            </a:extLst>
          </p:cNvPr>
          <p:cNvSpPr txBox="1"/>
          <p:nvPr/>
        </p:nvSpPr>
        <p:spPr>
          <a:xfrm>
            <a:off x="6505937" y="3107451"/>
            <a:ext cx="931665" cy="246221"/>
          </a:xfrm>
          <a:prstGeom prst="rect">
            <a:avLst/>
          </a:prstGeom>
          <a:noFill/>
        </p:spPr>
        <p:txBody>
          <a:bodyPr wrap="none" rtlCol="0">
            <a:spAutoFit/>
          </a:bodyPr>
          <a:lstStyle/>
          <a:p>
            <a:r>
              <a:rPr lang="en-GB" sz="1000" dirty="0"/>
              <a:t>I</a:t>
            </a:r>
            <a:r>
              <a:rPr lang="en-MO" sz="1000" dirty="0"/>
              <a:t>mages from 3</a:t>
            </a:r>
          </a:p>
        </p:txBody>
      </p:sp>
      <p:sp>
        <p:nvSpPr>
          <p:cNvPr id="15" name="Rectangle 14">
            <a:extLst>
              <a:ext uri="{FF2B5EF4-FFF2-40B4-BE49-F238E27FC236}">
                <a16:creationId xmlns:a16="http://schemas.microsoft.com/office/drawing/2014/main" id="{9EE2866D-CB88-C16D-8DA5-18A99F22E000}"/>
              </a:ext>
            </a:extLst>
          </p:cNvPr>
          <p:cNvSpPr/>
          <p:nvPr/>
        </p:nvSpPr>
        <p:spPr bwMode="auto">
          <a:xfrm>
            <a:off x="2503990" y="3127662"/>
            <a:ext cx="601883" cy="60612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B10F50B0-BE69-7023-434F-6B25A8FCB3ED}"/>
                  </a:ext>
                </a:extLst>
              </p:cNvPr>
              <p:cNvSpPr txBox="1"/>
              <p:nvPr/>
            </p:nvSpPr>
            <p:spPr>
              <a:xfrm>
                <a:off x="66005" y="2343601"/>
                <a:ext cx="662746" cy="59362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panose="02040503050406030204" pitchFamily="18" charset="0"/>
                            </a:rPr>
                          </m:ctrlPr>
                        </m:fPr>
                        <m:num>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𝑉</m:t>
                              </m:r>
                            </m:e>
                            <m:sub>
                              <m:r>
                                <a:rPr lang="en-US" sz="1600" b="0" i="1" smtClean="0">
                                  <a:latin typeface="Cambria Math" panose="02040503050406030204" pitchFamily="18" charset="0"/>
                                </a:rPr>
                                <m:t>𝑏𝑜𝑥</m:t>
                              </m:r>
                            </m:sub>
                          </m:sSub>
                        </m:num>
                        <m:den>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𝑉</m:t>
                              </m:r>
                            </m:e>
                            <m:sub>
                              <m:r>
                                <a:rPr lang="en-US" sz="1600" b="0" i="1" smtClean="0">
                                  <a:latin typeface="Cambria Math" panose="02040503050406030204" pitchFamily="18" charset="0"/>
                                </a:rPr>
                                <m:t>𝐷𝑁𝐴</m:t>
                              </m:r>
                            </m:sub>
                          </m:sSub>
                        </m:den>
                      </m:f>
                    </m:oMath>
                  </m:oMathPara>
                </a14:m>
                <a:endParaRPr lang="en-US" sz="1600" dirty="0"/>
              </a:p>
            </p:txBody>
          </p:sp>
        </mc:Choice>
        <mc:Fallback xmlns="">
          <p:sp>
            <p:nvSpPr>
              <p:cNvPr id="37" name="TextBox 36">
                <a:extLst>
                  <a:ext uri="{FF2B5EF4-FFF2-40B4-BE49-F238E27FC236}">
                    <a16:creationId xmlns:a16="http://schemas.microsoft.com/office/drawing/2014/main" id="{B10F50B0-BE69-7023-434F-6B25A8FCB3ED}"/>
                  </a:ext>
                </a:extLst>
              </p:cNvPr>
              <p:cNvSpPr txBox="1">
                <a:spLocks noRot="1" noChangeAspect="1" noMove="1" noResize="1" noEditPoints="1" noAdjustHandles="1" noChangeArrowheads="1" noChangeShapeType="1" noTextEdit="1"/>
              </p:cNvSpPr>
              <p:nvPr/>
            </p:nvSpPr>
            <p:spPr>
              <a:xfrm>
                <a:off x="66005" y="2343601"/>
                <a:ext cx="662746" cy="593624"/>
              </a:xfrm>
              <a:prstGeom prst="rect">
                <a:avLst/>
              </a:prstGeom>
              <a:blipFill>
                <a:blip r:embed="rId5"/>
                <a:stretch>
                  <a:fillRect/>
                </a:stretch>
              </a:blipFill>
            </p:spPr>
            <p:txBody>
              <a:bodyPr/>
              <a:lstStyle/>
              <a:p>
                <a:r>
                  <a:rPr lang="en-MO">
                    <a:noFill/>
                  </a:rPr>
                  <a:t> </a:t>
                </a:r>
              </a:p>
            </p:txBody>
          </p:sp>
        </mc:Fallback>
      </mc:AlternateContent>
      <p:grpSp>
        <p:nvGrpSpPr>
          <p:cNvPr id="24" name="Group 23">
            <a:extLst>
              <a:ext uri="{FF2B5EF4-FFF2-40B4-BE49-F238E27FC236}">
                <a16:creationId xmlns:a16="http://schemas.microsoft.com/office/drawing/2014/main" id="{C14D9934-73AB-76D0-CE5F-C4A282FC044D}"/>
              </a:ext>
            </a:extLst>
          </p:cNvPr>
          <p:cNvGrpSpPr/>
          <p:nvPr/>
        </p:nvGrpSpPr>
        <p:grpSpPr>
          <a:xfrm>
            <a:off x="684924" y="1872819"/>
            <a:ext cx="3780193" cy="2220864"/>
            <a:chOff x="684924" y="1872819"/>
            <a:chExt cx="3780193" cy="2220864"/>
          </a:xfrm>
        </p:grpSpPr>
        <p:grpSp>
          <p:nvGrpSpPr>
            <p:cNvPr id="84" name="Group 83">
              <a:extLst>
                <a:ext uri="{FF2B5EF4-FFF2-40B4-BE49-F238E27FC236}">
                  <a16:creationId xmlns:a16="http://schemas.microsoft.com/office/drawing/2014/main" id="{A3B537D1-D741-B3A7-885D-5E1BB627AC3A}"/>
                </a:ext>
              </a:extLst>
            </p:cNvPr>
            <p:cNvGrpSpPr>
              <a:grpSpLocks noChangeAspect="1"/>
            </p:cNvGrpSpPr>
            <p:nvPr/>
          </p:nvGrpSpPr>
          <p:grpSpPr>
            <a:xfrm>
              <a:off x="684924" y="1872819"/>
              <a:ext cx="3780193" cy="2220864"/>
              <a:chOff x="-746834" y="3764591"/>
              <a:chExt cx="3993106" cy="2345950"/>
            </a:xfrm>
          </p:grpSpPr>
          <p:pic>
            <p:nvPicPr>
              <p:cNvPr id="80" name="Picture 79" descr="A diagram of a design&#10;&#10;AI-generated content may be incorrect.">
                <a:extLst>
                  <a:ext uri="{FF2B5EF4-FFF2-40B4-BE49-F238E27FC236}">
                    <a16:creationId xmlns:a16="http://schemas.microsoft.com/office/drawing/2014/main" id="{9CC9E8C4-D860-5B96-B478-142FD47DBB2D}"/>
                  </a:ext>
                </a:extLst>
              </p:cNvPr>
              <p:cNvPicPr>
                <a:picLocks noChangeAspect="1"/>
              </p:cNvPicPr>
              <p:nvPr/>
            </p:nvPicPr>
            <p:blipFill>
              <a:blip r:embed="rId6"/>
              <a:srcRect l="13882" t="34438"/>
              <a:stretch/>
            </p:blipFill>
            <p:spPr>
              <a:xfrm>
                <a:off x="-746834" y="4039134"/>
                <a:ext cx="3993106" cy="2071407"/>
              </a:xfrm>
              <a:prstGeom prst="rect">
                <a:avLst/>
              </a:prstGeom>
            </p:spPr>
          </p:pic>
          <p:sp>
            <p:nvSpPr>
              <p:cNvPr id="83" name="Rectangle 82">
                <a:extLst>
                  <a:ext uri="{FF2B5EF4-FFF2-40B4-BE49-F238E27FC236}">
                    <a16:creationId xmlns:a16="http://schemas.microsoft.com/office/drawing/2014/main" id="{18BC51A7-C60C-EDF0-A306-4F4961B2B9FC}"/>
                  </a:ext>
                </a:extLst>
              </p:cNvPr>
              <p:cNvSpPr/>
              <p:nvPr/>
            </p:nvSpPr>
            <p:spPr bwMode="auto">
              <a:xfrm>
                <a:off x="-45582" y="3764591"/>
                <a:ext cx="2788782" cy="37894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grpSp>
        <p:sp>
          <p:nvSpPr>
            <p:cNvPr id="23" name="Rectangle 22">
              <a:extLst>
                <a:ext uri="{FF2B5EF4-FFF2-40B4-BE49-F238E27FC236}">
                  <a16:creationId xmlns:a16="http://schemas.microsoft.com/office/drawing/2014/main" id="{CA954918-4054-A50F-94AA-C3914D14EE94}"/>
                </a:ext>
              </a:extLst>
            </p:cNvPr>
            <p:cNvSpPr/>
            <p:nvPr/>
          </p:nvSpPr>
          <p:spPr bwMode="auto">
            <a:xfrm>
              <a:off x="2354591" y="3127662"/>
              <a:ext cx="751282" cy="5480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grpSp>
      <p:grpSp>
        <p:nvGrpSpPr>
          <p:cNvPr id="27" name="Group 26">
            <a:extLst>
              <a:ext uri="{FF2B5EF4-FFF2-40B4-BE49-F238E27FC236}">
                <a16:creationId xmlns:a16="http://schemas.microsoft.com/office/drawing/2014/main" id="{5D35A7BE-26A7-5CD8-445A-4BE09C5E343E}"/>
              </a:ext>
            </a:extLst>
          </p:cNvPr>
          <p:cNvGrpSpPr/>
          <p:nvPr/>
        </p:nvGrpSpPr>
        <p:grpSpPr>
          <a:xfrm>
            <a:off x="1120247" y="3748022"/>
            <a:ext cx="1985626" cy="1039975"/>
            <a:chOff x="1120247" y="3748022"/>
            <a:chExt cx="1985626" cy="1039975"/>
          </a:xfrm>
        </p:grpSpPr>
        <p:pic>
          <p:nvPicPr>
            <p:cNvPr id="11" name="Picture 10" descr="A diagram of a basic structure&#10;&#10;AI-generated content may be incorrect.">
              <a:extLst>
                <a:ext uri="{FF2B5EF4-FFF2-40B4-BE49-F238E27FC236}">
                  <a16:creationId xmlns:a16="http://schemas.microsoft.com/office/drawing/2014/main" id="{5D4F7E08-88B6-F550-F575-76FAF1E1EE11}"/>
                </a:ext>
              </a:extLst>
            </p:cNvPr>
            <p:cNvPicPr>
              <a:picLocks noChangeAspect="1"/>
            </p:cNvPicPr>
            <p:nvPr/>
          </p:nvPicPr>
          <p:blipFill>
            <a:blip r:embed="rId7"/>
            <a:srcRect t="11188" r="45091"/>
            <a:stretch/>
          </p:blipFill>
          <p:spPr>
            <a:xfrm>
              <a:off x="1120247" y="3748022"/>
              <a:ext cx="1985626" cy="1039975"/>
            </a:xfrm>
            <a:prstGeom prst="rect">
              <a:avLst/>
            </a:prstGeom>
          </p:spPr>
        </p:pic>
        <p:sp>
          <p:nvSpPr>
            <p:cNvPr id="17" name="Rectangle 16">
              <a:extLst>
                <a:ext uri="{FF2B5EF4-FFF2-40B4-BE49-F238E27FC236}">
                  <a16:creationId xmlns:a16="http://schemas.microsoft.com/office/drawing/2014/main" id="{5D0F1925-FEF8-4EE0-DCC3-B7A27FDED934}"/>
                </a:ext>
              </a:extLst>
            </p:cNvPr>
            <p:cNvSpPr/>
            <p:nvPr/>
          </p:nvSpPr>
          <p:spPr bwMode="auto">
            <a:xfrm>
              <a:off x="1640305" y="4192620"/>
              <a:ext cx="364958" cy="13532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8" name="Rectangle 17">
              <a:extLst>
                <a:ext uri="{FF2B5EF4-FFF2-40B4-BE49-F238E27FC236}">
                  <a16:creationId xmlns:a16="http://schemas.microsoft.com/office/drawing/2014/main" id="{D1F4F265-3E8A-3DB5-FEA2-F243F43F67D4}"/>
                </a:ext>
              </a:extLst>
            </p:cNvPr>
            <p:cNvSpPr/>
            <p:nvPr/>
          </p:nvSpPr>
          <p:spPr bwMode="auto">
            <a:xfrm>
              <a:off x="2354591" y="4197952"/>
              <a:ext cx="364958" cy="13532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2" name="TextBox 11">
              <a:extLst>
                <a:ext uri="{FF2B5EF4-FFF2-40B4-BE49-F238E27FC236}">
                  <a16:creationId xmlns:a16="http://schemas.microsoft.com/office/drawing/2014/main" id="{F89E1728-7B19-5116-F001-972512D41760}"/>
                </a:ext>
              </a:extLst>
            </p:cNvPr>
            <p:cNvSpPr txBox="1"/>
            <p:nvPr/>
          </p:nvSpPr>
          <p:spPr>
            <a:xfrm>
              <a:off x="1574757" y="4117668"/>
              <a:ext cx="508473" cy="246221"/>
            </a:xfrm>
            <a:prstGeom prst="rect">
              <a:avLst/>
            </a:prstGeom>
            <a:noFill/>
          </p:spPr>
          <p:txBody>
            <a:bodyPr wrap="none" rtlCol="0">
              <a:spAutoFit/>
            </a:bodyPr>
            <a:lstStyle/>
            <a:p>
              <a:r>
                <a:rPr lang="en-MO" sz="1000" dirty="0"/>
                <a:t>Rule 1</a:t>
              </a:r>
            </a:p>
          </p:txBody>
        </p:sp>
        <p:sp>
          <p:nvSpPr>
            <p:cNvPr id="14" name="TextBox 13">
              <a:extLst>
                <a:ext uri="{FF2B5EF4-FFF2-40B4-BE49-F238E27FC236}">
                  <a16:creationId xmlns:a16="http://schemas.microsoft.com/office/drawing/2014/main" id="{1931E4E9-AF93-99BA-65E2-DE27E9ED045F}"/>
                </a:ext>
              </a:extLst>
            </p:cNvPr>
            <p:cNvSpPr txBox="1"/>
            <p:nvPr/>
          </p:nvSpPr>
          <p:spPr>
            <a:xfrm>
              <a:off x="2249021" y="4117667"/>
              <a:ext cx="508473" cy="246221"/>
            </a:xfrm>
            <a:prstGeom prst="rect">
              <a:avLst/>
            </a:prstGeom>
            <a:noFill/>
          </p:spPr>
          <p:txBody>
            <a:bodyPr wrap="none" rtlCol="0">
              <a:spAutoFit/>
            </a:bodyPr>
            <a:lstStyle/>
            <a:p>
              <a:r>
                <a:rPr lang="en-MO" sz="1000" dirty="0"/>
                <a:t>Rule 2</a:t>
              </a:r>
            </a:p>
          </p:txBody>
        </p:sp>
      </p:grpSp>
      <p:cxnSp>
        <p:nvCxnSpPr>
          <p:cNvPr id="16" name="Elbow Connector 15">
            <a:extLst>
              <a:ext uri="{FF2B5EF4-FFF2-40B4-BE49-F238E27FC236}">
                <a16:creationId xmlns:a16="http://schemas.microsoft.com/office/drawing/2014/main" id="{F858810A-A50E-DFB6-AF5A-8341DFD6F410}"/>
              </a:ext>
            </a:extLst>
          </p:cNvPr>
          <p:cNvCxnSpPr>
            <a:cxnSpLocks/>
          </p:cNvCxnSpPr>
          <p:nvPr/>
        </p:nvCxnSpPr>
        <p:spPr bwMode="auto">
          <a:xfrm>
            <a:off x="2554164" y="3138858"/>
            <a:ext cx="551709" cy="499298"/>
          </a:xfrm>
          <a:prstGeom prst="bentConnector3">
            <a:avLst>
              <a:gd name="adj1" fmla="val -628"/>
            </a:avLst>
          </a:prstGeom>
          <a:solidFill>
            <a:schemeClr val="accent1"/>
          </a:solidFill>
          <a:ln w="19050" cap="flat" cmpd="sng" algn="ctr">
            <a:solidFill>
              <a:schemeClr val="tx1"/>
            </a:solidFill>
            <a:prstDash val="solid"/>
            <a:round/>
            <a:headEnd type="none" w="med" len="med"/>
            <a:tailEnd type="triangle" w="med" len="med"/>
          </a:ln>
          <a:effectLst/>
        </p:spPr>
      </p:cxnSp>
      <p:sp>
        <p:nvSpPr>
          <p:cNvPr id="39" name="TextBox 38">
            <a:extLst>
              <a:ext uri="{FF2B5EF4-FFF2-40B4-BE49-F238E27FC236}">
                <a16:creationId xmlns:a16="http://schemas.microsoft.com/office/drawing/2014/main" id="{1ABD8A5D-18B5-FD8A-C509-DA4538BD2D22}"/>
              </a:ext>
            </a:extLst>
          </p:cNvPr>
          <p:cNvSpPr txBox="1"/>
          <p:nvPr/>
        </p:nvSpPr>
        <p:spPr>
          <a:xfrm>
            <a:off x="1310280" y="1675121"/>
            <a:ext cx="2853259" cy="523220"/>
          </a:xfrm>
          <a:prstGeom prst="rect">
            <a:avLst/>
          </a:prstGeom>
          <a:noFill/>
        </p:spPr>
        <p:txBody>
          <a:bodyPr wrap="square" rtlCol="0">
            <a:spAutoFit/>
          </a:bodyPr>
          <a:lstStyle/>
          <a:p>
            <a:pPr algn="ctr"/>
            <a:r>
              <a:rPr lang="en-MO" sz="1400" dirty="0"/>
              <a:t>Designer imposes constraints </a:t>
            </a:r>
          </a:p>
          <a:p>
            <a:pPr algn="ctr"/>
            <a:r>
              <a:rPr lang="en-MO" sz="1400" dirty="0"/>
              <a:t>Shape annealing</a:t>
            </a:r>
            <a:r>
              <a:rPr lang="en-MO" sz="1400" baseline="30000" dirty="0"/>
              <a:t>2</a:t>
            </a:r>
            <a:r>
              <a:rPr lang="en-MO" sz="1400" dirty="0"/>
              <a:t> generates design</a:t>
            </a:r>
          </a:p>
        </p:txBody>
      </p:sp>
      <p:sp>
        <p:nvSpPr>
          <p:cNvPr id="29" name="TextBox 28">
            <a:extLst>
              <a:ext uri="{FF2B5EF4-FFF2-40B4-BE49-F238E27FC236}">
                <a16:creationId xmlns:a16="http://schemas.microsoft.com/office/drawing/2014/main" id="{48D9A90B-DB8C-DAA6-EAB3-51EB11253A16}"/>
              </a:ext>
            </a:extLst>
          </p:cNvPr>
          <p:cNvSpPr txBox="1"/>
          <p:nvPr/>
        </p:nvSpPr>
        <p:spPr>
          <a:xfrm>
            <a:off x="193840" y="4145909"/>
            <a:ext cx="926407" cy="307777"/>
          </a:xfrm>
          <a:prstGeom prst="rect">
            <a:avLst/>
          </a:prstGeom>
          <a:noFill/>
        </p:spPr>
        <p:txBody>
          <a:bodyPr wrap="none" rtlCol="0">
            <a:spAutoFit/>
          </a:bodyPr>
          <a:lstStyle/>
          <a:p>
            <a:r>
              <a:rPr lang="en-MO" sz="1400" dirty="0"/>
              <a:t>Grammar:</a:t>
            </a:r>
          </a:p>
        </p:txBody>
      </p:sp>
      <p:sp>
        <p:nvSpPr>
          <p:cNvPr id="66" name="TextBox 65">
            <a:extLst>
              <a:ext uri="{FF2B5EF4-FFF2-40B4-BE49-F238E27FC236}">
                <a16:creationId xmlns:a16="http://schemas.microsoft.com/office/drawing/2014/main" id="{974FFA38-412C-1668-FFD2-A757A802C7AE}"/>
              </a:ext>
            </a:extLst>
          </p:cNvPr>
          <p:cNvSpPr txBox="1"/>
          <p:nvPr/>
        </p:nvSpPr>
        <p:spPr>
          <a:xfrm>
            <a:off x="4163539" y="2166839"/>
            <a:ext cx="1571461" cy="523220"/>
          </a:xfrm>
          <a:prstGeom prst="rect">
            <a:avLst/>
          </a:prstGeom>
          <a:noFill/>
        </p:spPr>
        <p:txBody>
          <a:bodyPr wrap="square" rtlCol="0">
            <a:spAutoFit/>
          </a:bodyPr>
          <a:lstStyle/>
          <a:p>
            <a:pPr algn="ctr"/>
            <a:r>
              <a:rPr lang="en-MO" sz="1400" dirty="0">
                <a:solidFill>
                  <a:srgbClr val="00B0F0"/>
                </a:solidFill>
              </a:rPr>
              <a:t>Scaffold</a:t>
            </a:r>
            <a:r>
              <a:rPr lang="en-MO" sz="1400" dirty="0"/>
              <a:t> start / stop at same place</a:t>
            </a:r>
          </a:p>
        </p:txBody>
      </p:sp>
    </p:spTree>
    <p:extLst>
      <p:ext uri="{BB962C8B-B14F-4D97-AF65-F5344CB8AC3E}">
        <p14:creationId xmlns:p14="http://schemas.microsoft.com/office/powerpoint/2010/main" val="126108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37"/>
                                        </p:tgtEl>
                                        <p:attrNameLst>
                                          <p:attrName>style.opacity</p:attrName>
                                        </p:attrNameLst>
                                      </p:cBhvr>
                                      <p:to>
                                        <p:strVal val="0.25"/>
                                      </p:to>
                                    </p:set>
                                    <p:animEffect filter="image" prLst="opacity: 0.25">
                                      <p:cBhvr rctx="IE">
                                        <p:cTn id="7" dur="indefinite"/>
                                        <p:tgtEl>
                                          <p:spTgt spid="37"/>
                                        </p:tgtEl>
                                      </p:cBhvr>
                                    </p:animEffect>
                                  </p:childTnLst>
                                </p:cTn>
                              </p:par>
                              <p:par>
                                <p:cTn id="8" presetID="9" presetClass="emph" presetSubtype="0" nodeType="withEffect">
                                  <p:stCondLst>
                                    <p:cond delay="0"/>
                                  </p:stCondLst>
                                  <p:childTnLst>
                                    <p:set>
                                      <p:cBhvr>
                                        <p:cTn id="9" dur="indefinite"/>
                                        <p:tgtEl>
                                          <p:spTgt spid="24"/>
                                        </p:tgtEl>
                                        <p:attrNameLst>
                                          <p:attrName>style.opacity</p:attrName>
                                        </p:attrNameLst>
                                      </p:cBhvr>
                                      <p:to>
                                        <p:strVal val="0.25"/>
                                      </p:to>
                                    </p:set>
                                    <p:animEffect filter="image" prLst="opacity: 0.25">
                                      <p:cBhvr rctx="IE">
                                        <p:cTn id="10" dur="indefinite"/>
                                        <p:tgtEl>
                                          <p:spTgt spid="24"/>
                                        </p:tgtEl>
                                      </p:cBhvr>
                                    </p:animEffect>
                                  </p:childTnLst>
                                </p:cTn>
                              </p:par>
                              <p:par>
                                <p:cTn id="11" presetID="9" presetClass="emph" presetSubtype="0" grpId="0" nodeType="withEffect">
                                  <p:stCondLst>
                                    <p:cond delay="0"/>
                                  </p:stCondLst>
                                  <p:childTnLst>
                                    <p:set>
                                      <p:cBhvr>
                                        <p:cTn id="12" dur="indefinite"/>
                                        <p:tgtEl>
                                          <p:spTgt spid="39"/>
                                        </p:tgtEl>
                                        <p:attrNameLst>
                                          <p:attrName>style.opacity</p:attrName>
                                        </p:attrNameLst>
                                      </p:cBhvr>
                                      <p:to>
                                        <p:strVal val="0.25"/>
                                      </p:to>
                                    </p:set>
                                    <p:animEffect filter="image" prLst="opacity: 0.25">
                                      <p:cBhvr rctx="IE">
                                        <p:cTn id="13" dur="indefinite"/>
                                        <p:tgtEl>
                                          <p:spTgt spid="39"/>
                                        </p:tgtEl>
                                      </p:cBhvr>
                                    </p:animEffect>
                                  </p:childTnLst>
                                </p:cTn>
                              </p:par>
                              <p:par>
                                <p:cTn id="14" presetID="9" presetClass="emph" presetSubtype="0" nodeType="withEffect">
                                  <p:stCondLst>
                                    <p:cond delay="0"/>
                                  </p:stCondLst>
                                  <p:childTnLst>
                                    <p:set>
                                      <p:cBhvr>
                                        <p:cTn id="15" dur="indefinite"/>
                                        <p:tgtEl>
                                          <p:spTgt spid="16"/>
                                        </p:tgtEl>
                                        <p:attrNameLst>
                                          <p:attrName>style.opacity</p:attrName>
                                        </p:attrNameLst>
                                      </p:cBhvr>
                                      <p:to>
                                        <p:strVal val="0.5"/>
                                      </p:to>
                                    </p:set>
                                    <p:animEffect filter="image" prLst="opacity: 0.5">
                                      <p:cBhvr rctx="IE">
                                        <p:cTn id="16" dur="indefinite"/>
                                        <p:tgtEl>
                                          <p:spTgt spid="16"/>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3">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3">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3">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64" grpId="0" animBg="1"/>
      <p:bldP spid="76" grpId="0"/>
      <p:bldP spid="37" grpId="0"/>
      <p:bldP spid="39" grpId="0"/>
      <p:bldP spid="6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28C76-E8F0-1B20-012D-DFEEB18727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15849A-C82F-A854-F959-8550BA40C302}"/>
              </a:ext>
            </a:extLst>
          </p:cNvPr>
          <p:cNvSpPr>
            <a:spLocks noGrp="1"/>
          </p:cNvSpPr>
          <p:nvPr>
            <p:ph type="title"/>
          </p:nvPr>
        </p:nvSpPr>
        <p:spPr/>
        <p:txBody>
          <a:bodyPr/>
          <a:lstStyle/>
          <a:p>
            <a:pPr algn="l"/>
            <a:r>
              <a:rPr lang="en-US" dirty="0"/>
              <a:t>The input to this algorithm consists of a wireframe model-based input and a desired N number of helices-per-edge</a:t>
            </a:r>
          </a:p>
        </p:txBody>
      </p:sp>
      <p:grpSp>
        <p:nvGrpSpPr>
          <p:cNvPr id="4" name="Group 3">
            <a:extLst>
              <a:ext uri="{FF2B5EF4-FFF2-40B4-BE49-F238E27FC236}">
                <a16:creationId xmlns:a16="http://schemas.microsoft.com/office/drawing/2014/main" id="{AC9231AC-4016-536F-3418-0A619EF89D81}"/>
              </a:ext>
            </a:extLst>
          </p:cNvPr>
          <p:cNvGrpSpPr/>
          <p:nvPr/>
        </p:nvGrpSpPr>
        <p:grpSpPr>
          <a:xfrm>
            <a:off x="457200" y="110044"/>
            <a:ext cx="4692854" cy="193559"/>
            <a:chOff x="740865" y="163384"/>
            <a:chExt cx="4692854" cy="193559"/>
          </a:xfrm>
        </p:grpSpPr>
        <p:sp>
          <p:nvSpPr>
            <p:cNvPr id="5" name="Rectangle 4">
              <a:extLst>
                <a:ext uri="{FF2B5EF4-FFF2-40B4-BE49-F238E27FC236}">
                  <a16:creationId xmlns:a16="http://schemas.microsoft.com/office/drawing/2014/main" id="{0CFD0085-9DCF-4A8C-07D9-D71CEE46E628}"/>
                </a:ext>
              </a:extLst>
            </p:cNvPr>
            <p:cNvSpPr/>
            <p:nvPr/>
          </p:nvSpPr>
          <p:spPr bwMode="auto">
            <a:xfrm>
              <a:off x="740865" y="163384"/>
              <a:ext cx="102758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solidFill>
                    <a:schemeClr val="accent6"/>
                  </a:solidFill>
                  <a:effectLst>
                    <a:glow>
                      <a:schemeClr val="accent1">
                        <a:lumMod val="75000"/>
                        <a:alpha val="40000"/>
                      </a:schemeClr>
                    </a:glow>
                  </a:effectLst>
                  <a:latin typeface="45 Helvetica Light" pitchFamily="-110" charset="0"/>
                  <a:ea typeface="Geneva" pitchFamily="-110" charset="-128"/>
                  <a:cs typeface="Geneva" pitchFamily="-110" charset="-128"/>
                </a:rPr>
                <a:t>Introduction</a:t>
              </a:r>
              <a:endParaRPr kumimoji="0" lang="en-US" sz="1100" i="0" u="none" strike="noStrike" cap="none" normalizeH="0" baseline="0" dirty="0">
                <a:ln>
                  <a:noFill/>
                </a:ln>
                <a:solidFill>
                  <a:schemeClr val="accent6"/>
                </a:solidFill>
                <a:effectLst>
                  <a:glow>
                    <a:schemeClr val="accent1">
                      <a:lumMod val="75000"/>
                      <a:alpha val="40000"/>
                    </a:schemeClr>
                  </a:glow>
                </a:effectLst>
                <a:latin typeface="45 Helvetica Light" pitchFamily="-110" charset="0"/>
                <a:ea typeface="Geneva" pitchFamily="-110" charset="-128"/>
                <a:cs typeface="Geneva" pitchFamily="-110" charset="-128"/>
              </a:endParaRPr>
            </a:p>
          </p:txBody>
        </p:sp>
        <p:sp>
          <p:nvSpPr>
            <p:cNvPr id="6" name="Rectangle 5">
              <a:extLst>
                <a:ext uri="{FF2B5EF4-FFF2-40B4-BE49-F238E27FC236}">
                  <a16:creationId xmlns:a16="http://schemas.microsoft.com/office/drawing/2014/main" id="{244451F3-5B5D-74A5-688F-4577F392C983}"/>
                </a:ext>
              </a:extLst>
            </p:cNvPr>
            <p:cNvSpPr/>
            <p:nvPr/>
          </p:nvSpPr>
          <p:spPr bwMode="auto">
            <a:xfrm>
              <a:off x="1720823" y="163384"/>
              <a:ext cx="114526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1200" b="1" dirty="0">
                  <a:solidFill>
                    <a:schemeClr val="accent1"/>
                  </a:solidFill>
                  <a:latin typeface="45 Helvetica Light" pitchFamily="-110" charset="0"/>
                  <a:ea typeface="Geneva" pitchFamily="-110" charset="-128"/>
                  <a:cs typeface="Geneva" pitchFamily="-110" charset="-128"/>
                </a:rPr>
                <a:t>Methodology</a:t>
              </a:r>
              <a:endParaRPr kumimoji="0" lang="en-US" sz="1200" b="1" i="0" u="none" strike="noStrike" cap="none" normalizeH="0" baseline="0" dirty="0">
                <a:ln>
                  <a:noFill/>
                </a:ln>
                <a:solidFill>
                  <a:schemeClr val="accent1"/>
                </a:solidFill>
                <a:effectLst/>
                <a:latin typeface="45 Helvetica Light" pitchFamily="-110" charset="0"/>
                <a:ea typeface="Geneva" pitchFamily="-110" charset="-128"/>
                <a:cs typeface="Geneva" pitchFamily="-110" charset="-128"/>
              </a:endParaRPr>
            </a:p>
          </p:txBody>
        </p:sp>
        <p:sp>
          <p:nvSpPr>
            <p:cNvPr id="7" name="Rectangle 6">
              <a:extLst>
                <a:ext uri="{FF2B5EF4-FFF2-40B4-BE49-F238E27FC236}">
                  <a16:creationId xmlns:a16="http://schemas.microsoft.com/office/drawing/2014/main" id="{E9E528E9-1DE0-8E62-71B3-4A827E9BB9A3}"/>
                </a:ext>
              </a:extLst>
            </p:cNvPr>
            <p:cNvSpPr/>
            <p:nvPr/>
          </p:nvSpPr>
          <p:spPr bwMode="auto">
            <a:xfrm>
              <a:off x="275187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Results</a:t>
              </a:r>
            </a:p>
          </p:txBody>
        </p:sp>
        <p:sp>
          <p:nvSpPr>
            <p:cNvPr id="8" name="Rectangle 7">
              <a:extLst>
                <a:ext uri="{FF2B5EF4-FFF2-40B4-BE49-F238E27FC236}">
                  <a16:creationId xmlns:a16="http://schemas.microsoft.com/office/drawing/2014/main" id="{CCA71FDB-F188-9F48-94F0-0B984AC0E4AF}"/>
                </a:ext>
              </a:extLst>
            </p:cNvPr>
            <p:cNvSpPr/>
            <p:nvPr/>
          </p:nvSpPr>
          <p:spPr bwMode="auto">
            <a:xfrm>
              <a:off x="3456902"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Conclusions</a:t>
              </a:r>
            </a:p>
          </p:txBody>
        </p:sp>
        <p:sp>
          <p:nvSpPr>
            <p:cNvPr id="9" name="Rectangle 8">
              <a:extLst>
                <a:ext uri="{FF2B5EF4-FFF2-40B4-BE49-F238E27FC236}">
                  <a16:creationId xmlns:a16="http://schemas.microsoft.com/office/drawing/2014/main" id="{A3449BE4-3967-1469-E1DA-F2C07C1FFC19}"/>
                </a:ext>
              </a:extLst>
            </p:cNvPr>
            <p:cNvSpPr/>
            <p:nvPr/>
          </p:nvSpPr>
          <p:spPr bwMode="auto">
            <a:xfrm>
              <a:off x="440959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Q&amp;A</a:t>
              </a:r>
            </a:p>
          </p:txBody>
        </p:sp>
      </p:grpSp>
      <p:sp>
        <p:nvSpPr>
          <p:cNvPr id="31" name="Oval 30">
            <a:extLst>
              <a:ext uri="{FF2B5EF4-FFF2-40B4-BE49-F238E27FC236}">
                <a16:creationId xmlns:a16="http://schemas.microsoft.com/office/drawing/2014/main" id="{E0312716-E0B5-EAA6-2C52-801DB33A74F8}"/>
              </a:ext>
            </a:extLst>
          </p:cNvPr>
          <p:cNvSpPr/>
          <p:nvPr/>
        </p:nvSpPr>
        <p:spPr bwMode="auto">
          <a:xfrm>
            <a:off x="7676941" y="1457011"/>
            <a:ext cx="391885" cy="261257"/>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39" name="Rectangle 38">
            <a:extLst>
              <a:ext uri="{FF2B5EF4-FFF2-40B4-BE49-F238E27FC236}">
                <a16:creationId xmlns:a16="http://schemas.microsoft.com/office/drawing/2014/main" id="{CCA342F9-0EB4-0FAB-905F-A96474812034}"/>
              </a:ext>
            </a:extLst>
          </p:cNvPr>
          <p:cNvSpPr/>
          <p:nvPr/>
        </p:nvSpPr>
        <p:spPr bwMode="auto">
          <a:xfrm>
            <a:off x="7591647" y="1315707"/>
            <a:ext cx="281236" cy="2719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grpSp>
        <p:nvGrpSpPr>
          <p:cNvPr id="14" name="Group 13">
            <a:extLst>
              <a:ext uri="{FF2B5EF4-FFF2-40B4-BE49-F238E27FC236}">
                <a16:creationId xmlns:a16="http://schemas.microsoft.com/office/drawing/2014/main" id="{E2DCBE7D-1AC8-4044-42B0-28A50389C8EA}"/>
              </a:ext>
            </a:extLst>
          </p:cNvPr>
          <p:cNvGrpSpPr>
            <a:grpSpLocks noChangeAspect="1"/>
          </p:cNvGrpSpPr>
          <p:nvPr/>
        </p:nvGrpSpPr>
        <p:grpSpPr>
          <a:xfrm>
            <a:off x="288308" y="1176454"/>
            <a:ext cx="2118509" cy="1648519"/>
            <a:chOff x="463917" y="1446780"/>
            <a:chExt cx="1570633" cy="1222189"/>
          </a:xfrm>
        </p:grpSpPr>
        <p:pic>
          <p:nvPicPr>
            <p:cNvPr id="11" name="Picture 10" descr="A diagram of a cross section of a cross section&#10;&#10;AI-generated content may be incorrect.">
              <a:extLst>
                <a:ext uri="{FF2B5EF4-FFF2-40B4-BE49-F238E27FC236}">
                  <a16:creationId xmlns:a16="http://schemas.microsoft.com/office/drawing/2014/main" id="{41E0ED01-6EA7-35C4-B0C5-7300A9A5E498}"/>
                </a:ext>
              </a:extLst>
            </p:cNvPr>
            <p:cNvPicPr>
              <a:picLocks noChangeAspect="1"/>
            </p:cNvPicPr>
            <p:nvPr/>
          </p:nvPicPr>
          <p:blipFill>
            <a:blip r:embed="rId3"/>
            <a:stretch>
              <a:fillRect/>
            </a:stretch>
          </p:blipFill>
          <p:spPr>
            <a:xfrm>
              <a:off x="463917" y="1446780"/>
              <a:ext cx="1291696" cy="1222189"/>
            </a:xfrm>
            <a:prstGeom prst="rect">
              <a:avLst/>
            </a:prstGeom>
          </p:spPr>
        </p:pic>
        <p:sp>
          <p:nvSpPr>
            <p:cNvPr id="12" name="Rectangle 11">
              <a:extLst>
                <a:ext uri="{FF2B5EF4-FFF2-40B4-BE49-F238E27FC236}">
                  <a16:creationId xmlns:a16="http://schemas.microsoft.com/office/drawing/2014/main" id="{51A260A1-6FB9-6E4F-CD2C-D93A01458B2E}"/>
                </a:ext>
              </a:extLst>
            </p:cNvPr>
            <p:cNvSpPr/>
            <p:nvPr/>
          </p:nvSpPr>
          <p:spPr bwMode="auto">
            <a:xfrm>
              <a:off x="1672225" y="1451673"/>
              <a:ext cx="362325" cy="54622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grpSp>
      <p:cxnSp>
        <p:nvCxnSpPr>
          <p:cNvPr id="16" name="Straight Arrow Connector 15">
            <a:extLst>
              <a:ext uri="{FF2B5EF4-FFF2-40B4-BE49-F238E27FC236}">
                <a16:creationId xmlns:a16="http://schemas.microsoft.com/office/drawing/2014/main" id="{DCF0E9B6-2776-27A5-B976-B5A761FAA5DE}"/>
              </a:ext>
            </a:extLst>
          </p:cNvPr>
          <p:cNvCxnSpPr/>
          <p:nvPr/>
        </p:nvCxnSpPr>
        <p:spPr bwMode="auto">
          <a:xfrm>
            <a:off x="2406817" y="1919820"/>
            <a:ext cx="572254"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8" name="Straight Connector 17">
            <a:extLst>
              <a:ext uri="{FF2B5EF4-FFF2-40B4-BE49-F238E27FC236}">
                <a16:creationId xmlns:a16="http://schemas.microsoft.com/office/drawing/2014/main" id="{E9818C2F-9659-6AE7-9C4E-D6A94DD602DD}"/>
              </a:ext>
            </a:extLst>
          </p:cNvPr>
          <p:cNvCxnSpPr>
            <a:cxnSpLocks/>
          </p:cNvCxnSpPr>
          <p:nvPr/>
        </p:nvCxnSpPr>
        <p:spPr bwMode="auto">
          <a:xfrm>
            <a:off x="3865412" y="1373145"/>
            <a:ext cx="89581" cy="440987"/>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439033E5-A29E-BFD5-4FCF-F86C34AF910C}"/>
              </a:ext>
            </a:extLst>
          </p:cNvPr>
          <p:cNvCxnSpPr>
            <a:cxnSpLocks/>
          </p:cNvCxnSpPr>
          <p:nvPr/>
        </p:nvCxnSpPr>
        <p:spPr bwMode="auto">
          <a:xfrm flipV="1">
            <a:off x="3954993" y="1729826"/>
            <a:ext cx="604325" cy="84306"/>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28DB7F91-81C6-7DEA-113D-A2BA8C3CC702}"/>
              </a:ext>
            </a:extLst>
          </p:cNvPr>
          <p:cNvCxnSpPr>
            <a:cxnSpLocks/>
          </p:cNvCxnSpPr>
          <p:nvPr/>
        </p:nvCxnSpPr>
        <p:spPr bwMode="auto">
          <a:xfrm flipV="1">
            <a:off x="3797716" y="1814132"/>
            <a:ext cx="157277" cy="706877"/>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D0F88389-3E9A-7E6E-DEEE-17D73E214E74}"/>
              </a:ext>
            </a:extLst>
          </p:cNvPr>
          <p:cNvCxnSpPr>
            <a:cxnSpLocks/>
          </p:cNvCxnSpPr>
          <p:nvPr/>
        </p:nvCxnSpPr>
        <p:spPr bwMode="auto">
          <a:xfrm>
            <a:off x="3490777" y="1554728"/>
            <a:ext cx="464216" cy="259404"/>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41" name="TextBox 40">
            <a:extLst>
              <a:ext uri="{FF2B5EF4-FFF2-40B4-BE49-F238E27FC236}">
                <a16:creationId xmlns:a16="http://schemas.microsoft.com/office/drawing/2014/main" id="{4CECFD61-31D7-8CD6-1FDF-DFAE70A8A152}"/>
              </a:ext>
            </a:extLst>
          </p:cNvPr>
          <p:cNvSpPr txBox="1"/>
          <p:nvPr/>
        </p:nvSpPr>
        <p:spPr>
          <a:xfrm>
            <a:off x="982334" y="2808190"/>
            <a:ext cx="1298753" cy="307777"/>
          </a:xfrm>
          <a:prstGeom prst="rect">
            <a:avLst/>
          </a:prstGeom>
          <a:noFill/>
        </p:spPr>
        <p:txBody>
          <a:bodyPr wrap="none" rtlCol="0">
            <a:spAutoFit/>
          </a:bodyPr>
          <a:lstStyle/>
          <a:p>
            <a:r>
              <a:rPr lang="en-MO" sz="1400" dirty="0">
                <a:solidFill>
                  <a:schemeClr val="accent5">
                    <a:lumMod val="60000"/>
                    <a:lumOff val="40000"/>
                  </a:schemeClr>
                </a:solidFill>
              </a:rPr>
              <a:t>24 DNA Helices</a:t>
            </a:r>
          </a:p>
        </p:txBody>
      </p:sp>
      <p:cxnSp>
        <p:nvCxnSpPr>
          <p:cNvPr id="43" name="Straight Arrow Connector 42">
            <a:extLst>
              <a:ext uri="{FF2B5EF4-FFF2-40B4-BE49-F238E27FC236}">
                <a16:creationId xmlns:a16="http://schemas.microsoft.com/office/drawing/2014/main" id="{5B85934F-491D-9147-3F23-918841BE1CE9}"/>
              </a:ext>
            </a:extLst>
          </p:cNvPr>
          <p:cNvCxnSpPr>
            <a:cxnSpLocks/>
          </p:cNvCxnSpPr>
          <p:nvPr/>
        </p:nvCxnSpPr>
        <p:spPr bwMode="auto">
          <a:xfrm flipV="1">
            <a:off x="1657650" y="2511920"/>
            <a:ext cx="0" cy="303964"/>
          </a:xfrm>
          <a:prstGeom prst="straightConnector1">
            <a:avLst/>
          </a:prstGeom>
          <a:solidFill>
            <a:schemeClr val="accent1"/>
          </a:solidFill>
          <a:ln w="9525" cap="flat" cmpd="sng" algn="ctr">
            <a:solidFill>
              <a:srgbClr val="0070C0"/>
            </a:solidFill>
            <a:prstDash val="solid"/>
            <a:round/>
            <a:headEnd type="none" w="med" len="med"/>
            <a:tailEnd type="triangle"/>
          </a:ln>
          <a:effectLst/>
        </p:spPr>
      </p:cxnSp>
      <p:sp>
        <p:nvSpPr>
          <p:cNvPr id="45" name="TextBox 44">
            <a:extLst>
              <a:ext uri="{FF2B5EF4-FFF2-40B4-BE49-F238E27FC236}">
                <a16:creationId xmlns:a16="http://schemas.microsoft.com/office/drawing/2014/main" id="{F416341E-01F1-008C-7618-1AEF260BE320}"/>
              </a:ext>
            </a:extLst>
          </p:cNvPr>
          <p:cNvSpPr txBox="1"/>
          <p:nvPr/>
        </p:nvSpPr>
        <p:spPr>
          <a:xfrm>
            <a:off x="3388523" y="2808190"/>
            <a:ext cx="1132939" cy="307777"/>
          </a:xfrm>
          <a:prstGeom prst="rect">
            <a:avLst/>
          </a:prstGeom>
          <a:noFill/>
        </p:spPr>
        <p:txBody>
          <a:bodyPr wrap="none" rtlCol="0">
            <a:spAutoFit/>
          </a:bodyPr>
          <a:lstStyle/>
          <a:p>
            <a:r>
              <a:rPr lang="en-MO" sz="1400" dirty="0"/>
              <a:t>Specify N=24</a:t>
            </a:r>
          </a:p>
        </p:txBody>
      </p:sp>
      <p:sp>
        <p:nvSpPr>
          <p:cNvPr id="46" name="TextBox 45">
            <a:extLst>
              <a:ext uri="{FF2B5EF4-FFF2-40B4-BE49-F238E27FC236}">
                <a16:creationId xmlns:a16="http://schemas.microsoft.com/office/drawing/2014/main" id="{31458B25-A8A9-B098-E095-8227CD6F8607}"/>
              </a:ext>
            </a:extLst>
          </p:cNvPr>
          <p:cNvSpPr txBox="1"/>
          <p:nvPr/>
        </p:nvSpPr>
        <p:spPr>
          <a:xfrm rot="16947483">
            <a:off x="3426519" y="2001686"/>
            <a:ext cx="580608" cy="276999"/>
          </a:xfrm>
          <a:prstGeom prst="rect">
            <a:avLst/>
          </a:prstGeom>
          <a:noFill/>
        </p:spPr>
        <p:txBody>
          <a:bodyPr wrap="none" rtlCol="0">
            <a:spAutoFit/>
          </a:bodyPr>
          <a:lstStyle/>
          <a:p>
            <a:r>
              <a:rPr lang="en-MO" sz="1200" dirty="0"/>
              <a:t>35 nm</a:t>
            </a:r>
          </a:p>
        </p:txBody>
      </p:sp>
      <p:sp>
        <p:nvSpPr>
          <p:cNvPr id="49" name="TextBox 48">
            <a:extLst>
              <a:ext uri="{FF2B5EF4-FFF2-40B4-BE49-F238E27FC236}">
                <a16:creationId xmlns:a16="http://schemas.microsoft.com/office/drawing/2014/main" id="{C41E64B1-E691-64AB-B225-000173A34591}"/>
              </a:ext>
            </a:extLst>
          </p:cNvPr>
          <p:cNvSpPr txBox="1"/>
          <p:nvPr/>
        </p:nvSpPr>
        <p:spPr>
          <a:xfrm>
            <a:off x="4982448" y="1220679"/>
            <a:ext cx="3993946" cy="2123658"/>
          </a:xfrm>
          <a:prstGeom prst="rect">
            <a:avLst/>
          </a:prstGeom>
          <a:noFill/>
        </p:spPr>
        <p:txBody>
          <a:bodyPr wrap="square" rtlCol="0">
            <a:spAutoFit/>
          </a:bodyPr>
          <a:lstStyle/>
          <a:p>
            <a:pPr algn="ctr"/>
            <a:r>
              <a:rPr lang="en-MO" sz="1800" b="1" dirty="0"/>
              <a:t>Algorithm Constraints</a:t>
            </a:r>
          </a:p>
          <a:p>
            <a:pPr marL="457200" indent="-457200">
              <a:buAutoNum type="arabicParenR"/>
            </a:pPr>
            <a:r>
              <a:rPr lang="en-MO" sz="1600" dirty="0"/>
              <a:t>Input mesh must contain at least 2 edges</a:t>
            </a:r>
          </a:p>
          <a:p>
            <a:pPr marL="457200" indent="-457200">
              <a:buAutoNum type="arabicParenR"/>
            </a:pPr>
            <a:r>
              <a:rPr lang="en-MO" sz="1600" dirty="0"/>
              <a:t>Single connected model </a:t>
            </a:r>
          </a:p>
          <a:p>
            <a:pPr marL="457200" indent="-457200">
              <a:buAutoNum type="arabicParenR"/>
            </a:pPr>
            <a:r>
              <a:rPr lang="en-MO" sz="1600" dirty="0"/>
              <a:t>Edge lengths must be at least 14 nm</a:t>
            </a:r>
          </a:p>
          <a:p>
            <a:pPr marL="457200" indent="-457200">
              <a:buAutoNum type="arabicParenR"/>
            </a:pPr>
            <a:r>
              <a:rPr lang="en-MO" sz="1600" dirty="0"/>
              <a:t>Constant &amp; even N DNA helices-per-edge</a:t>
            </a:r>
          </a:p>
          <a:p>
            <a:pPr marL="457200" indent="-457200">
              <a:buAutoNum type="arabicParenR"/>
            </a:pPr>
            <a:endParaRPr lang="en-MO" sz="1800" dirty="0"/>
          </a:p>
        </p:txBody>
      </p:sp>
      <p:cxnSp>
        <p:nvCxnSpPr>
          <p:cNvPr id="59" name="Straight Connector 58">
            <a:extLst>
              <a:ext uri="{FF2B5EF4-FFF2-40B4-BE49-F238E27FC236}">
                <a16:creationId xmlns:a16="http://schemas.microsoft.com/office/drawing/2014/main" id="{4FF8C411-93F5-D352-85B9-22236D1EC107}"/>
              </a:ext>
            </a:extLst>
          </p:cNvPr>
          <p:cNvCxnSpPr/>
          <p:nvPr/>
        </p:nvCxnSpPr>
        <p:spPr bwMode="auto">
          <a:xfrm>
            <a:off x="756745" y="3216163"/>
            <a:ext cx="799311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86" name="Group 85">
            <a:extLst>
              <a:ext uri="{FF2B5EF4-FFF2-40B4-BE49-F238E27FC236}">
                <a16:creationId xmlns:a16="http://schemas.microsoft.com/office/drawing/2014/main" id="{D0648607-FF27-0C8F-AA49-1E201FA8FB86}"/>
              </a:ext>
            </a:extLst>
          </p:cNvPr>
          <p:cNvGrpSpPr/>
          <p:nvPr/>
        </p:nvGrpSpPr>
        <p:grpSpPr>
          <a:xfrm>
            <a:off x="1337110" y="3211311"/>
            <a:ext cx="1887953" cy="1557575"/>
            <a:chOff x="1337110" y="3211311"/>
            <a:chExt cx="1887953" cy="1557575"/>
          </a:xfrm>
        </p:grpSpPr>
        <p:sp>
          <p:nvSpPr>
            <p:cNvPr id="76" name="&quot;No&quot; Symbol 75">
              <a:extLst>
                <a:ext uri="{FF2B5EF4-FFF2-40B4-BE49-F238E27FC236}">
                  <a16:creationId xmlns:a16="http://schemas.microsoft.com/office/drawing/2014/main" id="{ABC06850-0AE5-AEA4-B633-FB3187DFAA60}"/>
                </a:ext>
              </a:extLst>
            </p:cNvPr>
            <p:cNvSpPr/>
            <p:nvPr/>
          </p:nvSpPr>
          <p:spPr bwMode="auto">
            <a:xfrm>
              <a:off x="1610747" y="3531206"/>
              <a:ext cx="1242980" cy="1230703"/>
            </a:xfrm>
            <a:prstGeom prst="noSmoking">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grpSp>
          <p:nvGrpSpPr>
            <p:cNvPr id="70" name="Group 69">
              <a:extLst>
                <a:ext uri="{FF2B5EF4-FFF2-40B4-BE49-F238E27FC236}">
                  <a16:creationId xmlns:a16="http://schemas.microsoft.com/office/drawing/2014/main" id="{A17B02FD-D915-2DAE-E671-E905714CA83F}"/>
                </a:ext>
              </a:extLst>
            </p:cNvPr>
            <p:cNvGrpSpPr/>
            <p:nvPr/>
          </p:nvGrpSpPr>
          <p:grpSpPr>
            <a:xfrm>
              <a:off x="1637148" y="3740555"/>
              <a:ext cx="543910" cy="1028331"/>
              <a:chOff x="1805152" y="3704897"/>
              <a:chExt cx="543910" cy="1028331"/>
            </a:xfrm>
          </p:grpSpPr>
          <p:cxnSp>
            <p:nvCxnSpPr>
              <p:cNvPr id="61" name="Straight Connector 60">
                <a:extLst>
                  <a:ext uri="{FF2B5EF4-FFF2-40B4-BE49-F238E27FC236}">
                    <a16:creationId xmlns:a16="http://schemas.microsoft.com/office/drawing/2014/main" id="{24E6C389-7077-D8D4-F35D-1AF84A42876A}"/>
                  </a:ext>
                </a:extLst>
              </p:cNvPr>
              <p:cNvCxnSpPr/>
              <p:nvPr/>
            </p:nvCxnSpPr>
            <p:spPr bwMode="auto">
              <a:xfrm>
                <a:off x="1805152" y="3704897"/>
                <a:ext cx="543910" cy="472965"/>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B5249D0B-5907-E93A-1987-D4C498AE4E65}"/>
                  </a:ext>
                </a:extLst>
              </p:cNvPr>
              <p:cNvCxnSpPr>
                <a:cxnSpLocks/>
              </p:cNvCxnSpPr>
              <p:nvPr/>
            </p:nvCxnSpPr>
            <p:spPr bwMode="auto">
              <a:xfrm flipH="1">
                <a:off x="1805152" y="4177862"/>
                <a:ext cx="543910" cy="555366"/>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grpSp>
          <p:nvGrpSpPr>
            <p:cNvPr id="71" name="Group 70">
              <a:extLst>
                <a:ext uri="{FF2B5EF4-FFF2-40B4-BE49-F238E27FC236}">
                  <a16:creationId xmlns:a16="http://schemas.microsoft.com/office/drawing/2014/main" id="{BAB5ACD0-F06D-9677-D4D8-32396DC8A1FD}"/>
                </a:ext>
              </a:extLst>
            </p:cNvPr>
            <p:cNvGrpSpPr/>
            <p:nvPr/>
          </p:nvGrpSpPr>
          <p:grpSpPr>
            <a:xfrm flipH="1">
              <a:off x="2322399" y="3740555"/>
              <a:ext cx="543910" cy="1028331"/>
              <a:chOff x="1805152" y="3704897"/>
              <a:chExt cx="543910" cy="1028331"/>
            </a:xfrm>
          </p:grpSpPr>
          <p:cxnSp>
            <p:nvCxnSpPr>
              <p:cNvPr id="72" name="Straight Connector 71">
                <a:extLst>
                  <a:ext uri="{FF2B5EF4-FFF2-40B4-BE49-F238E27FC236}">
                    <a16:creationId xmlns:a16="http://schemas.microsoft.com/office/drawing/2014/main" id="{1EF7022E-8BEF-31BF-3601-600E58BD6EF4}"/>
                  </a:ext>
                </a:extLst>
              </p:cNvPr>
              <p:cNvCxnSpPr/>
              <p:nvPr/>
            </p:nvCxnSpPr>
            <p:spPr bwMode="auto">
              <a:xfrm>
                <a:off x="1805152" y="3704897"/>
                <a:ext cx="543910" cy="472965"/>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73" name="Straight Connector 72">
                <a:extLst>
                  <a:ext uri="{FF2B5EF4-FFF2-40B4-BE49-F238E27FC236}">
                    <a16:creationId xmlns:a16="http://schemas.microsoft.com/office/drawing/2014/main" id="{8077080C-7460-70E5-61A8-486D68368B2A}"/>
                  </a:ext>
                </a:extLst>
              </p:cNvPr>
              <p:cNvCxnSpPr>
                <a:cxnSpLocks/>
              </p:cNvCxnSpPr>
              <p:nvPr/>
            </p:nvCxnSpPr>
            <p:spPr bwMode="auto">
              <a:xfrm flipH="1">
                <a:off x="1805152" y="4177862"/>
                <a:ext cx="543910" cy="555366"/>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sp>
          <p:nvSpPr>
            <p:cNvPr id="74" name="TextBox 73">
              <a:extLst>
                <a:ext uri="{FF2B5EF4-FFF2-40B4-BE49-F238E27FC236}">
                  <a16:creationId xmlns:a16="http://schemas.microsoft.com/office/drawing/2014/main" id="{70FC52AC-0E88-F76A-9AD2-7BC9B3B49D42}"/>
                </a:ext>
              </a:extLst>
            </p:cNvPr>
            <p:cNvSpPr txBox="1"/>
            <p:nvPr/>
          </p:nvSpPr>
          <p:spPr>
            <a:xfrm>
              <a:off x="1337110" y="3211311"/>
              <a:ext cx="1887953" cy="338554"/>
            </a:xfrm>
            <a:prstGeom prst="rect">
              <a:avLst/>
            </a:prstGeom>
            <a:noFill/>
          </p:spPr>
          <p:txBody>
            <a:bodyPr wrap="none" rtlCol="0">
              <a:spAutoFit/>
            </a:bodyPr>
            <a:lstStyle/>
            <a:p>
              <a:r>
                <a:rPr lang="en-MO" sz="1600" dirty="0">
                  <a:solidFill>
                    <a:schemeClr val="accent1"/>
                  </a:solidFill>
                </a:rPr>
                <a:t>Disconnected model</a:t>
              </a:r>
            </a:p>
          </p:txBody>
        </p:sp>
        <p:sp>
          <p:nvSpPr>
            <p:cNvPr id="75" name="TextBox 74">
              <a:extLst>
                <a:ext uri="{FF2B5EF4-FFF2-40B4-BE49-F238E27FC236}">
                  <a16:creationId xmlns:a16="http://schemas.microsoft.com/office/drawing/2014/main" id="{1EA7515A-C068-B2D9-4D59-A51C65227428}"/>
                </a:ext>
              </a:extLst>
            </p:cNvPr>
            <p:cNvSpPr txBox="1"/>
            <p:nvPr/>
          </p:nvSpPr>
          <p:spPr>
            <a:xfrm rot="2708547">
              <a:off x="2418405" y="4294525"/>
              <a:ext cx="580608" cy="276999"/>
            </a:xfrm>
            <a:prstGeom prst="rect">
              <a:avLst/>
            </a:prstGeom>
            <a:noFill/>
          </p:spPr>
          <p:txBody>
            <a:bodyPr wrap="none" rtlCol="0">
              <a:spAutoFit/>
            </a:bodyPr>
            <a:lstStyle/>
            <a:p>
              <a:r>
                <a:rPr lang="en-MO" sz="1200" dirty="0"/>
                <a:t>35 nm</a:t>
              </a:r>
            </a:p>
          </p:txBody>
        </p:sp>
      </p:grpSp>
      <p:grpSp>
        <p:nvGrpSpPr>
          <p:cNvPr id="87" name="Group 86">
            <a:extLst>
              <a:ext uri="{FF2B5EF4-FFF2-40B4-BE49-F238E27FC236}">
                <a16:creationId xmlns:a16="http://schemas.microsoft.com/office/drawing/2014/main" id="{60CB69F5-71EE-B586-65BC-DA0F45143DBC}"/>
              </a:ext>
            </a:extLst>
          </p:cNvPr>
          <p:cNvGrpSpPr/>
          <p:nvPr/>
        </p:nvGrpSpPr>
        <p:grpSpPr>
          <a:xfrm>
            <a:off x="5445546" y="3211311"/>
            <a:ext cx="2302040" cy="1581076"/>
            <a:chOff x="5445546" y="3211311"/>
            <a:chExt cx="2302040" cy="1581076"/>
          </a:xfrm>
        </p:grpSpPr>
        <p:sp>
          <p:nvSpPr>
            <p:cNvPr id="83" name="&quot;No&quot; Symbol 82">
              <a:extLst>
                <a:ext uri="{FF2B5EF4-FFF2-40B4-BE49-F238E27FC236}">
                  <a16:creationId xmlns:a16="http://schemas.microsoft.com/office/drawing/2014/main" id="{7A239C2F-72B9-BFD8-6727-FB3C98305FBB}"/>
                </a:ext>
              </a:extLst>
            </p:cNvPr>
            <p:cNvSpPr/>
            <p:nvPr/>
          </p:nvSpPr>
          <p:spPr bwMode="auto">
            <a:xfrm>
              <a:off x="5930286" y="3531206"/>
              <a:ext cx="1242980" cy="1230703"/>
            </a:xfrm>
            <a:prstGeom prst="noSmoking">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cxnSp>
          <p:nvCxnSpPr>
            <p:cNvPr id="78" name="Straight Connector 77">
              <a:extLst>
                <a:ext uri="{FF2B5EF4-FFF2-40B4-BE49-F238E27FC236}">
                  <a16:creationId xmlns:a16="http://schemas.microsoft.com/office/drawing/2014/main" id="{4F14EB74-2C02-AD3F-9A49-127862916F5E}"/>
                </a:ext>
              </a:extLst>
            </p:cNvPr>
            <p:cNvCxnSpPr>
              <a:cxnSpLocks/>
            </p:cNvCxnSpPr>
            <p:nvPr/>
          </p:nvCxnSpPr>
          <p:spPr bwMode="auto">
            <a:xfrm>
              <a:off x="6506985" y="3644523"/>
              <a:ext cx="89581" cy="440987"/>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79" name="Straight Connector 78">
              <a:extLst>
                <a:ext uri="{FF2B5EF4-FFF2-40B4-BE49-F238E27FC236}">
                  <a16:creationId xmlns:a16="http://schemas.microsoft.com/office/drawing/2014/main" id="{FF44E8C3-F2C0-0C2D-7151-26CBB2285DFF}"/>
                </a:ext>
              </a:extLst>
            </p:cNvPr>
            <p:cNvCxnSpPr>
              <a:cxnSpLocks/>
            </p:cNvCxnSpPr>
            <p:nvPr/>
          </p:nvCxnSpPr>
          <p:spPr bwMode="auto">
            <a:xfrm flipV="1">
              <a:off x="6596566" y="4001204"/>
              <a:ext cx="604325" cy="84306"/>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80" name="Straight Connector 79">
              <a:extLst>
                <a:ext uri="{FF2B5EF4-FFF2-40B4-BE49-F238E27FC236}">
                  <a16:creationId xmlns:a16="http://schemas.microsoft.com/office/drawing/2014/main" id="{73D474D0-C7BF-7ED8-CD59-F53D2D608098}"/>
                </a:ext>
              </a:extLst>
            </p:cNvPr>
            <p:cNvCxnSpPr>
              <a:cxnSpLocks/>
            </p:cNvCxnSpPr>
            <p:nvPr/>
          </p:nvCxnSpPr>
          <p:spPr bwMode="auto">
            <a:xfrm flipV="1">
              <a:off x="6439289" y="4085510"/>
              <a:ext cx="157277" cy="706877"/>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81" name="Straight Connector 80">
              <a:extLst>
                <a:ext uri="{FF2B5EF4-FFF2-40B4-BE49-F238E27FC236}">
                  <a16:creationId xmlns:a16="http://schemas.microsoft.com/office/drawing/2014/main" id="{22DB277E-2546-A84D-5830-7FA80ADDFB22}"/>
                </a:ext>
              </a:extLst>
            </p:cNvPr>
            <p:cNvCxnSpPr>
              <a:cxnSpLocks/>
            </p:cNvCxnSpPr>
            <p:nvPr/>
          </p:nvCxnSpPr>
          <p:spPr bwMode="auto">
            <a:xfrm>
              <a:off x="6132350" y="3826106"/>
              <a:ext cx="464216" cy="259404"/>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82" name="TextBox 81">
              <a:extLst>
                <a:ext uri="{FF2B5EF4-FFF2-40B4-BE49-F238E27FC236}">
                  <a16:creationId xmlns:a16="http://schemas.microsoft.com/office/drawing/2014/main" id="{605A5E4F-0735-6CDB-29AC-E3BC95CEBCC9}"/>
                </a:ext>
              </a:extLst>
            </p:cNvPr>
            <p:cNvSpPr txBox="1"/>
            <p:nvPr/>
          </p:nvSpPr>
          <p:spPr>
            <a:xfrm>
              <a:off x="5445546" y="3211311"/>
              <a:ext cx="2302040" cy="338554"/>
            </a:xfrm>
            <a:prstGeom prst="rect">
              <a:avLst/>
            </a:prstGeom>
            <a:noFill/>
          </p:spPr>
          <p:txBody>
            <a:bodyPr wrap="none" rtlCol="0">
              <a:spAutoFit/>
            </a:bodyPr>
            <a:lstStyle/>
            <a:p>
              <a:r>
                <a:rPr lang="en-MO" sz="1600" dirty="0">
                  <a:solidFill>
                    <a:schemeClr val="accent1"/>
                  </a:solidFill>
                </a:rPr>
                <a:t>Non-constant N-per-edge</a:t>
              </a:r>
            </a:p>
          </p:txBody>
        </p:sp>
        <p:sp>
          <p:nvSpPr>
            <p:cNvPr id="84" name="TextBox 83">
              <a:extLst>
                <a:ext uri="{FF2B5EF4-FFF2-40B4-BE49-F238E27FC236}">
                  <a16:creationId xmlns:a16="http://schemas.microsoft.com/office/drawing/2014/main" id="{84EBE719-30D5-7ED4-3DAC-C5D3E6EAFB66}"/>
                </a:ext>
              </a:extLst>
            </p:cNvPr>
            <p:cNvSpPr txBox="1"/>
            <p:nvPr/>
          </p:nvSpPr>
          <p:spPr>
            <a:xfrm rot="17218253">
              <a:off x="6105412" y="4341983"/>
              <a:ext cx="518091" cy="276999"/>
            </a:xfrm>
            <a:prstGeom prst="rect">
              <a:avLst/>
            </a:prstGeom>
            <a:noFill/>
          </p:spPr>
          <p:txBody>
            <a:bodyPr wrap="none" rtlCol="0">
              <a:spAutoFit/>
            </a:bodyPr>
            <a:lstStyle/>
            <a:p>
              <a:r>
                <a:rPr lang="en-MO" sz="1200" dirty="0"/>
                <a:t>N=14</a:t>
              </a:r>
            </a:p>
          </p:txBody>
        </p:sp>
        <p:sp>
          <p:nvSpPr>
            <p:cNvPr id="85" name="TextBox 84">
              <a:extLst>
                <a:ext uri="{FF2B5EF4-FFF2-40B4-BE49-F238E27FC236}">
                  <a16:creationId xmlns:a16="http://schemas.microsoft.com/office/drawing/2014/main" id="{E72237B2-F5EE-6009-6803-792C40B21CF2}"/>
                </a:ext>
              </a:extLst>
            </p:cNvPr>
            <p:cNvSpPr txBox="1"/>
            <p:nvPr/>
          </p:nvSpPr>
          <p:spPr>
            <a:xfrm rot="21002484">
              <a:off x="6645385" y="3817308"/>
              <a:ext cx="439544" cy="276999"/>
            </a:xfrm>
            <a:prstGeom prst="rect">
              <a:avLst/>
            </a:prstGeom>
            <a:noFill/>
          </p:spPr>
          <p:txBody>
            <a:bodyPr wrap="none" rtlCol="0">
              <a:spAutoFit/>
            </a:bodyPr>
            <a:lstStyle/>
            <a:p>
              <a:r>
                <a:rPr lang="en-MO" sz="1200" dirty="0"/>
                <a:t>N=6</a:t>
              </a:r>
            </a:p>
          </p:txBody>
        </p:sp>
      </p:grpSp>
      <p:sp>
        <p:nvSpPr>
          <p:cNvPr id="88" name="TextBox 87">
            <a:extLst>
              <a:ext uri="{FF2B5EF4-FFF2-40B4-BE49-F238E27FC236}">
                <a16:creationId xmlns:a16="http://schemas.microsoft.com/office/drawing/2014/main" id="{FA2EB29A-AACA-DD9B-495A-B4DFF43112F6}"/>
              </a:ext>
            </a:extLst>
          </p:cNvPr>
          <p:cNvSpPr txBox="1"/>
          <p:nvPr/>
        </p:nvSpPr>
        <p:spPr>
          <a:xfrm>
            <a:off x="2803908" y="1044554"/>
            <a:ext cx="2302169" cy="276999"/>
          </a:xfrm>
          <a:prstGeom prst="rect">
            <a:avLst/>
          </a:prstGeom>
          <a:noFill/>
        </p:spPr>
        <p:txBody>
          <a:bodyPr wrap="none" rtlCol="0">
            <a:spAutoFit/>
          </a:bodyPr>
          <a:lstStyle/>
          <a:p>
            <a:r>
              <a:rPr lang="en-MO" sz="1200" b="1" dirty="0"/>
              <a:t>Input 1) mesh and 2) N-per-edge</a:t>
            </a:r>
          </a:p>
        </p:txBody>
      </p:sp>
    </p:spTree>
    <p:extLst>
      <p:ext uri="{BB962C8B-B14F-4D97-AF65-F5344CB8AC3E}">
        <p14:creationId xmlns:p14="http://schemas.microsoft.com/office/powerpoint/2010/main" val="161079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C10DE-CA9E-57CC-2309-A172CBB67197}"/>
              </a:ext>
            </a:extLst>
          </p:cNvPr>
          <p:cNvSpPr>
            <a:spLocks noGrp="1"/>
          </p:cNvSpPr>
          <p:nvPr>
            <p:ph type="title"/>
          </p:nvPr>
        </p:nvSpPr>
        <p:spPr/>
        <p:txBody>
          <a:bodyPr/>
          <a:lstStyle/>
          <a:p>
            <a:pPr algn="l"/>
            <a:r>
              <a:rPr lang="en-MO" dirty="0"/>
              <a:t>First a </a:t>
            </a:r>
            <a:r>
              <a:rPr lang="en-MO" dirty="0">
                <a:solidFill>
                  <a:schemeClr val="accent4"/>
                </a:solidFill>
              </a:rPr>
              <a:t>cross section </a:t>
            </a:r>
            <a:r>
              <a:rPr lang="en-MO" dirty="0"/>
              <a:t>is designed to enable efficient usage of the scaffold</a:t>
            </a:r>
          </a:p>
        </p:txBody>
      </p:sp>
      <p:sp>
        <p:nvSpPr>
          <p:cNvPr id="10" name="TextBox 9">
            <a:extLst>
              <a:ext uri="{FF2B5EF4-FFF2-40B4-BE49-F238E27FC236}">
                <a16:creationId xmlns:a16="http://schemas.microsoft.com/office/drawing/2014/main" id="{D4F37D9F-3031-D0B3-49A7-F6BCD917F19C}"/>
              </a:ext>
            </a:extLst>
          </p:cNvPr>
          <p:cNvSpPr txBox="1"/>
          <p:nvPr/>
        </p:nvSpPr>
        <p:spPr>
          <a:xfrm>
            <a:off x="12148" y="4241674"/>
            <a:ext cx="1295547" cy="584775"/>
          </a:xfrm>
          <a:prstGeom prst="rect">
            <a:avLst/>
          </a:prstGeom>
          <a:noFill/>
        </p:spPr>
        <p:txBody>
          <a:bodyPr wrap="none" rtlCol="0">
            <a:spAutoFit/>
          </a:bodyPr>
          <a:lstStyle/>
          <a:p>
            <a:pPr algn="ctr"/>
            <a:r>
              <a:rPr lang="en-MO" sz="1600" b="1" dirty="0"/>
              <a:t>3 step design</a:t>
            </a:r>
          </a:p>
          <a:p>
            <a:pPr algn="ctr"/>
            <a:r>
              <a:rPr lang="en-MO" sz="1600" b="1" dirty="0"/>
              <a:t>process</a:t>
            </a:r>
          </a:p>
        </p:txBody>
      </p:sp>
      <p:sp>
        <p:nvSpPr>
          <p:cNvPr id="11" name="TextBox 10">
            <a:extLst>
              <a:ext uri="{FF2B5EF4-FFF2-40B4-BE49-F238E27FC236}">
                <a16:creationId xmlns:a16="http://schemas.microsoft.com/office/drawing/2014/main" id="{5B5C907E-0B76-55C6-17A3-183CDC6DEFFF}"/>
              </a:ext>
            </a:extLst>
          </p:cNvPr>
          <p:cNvSpPr txBox="1"/>
          <p:nvPr/>
        </p:nvSpPr>
        <p:spPr>
          <a:xfrm>
            <a:off x="1526954" y="4241674"/>
            <a:ext cx="2678041" cy="553998"/>
          </a:xfrm>
          <a:prstGeom prst="rect">
            <a:avLst/>
          </a:prstGeom>
          <a:noFill/>
        </p:spPr>
        <p:txBody>
          <a:bodyPr wrap="none" rtlCol="0">
            <a:spAutoFit/>
          </a:bodyPr>
          <a:lstStyle/>
          <a:p>
            <a:r>
              <a:rPr lang="en-MO" sz="1600" dirty="0">
                <a:solidFill>
                  <a:schemeClr val="accent4"/>
                </a:solidFill>
              </a:rPr>
              <a:t>Cross section</a:t>
            </a:r>
          </a:p>
          <a:p>
            <a:r>
              <a:rPr lang="en-MO" sz="1400" dirty="0">
                <a:sym typeface="Wingdings" pitchFamily="2" charset="2"/>
              </a:rPr>
              <a:t> Controls mechanical properties</a:t>
            </a:r>
            <a:endParaRPr lang="en-MO" sz="1400" dirty="0"/>
          </a:p>
        </p:txBody>
      </p:sp>
      <p:sp>
        <p:nvSpPr>
          <p:cNvPr id="12" name="TextBox 11">
            <a:extLst>
              <a:ext uri="{FF2B5EF4-FFF2-40B4-BE49-F238E27FC236}">
                <a16:creationId xmlns:a16="http://schemas.microsoft.com/office/drawing/2014/main" id="{193C7939-4A3D-01DF-3D01-356465846B0C}"/>
              </a:ext>
            </a:extLst>
          </p:cNvPr>
          <p:cNvSpPr txBox="1"/>
          <p:nvPr/>
        </p:nvSpPr>
        <p:spPr>
          <a:xfrm>
            <a:off x="4529427" y="4241674"/>
            <a:ext cx="2503314" cy="553998"/>
          </a:xfrm>
          <a:prstGeom prst="rect">
            <a:avLst/>
          </a:prstGeom>
          <a:noFill/>
        </p:spPr>
        <p:txBody>
          <a:bodyPr wrap="none" rtlCol="0">
            <a:spAutoFit/>
          </a:bodyPr>
          <a:lstStyle/>
          <a:p>
            <a:r>
              <a:rPr lang="en-MO" sz="1600" dirty="0">
                <a:solidFill>
                  <a:srgbClr val="00B0F0"/>
                </a:solidFill>
              </a:rPr>
              <a:t>Scaffold routing</a:t>
            </a:r>
          </a:p>
          <a:p>
            <a:r>
              <a:rPr lang="en-MO" sz="1400" dirty="0">
                <a:sym typeface="Wingdings" pitchFamily="2" charset="2"/>
              </a:rPr>
              <a:t> Requirement of DNA origami</a:t>
            </a:r>
            <a:endParaRPr lang="en-MO" sz="1400" dirty="0"/>
          </a:p>
        </p:txBody>
      </p:sp>
      <p:sp>
        <p:nvSpPr>
          <p:cNvPr id="13" name="TextBox 12">
            <a:extLst>
              <a:ext uri="{FF2B5EF4-FFF2-40B4-BE49-F238E27FC236}">
                <a16:creationId xmlns:a16="http://schemas.microsoft.com/office/drawing/2014/main" id="{EBE303CE-CB23-85A7-7C52-52D09295E2F4}"/>
              </a:ext>
            </a:extLst>
          </p:cNvPr>
          <p:cNvSpPr txBox="1"/>
          <p:nvPr/>
        </p:nvSpPr>
        <p:spPr>
          <a:xfrm>
            <a:off x="7438451" y="4241674"/>
            <a:ext cx="1446230" cy="553998"/>
          </a:xfrm>
          <a:prstGeom prst="rect">
            <a:avLst/>
          </a:prstGeom>
          <a:noFill/>
        </p:spPr>
        <p:txBody>
          <a:bodyPr wrap="none" rtlCol="0">
            <a:spAutoFit/>
          </a:bodyPr>
          <a:lstStyle/>
          <a:p>
            <a:r>
              <a:rPr lang="en-MO" sz="1600" dirty="0">
                <a:solidFill>
                  <a:schemeClr val="accent2">
                    <a:lumMod val="75000"/>
                  </a:schemeClr>
                </a:solidFill>
              </a:rPr>
              <a:t>Staple design</a:t>
            </a:r>
          </a:p>
          <a:p>
            <a:r>
              <a:rPr lang="en-MO" sz="1400" dirty="0">
                <a:sym typeface="Wingdings" pitchFamily="2" charset="2"/>
              </a:rPr>
              <a:t> </a:t>
            </a:r>
            <a:r>
              <a:rPr lang="en-MO" sz="1400" i="1" dirty="0">
                <a:sym typeface="Wingdings" pitchFamily="2" charset="2"/>
              </a:rPr>
              <a:t>Glue</a:t>
            </a:r>
            <a:r>
              <a:rPr lang="en-MO" sz="1400" dirty="0">
                <a:sym typeface="Wingdings" pitchFamily="2" charset="2"/>
              </a:rPr>
              <a:t> of design</a:t>
            </a:r>
            <a:endParaRPr lang="en-MO" sz="1400" dirty="0"/>
          </a:p>
        </p:txBody>
      </p:sp>
      <p:cxnSp>
        <p:nvCxnSpPr>
          <p:cNvPr id="14" name="Straight Arrow Connector 13">
            <a:extLst>
              <a:ext uri="{FF2B5EF4-FFF2-40B4-BE49-F238E27FC236}">
                <a16:creationId xmlns:a16="http://schemas.microsoft.com/office/drawing/2014/main" id="{33C4E84F-6654-16B0-1DF1-DECF8F75BC29}"/>
              </a:ext>
            </a:extLst>
          </p:cNvPr>
          <p:cNvCxnSpPr>
            <a:cxnSpLocks/>
          </p:cNvCxnSpPr>
          <p:nvPr/>
        </p:nvCxnSpPr>
        <p:spPr bwMode="auto">
          <a:xfrm>
            <a:off x="4224488" y="4526367"/>
            <a:ext cx="285446"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DA81877E-8124-39FF-EF42-503294B7CBA3}"/>
              </a:ext>
            </a:extLst>
          </p:cNvPr>
          <p:cNvCxnSpPr>
            <a:cxnSpLocks/>
          </p:cNvCxnSpPr>
          <p:nvPr/>
        </p:nvCxnSpPr>
        <p:spPr bwMode="auto">
          <a:xfrm>
            <a:off x="7052234" y="4526367"/>
            <a:ext cx="285446"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7" name="Group 16">
            <a:extLst>
              <a:ext uri="{FF2B5EF4-FFF2-40B4-BE49-F238E27FC236}">
                <a16:creationId xmlns:a16="http://schemas.microsoft.com/office/drawing/2014/main" id="{5C250BB8-5C60-E1A5-4766-884396386BCD}"/>
              </a:ext>
            </a:extLst>
          </p:cNvPr>
          <p:cNvGrpSpPr/>
          <p:nvPr/>
        </p:nvGrpSpPr>
        <p:grpSpPr>
          <a:xfrm>
            <a:off x="457200" y="110044"/>
            <a:ext cx="4692854" cy="193559"/>
            <a:chOff x="740865" y="163384"/>
            <a:chExt cx="4692854" cy="193559"/>
          </a:xfrm>
        </p:grpSpPr>
        <p:sp>
          <p:nvSpPr>
            <p:cNvPr id="18" name="Rectangle 17">
              <a:extLst>
                <a:ext uri="{FF2B5EF4-FFF2-40B4-BE49-F238E27FC236}">
                  <a16:creationId xmlns:a16="http://schemas.microsoft.com/office/drawing/2014/main" id="{1A602FF8-2007-8E3B-F9EA-116193638EA5}"/>
                </a:ext>
              </a:extLst>
            </p:cNvPr>
            <p:cNvSpPr/>
            <p:nvPr/>
          </p:nvSpPr>
          <p:spPr bwMode="auto">
            <a:xfrm>
              <a:off x="740865" y="163384"/>
              <a:ext cx="102758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solidFill>
                    <a:schemeClr val="accent6"/>
                  </a:solidFill>
                  <a:effectLst>
                    <a:glow>
                      <a:schemeClr val="accent1">
                        <a:lumMod val="75000"/>
                        <a:alpha val="40000"/>
                      </a:schemeClr>
                    </a:glow>
                  </a:effectLst>
                  <a:latin typeface="45 Helvetica Light" pitchFamily="-110" charset="0"/>
                  <a:ea typeface="Geneva" pitchFamily="-110" charset="-128"/>
                  <a:cs typeface="Geneva" pitchFamily="-110" charset="-128"/>
                </a:rPr>
                <a:t>Introduction</a:t>
              </a:r>
              <a:endParaRPr kumimoji="0" lang="en-US" sz="1100" i="0" u="none" strike="noStrike" cap="none" normalizeH="0" baseline="0" dirty="0">
                <a:ln>
                  <a:noFill/>
                </a:ln>
                <a:solidFill>
                  <a:schemeClr val="accent6"/>
                </a:solidFill>
                <a:effectLst>
                  <a:glow>
                    <a:schemeClr val="accent1">
                      <a:lumMod val="75000"/>
                      <a:alpha val="40000"/>
                    </a:schemeClr>
                  </a:glow>
                </a:effectLst>
                <a:latin typeface="45 Helvetica Light" pitchFamily="-110" charset="0"/>
                <a:ea typeface="Geneva" pitchFamily="-110" charset="-128"/>
                <a:cs typeface="Geneva" pitchFamily="-110" charset="-128"/>
              </a:endParaRPr>
            </a:p>
          </p:txBody>
        </p:sp>
        <p:sp>
          <p:nvSpPr>
            <p:cNvPr id="19" name="Rectangle 18">
              <a:extLst>
                <a:ext uri="{FF2B5EF4-FFF2-40B4-BE49-F238E27FC236}">
                  <a16:creationId xmlns:a16="http://schemas.microsoft.com/office/drawing/2014/main" id="{0163E2AC-D39F-992C-0B75-F2BF2181CEB9}"/>
                </a:ext>
              </a:extLst>
            </p:cNvPr>
            <p:cNvSpPr/>
            <p:nvPr/>
          </p:nvSpPr>
          <p:spPr bwMode="auto">
            <a:xfrm>
              <a:off x="1720823" y="163384"/>
              <a:ext cx="114526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1200" b="1" dirty="0">
                  <a:solidFill>
                    <a:schemeClr val="accent1"/>
                  </a:solidFill>
                  <a:latin typeface="45 Helvetica Light" pitchFamily="-110" charset="0"/>
                  <a:ea typeface="Geneva" pitchFamily="-110" charset="-128"/>
                  <a:cs typeface="Geneva" pitchFamily="-110" charset="-128"/>
                </a:rPr>
                <a:t>Methodology</a:t>
              </a:r>
              <a:endParaRPr kumimoji="0" lang="en-US" sz="1200" b="1" i="0" u="none" strike="noStrike" cap="none" normalizeH="0" baseline="0" dirty="0">
                <a:ln>
                  <a:noFill/>
                </a:ln>
                <a:solidFill>
                  <a:schemeClr val="accent1"/>
                </a:solidFill>
                <a:effectLst/>
                <a:latin typeface="45 Helvetica Light" pitchFamily="-110" charset="0"/>
                <a:ea typeface="Geneva" pitchFamily="-110" charset="-128"/>
                <a:cs typeface="Geneva" pitchFamily="-110" charset="-128"/>
              </a:endParaRPr>
            </a:p>
          </p:txBody>
        </p:sp>
        <p:sp>
          <p:nvSpPr>
            <p:cNvPr id="20" name="Rectangle 19">
              <a:extLst>
                <a:ext uri="{FF2B5EF4-FFF2-40B4-BE49-F238E27FC236}">
                  <a16:creationId xmlns:a16="http://schemas.microsoft.com/office/drawing/2014/main" id="{D7E4082D-2C0B-BD1B-7CB3-C888EA73F8BF}"/>
                </a:ext>
              </a:extLst>
            </p:cNvPr>
            <p:cNvSpPr/>
            <p:nvPr/>
          </p:nvSpPr>
          <p:spPr bwMode="auto">
            <a:xfrm>
              <a:off x="275187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Results</a:t>
              </a:r>
            </a:p>
          </p:txBody>
        </p:sp>
        <p:sp>
          <p:nvSpPr>
            <p:cNvPr id="21" name="Rectangle 20">
              <a:extLst>
                <a:ext uri="{FF2B5EF4-FFF2-40B4-BE49-F238E27FC236}">
                  <a16:creationId xmlns:a16="http://schemas.microsoft.com/office/drawing/2014/main" id="{B5684DEB-68BE-85C6-7617-8C57FE3E665F}"/>
                </a:ext>
              </a:extLst>
            </p:cNvPr>
            <p:cNvSpPr/>
            <p:nvPr/>
          </p:nvSpPr>
          <p:spPr bwMode="auto">
            <a:xfrm>
              <a:off x="3456902"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Conclusions</a:t>
              </a:r>
            </a:p>
          </p:txBody>
        </p:sp>
        <p:sp>
          <p:nvSpPr>
            <p:cNvPr id="22" name="Rectangle 21">
              <a:extLst>
                <a:ext uri="{FF2B5EF4-FFF2-40B4-BE49-F238E27FC236}">
                  <a16:creationId xmlns:a16="http://schemas.microsoft.com/office/drawing/2014/main" id="{942A23CF-DDC9-0159-E093-9C73521A776C}"/>
                </a:ext>
              </a:extLst>
            </p:cNvPr>
            <p:cNvSpPr/>
            <p:nvPr/>
          </p:nvSpPr>
          <p:spPr bwMode="auto">
            <a:xfrm>
              <a:off x="440959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Q&amp;A</a:t>
              </a:r>
            </a:p>
          </p:txBody>
        </p:sp>
      </p:grpSp>
      <p:cxnSp>
        <p:nvCxnSpPr>
          <p:cNvPr id="23" name="Straight Connector 22">
            <a:extLst>
              <a:ext uri="{FF2B5EF4-FFF2-40B4-BE49-F238E27FC236}">
                <a16:creationId xmlns:a16="http://schemas.microsoft.com/office/drawing/2014/main" id="{2ABFA4F8-AF07-27F2-8796-84E92F8C1304}"/>
              </a:ext>
            </a:extLst>
          </p:cNvPr>
          <p:cNvCxnSpPr>
            <a:cxnSpLocks/>
          </p:cNvCxnSpPr>
          <p:nvPr/>
        </p:nvCxnSpPr>
        <p:spPr bwMode="auto">
          <a:xfrm>
            <a:off x="908148" y="2063554"/>
            <a:ext cx="89581" cy="440987"/>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AF07F5FB-E23F-15CE-B082-9B3C8A9DC8B0}"/>
              </a:ext>
            </a:extLst>
          </p:cNvPr>
          <p:cNvCxnSpPr>
            <a:cxnSpLocks/>
          </p:cNvCxnSpPr>
          <p:nvPr/>
        </p:nvCxnSpPr>
        <p:spPr bwMode="auto">
          <a:xfrm flipV="1">
            <a:off x="997729" y="2420235"/>
            <a:ext cx="604325" cy="84306"/>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D88B80DD-C84F-D97F-69DA-DBE46BF5FBDE}"/>
              </a:ext>
            </a:extLst>
          </p:cNvPr>
          <p:cNvCxnSpPr>
            <a:cxnSpLocks/>
          </p:cNvCxnSpPr>
          <p:nvPr/>
        </p:nvCxnSpPr>
        <p:spPr bwMode="auto">
          <a:xfrm flipV="1">
            <a:off x="840452" y="2504541"/>
            <a:ext cx="157277" cy="706877"/>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790BEFB6-40C5-541B-1C5E-E22D964A19FF}"/>
              </a:ext>
            </a:extLst>
          </p:cNvPr>
          <p:cNvCxnSpPr>
            <a:cxnSpLocks/>
          </p:cNvCxnSpPr>
          <p:nvPr/>
        </p:nvCxnSpPr>
        <p:spPr bwMode="auto">
          <a:xfrm>
            <a:off x="533513" y="2245137"/>
            <a:ext cx="464216" cy="259404"/>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27" name="TextBox 26">
            <a:extLst>
              <a:ext uri="{FF2B5EF4-FFF2-40B4-BE49-F238E27FC236}">
                <a16:creationId xmlns:a16="http://schemas.microsoft.com/office/drawing/2014/main" id="{26CCF6E4-1142-FA44-D816-79215F710ED1}"/>
              </a:ext>
            </a:extLst>
          </p:cNvPr>
          <p:cNvSpPr txBox="1"/>
          <p:nvPr/>
        </p:nvSpPr>
        <p:spPr>
          <a:xfrm>
            <a:off x="302292" y="3358824"/>
            <a:ext cx="1269322" cy="338554"/>
          </a:xfrm>
          <a:prstGeom prst="rect">
            <a:avLst/>
          </a:prstGeom>
          <a:noFill/>
        </p:spPr>
        <p:txBody>
          <a:bodyPr wrap="none" rtlCol="0">
            <a:spAutoFit/>
          </a:bodyPr>
          <a:lstStyle/>
          <a:p>
            <a:r>
              <a:rPr lang="en-MO" sz="1600" dirty="0"/>
              <a:t>Specify N=18</a:t>
            </a:r>
          </a:p>
        </p:txBody>
      </p:sp>
      <p:sp>
        <p:nvSpPr>
          <p:cNvPr id="28" name="TextBox 27">
            <a:extLst>
              <a:ext uri="{FF2B5EF4-FFF2-40B4-BE49-F238E27FC236}">
                <a16:creationId xmlns:a16="http://schemas.microsoft.com/office/drawing/2014/main" id="{F39ACE18-8BAA-F704-C0C7-DC6F8115190D}"/>
              </a:ext>
            </a:extLst>
          </p:cNvPr>
          <p:cNvSpPr txBox="1"/>
          <p:nvPr/>
        </p:nvSpPr>
        <p:spPr>
          <a:xfrm rot="16947483">
            <a:off x="469255" y="2692095"/>
            <a:ext cx="580608" cy="276999"/>
          </a:xfrm>
          <a:prstGeom prst="rect">
            <a:avLst/>
          </a:prstGeom>
          <a:noFill/>
        </p:spPr>
        <p:txBody>
          <a:bodyPr wrap="none" rtlCol="0">
            <a:spAutoFit/>
          </a:bodyPr>
          <a:lstStyle/>
          <a:p>
            <a:r>
              <a:rPr lang="en-MO" sz="1200" dirty="0"/>
              <a:t>35 nm</a:t>
            </a:r>
          </a:p>
        </p:txBody>
      </p:sp>
      <p:sp>
        <p:nvSpPr>
          <p:cNvPr id="29" name="TextBox 28">
            <a:extLst>
              <a:ext uri="{FF2B5EF4-FFF2-40B4-BE49-F238E27FC236}">
                <a16:creationId xmlns:a16="http://schemas.microsoft.com/office/drawing/2014/main" id="{2871277E-57D3-181F-722B-1B2118B2B9E9}"/>
              </a:ext>
            </a:extLst>
          </p:cNvPr>
          <p:cNvSpPr txBox="1"/>
          <p:nvPr/>
        </p:nvSpPr>
        <p:spPr>
          <a:xfrm>
            <a:off x="255093" y="1268161"/>
            <a:ext cx="1431802" cy="338554"/>
          </a:xfrm>
          <a:prstGeom prst="rect">
            <a:avLst/>
          </a:prstGeom>
          <a:noFill/>
        </p:spPr>
        <p:txBody>
          <a:bodyPr wrap="none" rtlCol="0">
            <a:spAutoFit/>
          </a:bodyPr>
          <a:lstStyle/>
          <a:p>
            <a:r>
              <a:rPr lang="en-MO" sz="1600" b="1" dirty="0"/>
              <a:t>Designer input</a:t>
            </a:r>
          </a:p>
        </p:txBody>
      </p:sp>
      <p:grpSp>
        <p:nvGrpSpPr>
          <p:cNvPr id="53" name="Group 52">
            <a:extLst>
              <a:ext uri="{FF2B5EF4-FFF2-40B4-BE49-F238E27FC236}">
                <a16:creationId xmlns:a16="http://schemas.microsoft.com/office/drawing/2014/main" id="{AA13BD8B-00EC-2B08-2D72-4F3A4D328D07}"/>
              </a:ext>
            </a:extLst>
          </p:cNvPr>
          <p:cNvGrpSpPr/>
          <p:nvPr/>
        </p:nvGrpSpPr>
        <p:grpSpPr>
          <a:xfrm>
            <a:off x="1900599" y="1933852"/>
            <a:ext cx="5249587" cy="1173987"/>
            <a:chOff x="1900599" y="1933852"/>
            <a:chExt cx="5249587" cy="1173987"/>
          </a:xfrm>
        </p:grpSpPr>
        <p:sp>
          <p:nvSpPr>
            <p:cNvPr id="40" name="Triangle 39">
              <a:extLst>
                <a:ext uri="{FF2B5EF4-FFF2-40B4-BE49-F238E27FC236}">
                  <a16:creationId xmlns:a16="http://schemas.microsoft.com/office/drawing/2014/main" id="{E0F9E39B-F218-8B43-8189-E6DC707FA233}"/>
                </a:ext>
              </a:extLst>
            </p:cNvPr>
            <p:cNvSpPr/>
            <p:nvPr/>
          </p:nvSpPr>
          <p:spPr bwMode="auto">
            <a:xfrm rot="5400000">
              <a:off x="1408492" y="2489235"/>
              <a:ext cx="1090635" cy="106421"/>
            </a:xfrm>
            <a:prstGeom prst="triangle">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endParaRPr>
            </a:p>
          </p:txBody>
        </p:sp>
        <p:grpSp>
          <p:nvGrpSpPr>
            <p:cNvPr id="52" name="Group 51">
              <a:extLst>
                <a:ext uri="{FF2B5EF4-FFF2-40B4-BE49-F238E27FC236}">
                  <a16:creationId xmlns:a16="http://schemas.microsoft.com/office/drawing/2014/main" id="{35D7547F-43F8-FDD3-2BFE-046B288779EA}"/>
                </a:ext>
              </a:extLst>
            </p:cNvPr>
            <p:cNvGrpSpPr/>
            <p:nvPr/>
          </p:nvGrpSpPr>
          <p:grpSpPr>
            <a:xfrm>
              <a:off x="2209747" y="1933852"/>
              <a:ext cx="4940439" cy="1173987"/>
              <a:chOff x="2209747" y="1933852"/>
              <a:chExt cx="4940439" cy="1173987"/>
            </a:xfrm>
          </p:grpSpPr>
          <p:pic>
            <p:nvPicPr>
              <p:cNvPr id="31" name="Picture 30" descr="A diagram of a diagram of a diagram&#10;&#10;AI-generated content may be incorrect.">
                <a:extLst>
                  <a:ext uri="{FF2B5EF4-FFF2-40B4-BE49-F238E27FC236}">
                    <a16:creationId xmlns:a16="http://schemas.microsoft.com/office/drawing/2014/main" id="{5AB0492E-AFBB-234A-1162-E806D542C42E}"/>
                  </a:ext>
                </a:extLst>
              </p:cNvPr>
              <p:cNvPicPr>
                <a:picLocks noChangeAspect="1"/>
              </p:cNvPicPr>
              <p:nvPr/>
            </p:nvPicPr>
            <p:blipFill>
              <a:blip r:embed="rId3"/>
              <a:srcRect t="54563"/>
              <a:stretch/>
            </p:blipFill>
            <p:spPr>
              <a:xfrm>
                <a:off x="4204995" y="2001628"/>
                <a:ext cx="2913188" cy="837214"/>
              </a:xfrm>
              <a:prstGeom prst="rect">
                <a:avLst/>
              </a:prstGeom>
            </p:spPr>
          </p:pic>
          <p:sp>
            <p:nvSpPr>
              <p:cNvPr id="32" name="TextBox 31">
                <a:extLst>
                  <a:ext uri="{FF2B5EF4-FFF2-40B4-BE49-F238E27FC236}">
                    <a16:creationId xmlns:a16="http://schemas.microsoft.com/office/drawing/2014/main" id="{99B2FABC-96DE-76D6-95DB-90E9EB780193}"/>
                  </a:ext>
                </a:extLst>
              </p:cNvPr>
              <p:cNvSpPr txBox="1"/>
              <p:nvPr/>
            </p:nvSpPr>
            <p:spPr>
              <a:xfrm>
                <a:off x="2209747" y="1980750"/>
                <a:ext cx="1458733" cy="1077218"/>
              </a:xfrm>
              <a:prstGeom prst="rect">
                <a:avLst/>
              </a:prstGeom>
              <a:noFill/>
            </p:spPr>
            <p:txBody>
              <a:bodyPr wrap="none" rtlCol="0">
                <a:spAutoFit/>
              </a:bodyPr>
              <a:lstStyle/>
              <a:p>
                <a:r>
                  <a:rPr lang="en-GB" sz="1600" b="1" dirty="0"/>
                  <a:t>m</a:t>
                </a:r>
                <a:r>
                  <a:rPr lang="en-MO" sz="1600" b="1" dirty="0"/>
                  <a:t>ax</a:t>
                </a:r>
                <a:r>
                  <a:rPr lang="en-MO" sz="1600" dirty="0"/>
                  <a:t> </a:t>
                </a:r>
              </a:p>
              <a:p>
                <a:r>
                  <a:rPr lang="en-MO" sz="1600" dirty="0"/>
                  <a:t>s.t. </a:t>
                </a:r>
              </a:p>
              <a:p>
                <a:r>
                  <a:rPr lang="en-MO" sz="1600" dirty="0"/>
                  <a:t># neighbors &gt; 1</a:t>
                </a:r>
              </a:p>
              <a:p>
                <a:r>
                  <a:rPr lang="en-MO" sz="1600" dirty="0"/>
                  <a:t>N</a:t>
                </a:r>
                <a:r>
                  <a:rPr lang="en-MO" sz="1600" baseline="-25000" dirty="0"/>
                  <a:t>h,ring</a:t>
                </a:r>
                <a:r>
                  <a:rPr lang="en-MO" sz="1600" dirty="0"/>
                  <a:t> = N</a:t>
                </a:r>
                <a:r>
                  <a:rPr lang="en-MO" sz="1600" baseline="-25000" dirty="0"/>
                  <a:t>max</a:t>
                </a:r>
                <a:endParaRPr lang="en-MO" sz="1600" dirty="0"/>
              </a:p>
            </p:txBody>
          </p:sp>
          <p:pic>
            <p:nvPicPr>
              <p:cNvPr id="33" name="Picture 32" descr="A black background with a black square&#10;&#10;AI-generated content may be incorrect.">
                <a:extLst>
                  <a:ext uri="{FF2B5EF4-FFF2-40B4-BE49-F238E27FC236}">
                    <a16:creationId xmlns:a16="http://schemas.microsoft.com/office/drawing/2014/main" id="{8383BD7D-106C-1055-2637-E3D8C0274FD7}"/>
                  </a:ext>
                </a:extLst>
              </p:cNvPr>
              <p:cNvPicPr>
                <a:picLocks noChangeAspect="1"/>
              </p:cNvPicPr>
              <p:nvPr/>
            </p:nvPicPr>
            <p:blipFill>
              <a:blip r:embed="rId4"/>
              <a:stretch>
                <a:fillRect/>
              </a:stretch>
            </p:blipFill>
            <p:spPr>
              <a:xfrm>
                <a:off x="2746261" y="2000828"/>
                <a:ext cx="1391695" cy="347924"/>
              </a:xfrm>
              <a:prstGeom prst="rect">
                <a:avLst/>
              </a:prstGeom>
            </p:spPr>
          </p:pic>
          <p:sp>
            <p:nvSpPr>
              <p:cNvPr id="34" name="TextBox 33">
                <a:extLst>
                  <a:ext uri="{FF2B5EF4-FFF2-40B4-BE49-F238E27FC236}">
                    <a16:creationId xmlns:a16="http://schemas.microsoft.com/office/drawing/2014/main" id="{EC725E64-B8DF-EAF3-D926-C1F7005B53F2}"/>
                  </a:ext>
                </a:extLst>
              </p:cNvPr>
              <p:cNvSpPr txBox="1"/>
              <p:nvPr/>
            </p:nvSpPr>
            <p:spPr>
              <a:xfrm>
                <a:off x="4195275" y="2830840"/>
                <a:ext cx="2954911" cy="276999"/>
              </a:xfrm>
              <a:prstGeom prst="rect">
                <a:avLst/>
              </a:prstGeom>
              <a:noFill/>
            </p:spPr>
            <p:txBody>
              <a:bodyPr wrap="none" rtlCol="0">
                <a:spAutoFit/>
              </a:bodyPr>
              <a:lstStyle/>
              <a:p>
                <a:r>
                  <a:rPr lang="en-MO" sz="1200" dirty="0"/>
                  <a:t>Helices are populated into discrete positions</a:t>
                </a:r>
              </a:p>
            </p:txBody>
          </p:sp>
          <p:sp>
            <p:nvSpPr>
              <p:cNvPr id="35" name="Rectangle 34">
                <a:extLst>
                  <a:ext uri="{FF2B5EF4-FFF2-40B4-BE49-F238E27FC236}">
                    <a16:creationId xmlns:a16="http://schemas.microsoft.com/office/drawing/2014/main" id="{3B5A5194-9AFE-2C7D-132F-71FFC1242AFC}"/>
                  </a:ext>
                </a:extLst>
              </p:cNvPr>
              <p:cNvSpPr/>
              <p:nvPr/>
            </p:nvSpPr>
            <p:spPr bwMode="auto">
              <a:xfrm>
                <a:off x="4978400" y="1933852"/>
                <a:ext cx="1361440" cy="12970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41" name="Rectangle 40">
                <a:extLst>
                  <a:ext uri="{FF2B5EF4-FFF2-40B4-BE49-F238E27FC236}">
                    <a16:creationId xmlns:a16="http://schemas.microsoft.com/office/drawing/2014/main" id="{8C45A84A-9ED5-FD9E-989D-742748372F48}"/>
                  </a:ext>
                </a:extLst>
              </p:cNvPr>
              <p:cNvSpPr/>
              <p:nvPr/>
            </p:nvSpPr>
            <p:spPr bwMode="auto">
              <a:xfrm>
                <a:off x="4286992" y="2762992"/>
                <a:ext cx="546265" cy="9498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grpSp>
      </p:grpSp>
      <p:grpSp>
        <p:nvGrpSpPr>
          <p:cNvPr id="51" name="Group 50">
            <a:extLst>
              <a:ext uri="{FF2B5EF4-FFF2-40B4-BE49-F238E27FC236}">
                <a16:creationId xmlns:a16="http://schemas.microsoft.com/office/drawing/2014/main" id="{4555B59F-8FCD-34D7-A629-341EAAF40856}"/>
              </a:ext>
            </a:extLst>
          </p:cNvPr>
          <p:cNvGrpSpPr/>
          <p:nvPr/>
        </p:nvGrpSpPr>
        <p:grpSpPr>
          <a:xfrm>
            <a:off x="6366293" y="1933852"/>
            <a:ext cx="2862806" cy="2041086"/>
            <a:chOff x="6366293" y="1933852"/>
            <a:chExt cx="2862806" cy="2041086"/>
          </a:xfrm>
        </p:grpSpPr>
        <p:sp>
          <p:nvSpPr>
            <p:cNvPr id="42" name="Triangle 41">
              <a:extLst>
                <a:ext uri="{FF2B5EF4-FFF2-40B4-BE49-F238E27FC236}">
                  <a16:creationId xmlns:a16="http://schemas.microsoft.com/office/drawing/2014/main" id="{5D88123D-462C-FD2B-2328-DD84E977EC03}"/>
                </a:ext>
              </a:extLst>
            </p:cNvPr>
            <p:cNvSpPr/>
            <p:nvPr/>
          </p:nvSpPr>
          <p:spPr bwMode="auto">
            <a:xfrm rot="5400000">
              <a:off x="6880753" y="2451330"/>
              <a:ext cx="1090635" cy="106421"/>
            </a:xfrm>
            <a:prstGeom prst="triangle">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dirty="0">
                <a:ln>
                  <a:noFill/>
                </a:ln>
                <a:solidFill>
                  <a:schemeClr val="tx1"/>
                </a:solidFill>
                <a:effectLst/>
                <a:latin typeface="45 Helvetica Light" pitchFamily="-110" charset="0"/>
                <a:ea typeface="Geneva" pitchFamily="-110" charset="-128"/>
                <a:cs typeface="Geneva" pitchFamily="-110" charset="-128"/>
              </a:endParaRPr>
            </a:p>
          </p:txBody>
        </p:sp>
        <p:pic>
          <p:nvPicPr>
            <p:cNvPr id="43" name="Picture 42" descr="A black and white logo&#10;&#10;AI-generated content may be incorrect.">
              <a:extLst>
                <a:ext uri="{FF2B5EF4-FFF2-40B4-BE49-F238E27FC236}">
                  <a16:creationId xmlns:a16="http://schemas.microsoft.com/office/drawing/2014/main" id="{21B4EAE6-32F2-1D02-33AD-F7100400F6D9}"/>
                </a:ext>
              </a:extLst>
            </p:cNvPr>
            <p:cNvPicPr>
              <a:picLocks noChangeAspect="1"/>
            </p:cNvPicPr>
            <p:nvPr/>
          </p:nvPicPr>
          <p:blipFill>
            <a:blip r:embed="rId5"/>
            <a:srcRect l="35921" t="24109" r="34093" b="16689"/>
            <a:stretch/>
          </p:blipFill>
          <p:spPr>
            <a:xfrm rot="2502007">
              <a:off x="7557365" y="1964772"/>
              <a:ext cx="1470568" cy="1364750"/>
            </a:xfrm>
            <a:prstGeom prst="rect">
              <a:avLst/>
            </a:prstGeom>
          </p:spPr>
        </p:pic>
        <p:sp>
          <p:nvSpPr>
            <p:cNvPr id="44" name="TextBox 43">
              <a:extLst>
                <a:ext uri="{FF2B5EF4-FFF2-40B4-BE49-F238E27FC236}">
                  <a16:creationId xmlns:a16="http://schemas.microsoft.com/office/drawing/2014/main" id="{DA42E913-7A27-D761-E5F7-44D9E2C57CAC}"/>
                </a:ext>
              </a:extLst>
            </p:cNvPr>
            <p:cNvSpPr txBox="1"/>
            <p:nvPr/>
          </p:nvSpPr>
          <p:spPr>
            <a:xfrm>
              <a:off x="7377997" y="3143941"/>
              <a:ext cx="1851102" cy="830997"/>
            </a:xfrm>
            <a:prstGeom prst="rect">
              <a:avLst/>
            </a:prstGeom>
            <a:noFill/>
          </p:spPr>
          <p:txBody>
            <a:bodyPr wrap="square" rtlCol="0">
              <a:spAutoFit/>
            </a:bodyPr>
            <a:lstStyle/>
            <a:p>
              <a:pPr algn="ctr"/>
              <a:r>
                <a:rPr lang="en-GB" sz="1600" dirty="0"/>
                <a:t>C</a:t>
              </a:r>
              <a:r>
                <a:rPr lang="en-MO" sz="1600" dirty="0"/>
                <a:t>ross section applied to each edge of input</a:t>
              </a:r>
            </a:p>
          </p:txBody>
        </p:sp>
        <p:sp>
          <p:nvSpPr>
            <p:cNvPr id="45" name="Rounded Rectangle 44">
              <a:extLst>
                <a:ext uri="{FF2B5EF4-FFF2-40B4-BE49-F238E27FC236}">
                  <a16:creationId xmlns:a16="http://schemas.microsoft.com/office/drawing/2014/main" id="{6637A7C3-523F-0615-72E8-7BF756E76DA1}"/>
                </a:ext>
              </a:extLst>
            </p:cNvPr>
            <p:cNvSpPr/>
            <p:nvPr/>
          </p:nvSpPr>
          <p:spPr bwMode="auto">
            <a:xfrm>
              <a:off x="6366293" y="1933852"/>
              <a:ext cx="783893" cy="924127"/>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cxnSp>
          <p:nvCxnSpPr>
            <p:cNvPr id="47" name="Elbow Connector 46">
              <a:extLst>
                <a:ext uri="{FF2B5EF4-FFF2-40B4-BE49-F238E27FC236}">
                  <a16:creationId xmlns:a16="http://schemas.microsoft.com/office/drawing/2014/main" id="{3167787C-A5D9-D0A5-92D6-40868D4F2EE6}"/>
                </a:ext>
              </a:extLst>
            </p:cNvPr>
            <p:cNvCxnSpPr>
              <a:cxnSpLocks/>
              <a:stCxn id="45" idx="0"/>
            </p:cNvCxnSpPr>
            <p:nvPr/>
          </p:nvCxnSpPr>
          <p:spPr bwMode="auto">
            <a:xfrm rot="16200000" flipH="1">
              <a:off x="7068614" y="1623478"/>
              <a:ext cx="512602" cy="1133350"/>
            </a:xfrm>
            <a:prstGeom prst="bentConnector4">
              <a:avLst>
                <a:gd name="adj1" fmla="val -44596"/>
                <a:gd name="adj2" fmla="val 99868"/>
              </a:avLst>
            </a:prstGeom>
            <a:solidFill>
              <a:schemeClr val="accent1"/>
            </a:solidFill>
            <a:ln w="19050" cap="flat" cmpd="sng" algn="ctr">
              <a:solidFill>
                <a:schemeClr val="tx1"/>
              </a:solidFill>
              <a:prstDash val="solid"/>
              <a:round/>
              <a:headEnd type="none" w="med" len="med"/>
              <a:tailEnd type="triangle"/>
            </a:ln>
            <a:effectLst/>
          </p:spPr>
        </p:cxnSp>
      </p:grpSp>
      <p:cxnSp>
        <p:nvCxnSpPr>
          <p:cNvPr id="58" name="Elbow Connector 57">
            <a:extLst>
              <a:ext uri="{FF2B5EF4-FFF2-40B4-BE49-F238E27FC236}">
                <a16:creationId xmlns:a16="http://schemas.microsoft.com/office/drawing/2014/main" id="{34A2821F-0EBA-444E-361A-64DF72EB3D89}"/>
              </a:ext>
            </a:extLst>
          </p:cNvPr>
          <p:cNvCxnSpPr>
            <a:stCxn id="27" idx="3"/>
            <a:endCxn id="32" idx="2"/>
          </p:cNvCxnSpPr>
          <p:nvPr/>
        </p:nvCxnSpPr>
        <p:spPr bwMode="auto">
          <a:xfrm flipV="1">
            <a:off x="1571614" y="3057968"/>
            <a:ext cx="1367500" cy="470133"/>
          </a:xfrm>
          <a:prstGeom prst="bentConnector2">
            <a:avLst/>
          </a:prstGeom>
          <a:solidFill>
            <a:schemeClr val="accent1"/>
          </a:solidFill>
          <a:ln w="19050" cap="flat" cmpd="sng" algn="ctr">
            <a:solidFill>
              <a:schemeClr val="tx1"/>
            </a:solidFill>
            <a:prstDash val="solid"/>
            <a:round/>
            <a:headEnd type="none" w="med" len="med"/>
            <a:tailEnd type="triangle"/>
          </a:ln>
          <a:effectLst/>
        </p:spPr>
      </p:cxnSp>
      <p:grpSp>
        <p:nvGrpSpPr>
          <p:cNvPr id="63" name="Group 62">
            <a:extLst>
              <a:ext uri="{FF2B5EF4-FFF2-40B4-BE49-F238E27FC236}">
                <a16:creationId xmlns:a16="http://schemas.microsoft.com/office/drawing/2014/main" id="{369C0864-E5D7-3E78-CA1B-AAF98BB27319}"/>
              </a:ext>
            </a:extLst>
          </p:cNvPr>
          <p:cNvGrpSpPr/>
          <p:nvPr/>
        </p:nvGrpSpPr>
        <p:grpSpPr>
          <a:xfrm>
            <a:off x="535141" y="2066112"/>
            <a:ext cx="1068541" cy="1147864"/>
            <a:chOff x="685913" y="2215954"/>
            <a:chExt cx="1068541" cy="1147864"/>
          </a:xfrm>
        </p:grpSpPr>
        <p:cxnSp>
          <p:nvCxnSpPr>
            <p:cNvPr id="59" name="Straight Connector 58">
              <a:extLst>
                <a:ext uri="{FF2B5EF4-FFF2-40B4-BE49-F238E27FC236}">
                  <a16:creationId xmlns:a16="http://schemas.microsoft.com/office/drawing/2014/main" id="{9C5CFF71-4069-5101-D0B2-DFF99BA62140}"/>
                </a:ext>
              </a:extLst>
            </p:cNvPr>
            <p:cNvCxnSpPr>
              <a:cxnSpLocks/>
            </p:cNvCxnSpPr>
            <p:nvPr/>
          </p:nvCxnSpPr>
          <p:spPr bwMode="auto">
            <a:xfrm>
              <a:off x="1060548" y="2215954"/>
              <a:ext cx="89581" cy="440987"/>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D4A1DEF0-53E0-E3A3-19D3-A2DFAC7ED9B8}"/>
                </a:ext>
              </a:extLst>
            </p:cNvPr>
            <p:cNvCxnSpPr>
              <a:cxnSpLocks/>
            </p:cNvCxnSpPr>
            <p:nvPr/>
          </p:nvCxnSpPr>
          <p:spPr bwMode="auto">
            <a:xfrm flipV="1">
              <a:off x="1150129" y="2572635"/>
              <a:ext cx="604325" cy="84306"/>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35C3A23F-FDB3-0075-90CC-356873B3BBBA}"/>
                </a:ext>
              </a:extLst>
            </p:cNvPr>
            <p:cNvCxnSpPr>
              <a:cxnSpLocks/>
            </p:cNvCxnSpPr>
            <p:nvPr/>
          </p:nvCxnSpPr>
          <p:spPr bwMode="auto">
            <a:xfrm flipV="1">
              <a:off x="992852" y="2656941"/>
              <a:ext cx="157277" cy="706877"/>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7B1757E9-5E31-E0B3-5572-4E3704FBD75C}"/>
                </a:ext>
              </a:extLst>
            </p:cNvPr>
            <p:cNvCxnSpPr>
              <a:cxnSpLocks/>
            </p:cNvCxnSpPr>
            <p:nvPr/>
          </p:nvCxnSpPr>
          <p:spPr bwMode="auto">
            <a:xfrm>
              <a:off x="685913" y="2397537"/>
              <a:ext cx="464216" cy="259404"/>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cxnSp>
        <p:nvCxnSpPr>
          <p:cNvPr id="65" name="Elbow Connector 64">
            <a:extLst>
              <a:ext uri="{FF2B5EF4-FFF2-40B4-BE49-F238E27FC236}">
                <a16:creationId xmlns:a16="http://schemas.microsoft.com/office/drawing/2014/main" id="{F0D3929E-9B46-58CA-399F-0145700189A0}"/>
              </a:ext>
            </a:extLst>
          </p:cNvPr>
          <p:cNvCxnSpPr>
            <a:cxnSpLocks/>
          </p:cNvCxnSpPr>
          <p:nvPr/>
        </p:nvCxnSpPr>
        <p:spPr bwMode="auto">
          <a:xfrm flipV="1">
            <a:off x="919090" y="1715097"/>
            <a:ext cx="5839149" cy="279473"/>
          </a:xfrm>
          <a:prstGeom prst="bentConnector3">
            <a:avLst>
              <a:gd name="adj1" fmla="val 27"/>
            </a:avLst>
          </a:prstGeom>
          <a:solidFill>
            <a:schemeClr val="accent1"/>
          </a:solidFill>
          <a:ln w="190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27375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14"/>
                                        </p:tgtEl>
                                        <p:attrNameLst>
                                          <p:attrName>style.opacity</p:attrName>
                                        </p:attrNameLst>
                                      </p:cBhvr>
                                      <p:to>
                                        <p:strVal val="0.25"/>
                                      </p:to>
                                    </p:set>
                                    <p:animEffect filter="image" prLst="opacity: 0.25">
                                      <p:cBhvr rctx="IE">
                                        <p:cTn id="7" dur="indefinite"/>
                                        <p:tgtEl>
                                          <p:spTgt spid="14"/>
                                        </p:tgtEl>
                                      </p:cBhvr>
                                    </p:animEffect>
                                  </p:childTnLst>
                                </p:cTn>
                              </p:par>
                              <p:par>
                                <p:cTn id="8" presetID="9" presetClass="emph" presetSubtype="0" nodeType="withEffect">
                                  <p:stCondLst>
                                    <p:cond delay="0"/>
                                  </p:stCondLst>
                                  <p:childTnLst>
                                    <p:set>
                                      <p:cBhvr>
                                        <p:cTn id="9" dur="indefinite"/>
                                        <p:tgtEl>
                                          <p:spTgt spid="15"/>
                                        </p:tgtEl>
                                        <p:attrNameLst>
                                          <p:attrName>style.opacity</p:attrName>
                                        </p:attrNameLst>
                                      </p:cBhvr>
                                      <p:to>
                                        <p:strVal val="0.25"/>
                                      </p:to>
                                    </p:set>
                                    <p:animEffect filter="image" prLst="opacity: 0.25">
                                      <p:cBhvr rctx="IE">
                                        <p:cTn id="10" dur="indefinite"/>
                                        <p:tgtEl>
                                          <p:spTgt spid="15"/>
                                        </p:tgtEl>
                                      </p:cBhvr>
                                    </p:animEffect>
                                  </p:childTnLst>
                                </p:cTn>
                              </p:par>
                              <p:par>
                                <p:cTn id="11" presetID="9" presetClass="emph" presetSubtype="0" grpId="0" nodeType="withEffect">
                                  <p:stCondLst>
                                    <p:cond delay="0"/>
                                  </p:stCondLst>
                                  <p:childTnLst>
                                    <p:set>
                                      <p:cBhvr>
                                        <p:cTn id="12" dur="indefinite"/>
                                        <p:tgtEl>
                                          <p:spTgt spid="13"/>
                                        </p:tgtEl>
                                        <p:attrNameLst>
                                          <p:attrName>style.opacity</p:attrName>
                                        </p:attrNameLst>
                                      </p:cBhvr>
                                      <p:to>
                                        <p:strVal val="0.25"/>
                                      </p:to>
                                    </p:set>
                                    <p:animEffect filter="image" prLst="opacity: 0.25">
                                      <p:cBhvr rctx="IE">
                                        <p:cTn id="13" dur="indefinite"/>
                                        <p:tgtEl>
                                          <p:spTgt spid="13"/>
                                        </p:tgtEl>
                                      </p:cBhvr>
                                    </p:animEffect>
                                  </p:childTnLst>
                                </p:cTn>
                              </p:par>
                              <p:par>
                                <p:cTn id="14" presetID="9" presetClass="emph" presetSubtype="0" grpId="0" nodeType="withEffect">
                                  <p:stCondLst>
                                    <p:cond delay="0"/>
                                  </p:stCondLst>
                                  <p:childTnLst>
                                    <p:set>
                                      <p:cBhvr>
                                        <p:cTn id="15" dur="indefinite"/>
                                        <p:tgtEl>
                                          <p:spTgt spid="12"/>
                                        </p:tgtEl>
                                        <p:attrNameLst>
                                          <p:attrName>style.opacity</p:attrName>
                                        </p:attrNameLst>
                                      </p:cBhvr>
                                      <p:to>
                                        <p:strVal val="0.25"/>
                                      </p:to>
                                    </p:set>
                                    <p:animEffect filter="image" prLst="opacity: 0.25">
                                      <p:cBhvr rctx="IE">
                                        <p:cTn id="16" dur="indefinite"/>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9" presetClass="emph" presetSubtype="0" nodeType="withEffect">
                                  <p:stCondLst>
                                    <p:cond delay="0"/>
                                  </p:stCondLst>
                                  <p:childTnLst>
                                    <p:set>
                                      <p:cBhvr>
                                        <p:cTn id="22" dur="indefinite"/>
                                        <p:tgtEl>
                                          <p:spTgt spid="24"/>
                                        </p:tgtEl>
                                        <p:attrNameLst>
                                          <p:attrName>style.opacity</p:attrName>
                                        </p:attrNameLst>
                                      </p:cBhvr>
                                      <p:to>
                                        <p:strVal val="0.25"/>
                                      </p:to>
                                    </p:set>
                                    <p:animEffect filter="image" prLst="opacity: 0.25">
                                      <p:cBhvr rctx="IE">
                                        <p:cTn id="23" dur="indefinite"/>
                                        <p:tgtEl>
                                          <p:spTgt spid="24"/>
                                        </p:tgtEl>
                                      </p:cBhvr>
                                    </p:animEffect>
                                  </p:childTnLst>
                                </p:cTn>
                              </p:par>
                              <p:par>
                                <p:cTn id="24" presetID="9" presetClass="emph" presetSubtype="0" nodeType="withEffect">
                                  <p:stCondLst>
                                    <p:cond delay="0"/>
                                  </p:stCondLst>
                                  <p:childTnLst>
                                    <p:set>
                                      <p:cBhvr>
                                        <p:cTn id="25" dur="indefinite"/>
                                        <p:tgtEl>
                                          <p:spTgt spid="23"/>
                                        </p:tgtEl>
                                        <p:attrNameLst>
                                          <p:attrName>style.opacity</p:attrName>
                                        </p:attrNameLst>
                                      </p:cBhvr>
                                      <p:to>
                                        <p:strVal val="0.25"/>
                                      </p:to>
                                    </p:set>
                                    <p:animEffect filter="image" prLst="opacity: 0.25">
                                      <p:cBhvr rctx="IE">
                                        <p:cTn id="26" dur="indefinite"/>
                                        <p:tgtEl>
                                          <p:spTgt spid="23"/>
                                        </p:tgtEl>
                                      </p:cBhvr>
                                    </p:animEffect>
                                  </p:childTnLst>
                                </p:cTn>
                              </p:par>
                              <p:par>
                                <p:cTn id="27" presetID="9" presetClass="emph" presetSubtype="0" nodeType="withEffect">
                                  <p:stCondLst>
                                    <p:cond delay="0"/>
                                  </p:stCondLst>
                                  <p:childTnLst>
                                    <p:set>
                                      <p:cBhvr>
                                        <p:cTn id="28" dur="indefinite"/>
                                        <p:tgtEl>
                                          <p:spTgt spid="26"/>
                                        </p:tgtEl>
                                        <p:attrNameLst>
                                          <p:attrName>style.opacity</p:attrName>
                                        </p:attrNameLst>
                                      </p:cBhvr>
                                      <p:to>
                                        <p:strVal val="0.25"/>
                                      </p:to>
                                    </p:set>
                                    <p:animEffect filter="image" prLst="opacity: 0.25">
                                      <p:cBhvr rctx="IE">
                                        <p:cTn id="29" dur="indefinite"/>
                                        <p:tgtEl>
                                          <p:spTgt spid="26"/>
                                        </p:tgtEl>
                                      </p:cBhvr>
                                    </p:animEffect>
                                  </p:childTnLst>
                                </p:cTn>
                              </p:par>
                              <p:par>
                                <p:cTn id="30" presetID="9" presetClass="emph" presetSubtype="0" nodeType="withEffect">
                                  <p:stCondLst>
                                    <p:cond delay="0"/>
                                  </p:stCondLst>
                                  <p:childTnLst>
                                    <p:set>
                                      <p:cBhvr>
                                        <p:cTn id="31" dur="indefinite"/>
                                        <p:tgtEl>
                                          <p:spTgt spid="25"/>
                                        </p:tgtEl>
                                        <p:attrNameLst>
                                          <p:attrName>style.opacity</p:attrName>
                                        </p:attrNameLst>
                                      </p:cBhvr>
                                      <p:to>
                                        <p:strVal val="0.25"/>
                                      </p:to>
                                    </p:set>
                                    <p:animEffect filter="image" prLst="opacity: 0.25">
                                      <p:cBhvr rctx="IE">
                                        <p:cTn id="32" dur="indefinite"/>
                                        <p:tgtEl>
                                          <p:spTgt spid="25"/>
                                        </p:tgtEl>
                                      </p:cBhvr>
                                    </p:animEffect>
                                  </p:childTnLst>
                                </p:cTn>
                              </p:par>
                              <p:par>
                                <p:cTn id="33" presetID="1" presetClass="entr" presetSubtype="0" fill="hold" nodeType="with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par>
                                <p:cTn id="35" presetID="9" presetClass="emph" presetSubtype="0" grpId="0" nodeType="withEffect">
                                  <p:stCondLst>
                                    <p:cond delay="0"/>
                                  </p:stCondLst>
                                  <p:childTnLst>
                                    <p:set>
                                      <p:cBhvr>
                                        <p:cTn id="36" dur="indefinite"/>
                                        <p:tgtEl>
                                          <p:spTgt spid="28"/>
                                        </p:tgtEl>
                                        <p:attrNameLst>
                                          <p:attrName>style.opacity</p:attrName>
                                        </p:attrNameLst>
                                      </p:cBhvr>
                                      <p:to>
                                        <p:strVal val="0.25"/>
                                      </p:to>
                                    </p:set>
                                    <p:animEffect filter="image" prLst="opacity: 0.25">
                                      <p:cBhvr rctx="IE">
                                        <p:cTn id="37" dur="indefinite"/>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1"/>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65"/>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63"/>
                                        </p:tgtEl>
                                        <p:attrNameLst>
                                          <p:attrName>style.visibility</p:attrName>
                                        </p:attrNameLst>
                                      </p:cBhvr>
                                      <p:to>
                                        <p:strVal val="visible"/>
                                      </p:to>
                                    </p:set>
                                  </p:childTnLst>
                                </p:cTn>
                              </p:par>
                              <p:par>
                                <p:cTn id="46" presetID="9" presetClass="emph" presetSubtype="0" grpId="1" nodeType="withEffect">
                                  <p:stCondLst>
                                    <p:cond delay="0"/>
                                  </p:stCondLst>
                                  <p:childTnLst>
                                    <p:set>
                                      <p:cBhvr>
                                        <p:cTn id="47" dur="indefinite"/>
                                        <p:tgtEl>
                                          <p:spTgt spid="28"/>
                                        </p:tgtEl>
                                        <p:attrNameLst>
                                          <p:attrName>style.opacity</p:attrName>
                                        </p:attrNameLst>
                                      </p:cBhvr>
                                      <p:to>
                                        <p:strVal val="1"/>
                                      </p:to>
                                    </p:set>
                                    <p:animEffect filter="image" prLst="opacity: 1">
                                      <p:cBhvr rctx="IE">
                                        <p:cTn id="48" dur="indefinite"/>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mph" presetSubtype="0" nodeType="clickEffect">
                                  <p:stCondLst>
                                    <p:cond delay="0"/>
                                  </p:stCondLst>
                                  <p:childTnLst>
                                    <p:set>
                                      <p:cBhvr>
                                        <p:cTn id="52" dur="indefinite"/>
                                        <p:tgtEl>
                                          <p:spTgt spid="11">
                                            <p:txEl>
                                              <p:pRg st="0" end="0"/>
                                            </p:txEl>
                                          </p:spTgt>
                                        </p:tgtEl>
                                        <p:attrNameLst>
                                          <p:attrName>style.opacity</p:attrName>
                                        </p:attrNameLst>
                                      </p:cBhvr>
                                      <p:to>
                                        <p:strVal val="0.25"/>
                                      </p:to>
                                    </p:set>
                                    <p:animEffect filter="image" prLst="opacity: 0.25">
                                      <p:cBhvr rctx="IE">
                                        <p:cTn id="53" dur="indefinite"/>
                                        <p:tgtEl>
                                          <p:spTgt spid="11">
                                            <p:txEl>
                                              <p:pRg st="0" end="0"/>
                                            </p:txEl>
                                          </p:spTgt>
                                        </p:tgtEl>
                                      </p:cBhvr>
                                    </p:animEffect>
                                  </p:childTnLst>
                                </p:cTn>
                              </p:par>
                              <p:par>
                                <p:cTn id="54" presetID="9" presetClass="emph" presetSubtype="0" nodeType="withEffect">
                                  <p:stCondLst>
                                    <p:cond delay="0"/>
                                  </p:stCondLst>
                                  <p:childTnLst>
                                    <p:set>
                                      <p:cBhvr>
                                        <p:cTn id="55" dur="indefinite"/>
                                        <p:tgtEl>
                                          <p:spTgt spid="11">
                                            <p:txEl>
                                              <p:pRg st="1" end="1"/>
                                            </p:txEl>
                                          </p:spTgt>
                                        </p:tgtEl>
                                        <p:attrNameLst>
                                          <p:attrName>style.opacity</p:attrName>
                                        </p:attrNameLst>
                                      </p:cBhvr>
                                      <p:to>
                                        <p:strVal val="0.5"/>
                                      </p:to>
                                    </p:set>
                                    <p:animEffect filter="image" prLst="opacity: 0.5">
                                      <p:cBhvr rctx="IE">
                                        <p:cTn id="56" dur="indefinite"/>
                                        <p:tgtEl>
                                          <p:spTgt spid="11">
                                            <p:txEl>
                                              <p:pRg st="1" end="1"/>
                                            </p:txEl>
                                          </p:spTgt>
                                        </p:tgtEl>
                                      </p:cBhvr>
                                    </p:animEffect>
                                  </p:childTnLst>
                                </p:cTn>
                              </p:par>
                              <p:par>
                                <p:cTn id="57" presetID="9" presetClass="emph" presetSubtype="0" grpId="1" nodeType="withEffect">
                                  <p:stCondLst>
                                    <p:cond delay="0"/>
                                  </p:stCondLst>
                                  <p:childTnLst>
                                    <p:set>
                                      <p:cBhvr>
                                        <p:cTn id="58" dur="indefinite"/>
                                        <p:tgtEl>
                                          <p:spTgt spid="12"/>
                                        </p:tgtEl>
                                        <p:attrNameLst>
                                          <p:attrName>style.opacity</p:attrName>
                                        </p:attrNameLst>
                                      </p:cBhvr>
                                      <p:to>
                                        <p:strVal val="1"/>
                                      </p:to>
                                    </p:set>
                                    <p:animEffect filter="image" prLst="opacity: 1">
                                      <p:cBhvr rctx="IE">
                                        <p:cTn id="59" dur="indefinite"/>
                                        <p:tgtEl>
                                          <p:spTgt spid="12"/>
                                        </p:tgtEl>
                                      </p:cBhvr>
                                    </p:animEffect>
                                  </p:childTnLst>
                                </p:cTn>
                              </p:par>
                              <p:par>
                                <p:cTn id="60" presetID="9" presetClass="emph" presetSubtype="0" nodeType="withEffect">
                                  <p:stCondLst>
                                    <p:cond delay="0"/>
                                  </p:stCondLst>
                                  <p:childTnLst>
                                    <p:set>
                                      <p:cBhvr>
                                        <p:cTn id="61" dur="indefinite"/>
                                        <p:tgtEl>
                                          <p:spTgt spid="14"/>
                                        </p:tgtEl>
                                        <p:attrNameLst>
                                          <p:attrName>style.opacity</p:attrName>
                                        </p:attrNameLst>
                                      </p:cBhvr>
                                      <p:to>
                                        <p:strVal val="1"/>
                                      </p:to>
                                    </p:set>
                                    <p:animEffect filter="image" prLst="opacity: 1">
                                      <p:cBhvr rctx="IE">
                                        <p:cTn id="62" dur="indefinite"/>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28" grpId="0"/>
      <p:bldP spid="2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9D57E-A4C0-2C00-5776-C6FB3558BE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CE2B22-A5A3-EDBF-69C5-06B4FF36F40C}"/>
              </a:ext>
            </a:extLst>
          </p:cNvPr>
          <p:cNvSpPr>
            <a:spLocks noGrp="1"/>
          </p:cNvSpPr>
          <p:nvPr>
            <p:ph type="title"/>
          </p:nvPr>
        </p:nvSpPr>
        <p:spPr/>
        <p:txBody>
          <a:bodyPr/>
          <a:lstStyle/>
          <a:p>
            <a:pPr algn="l"/>
            <a:r>
              <a:rPr lang="en-US" dirty="0"/>
              <a:t>The model is then converted into a graph that allows for a cycle to be used for the </a:t>
            </a:r>
            <a:r>
              <a:rPr lang="en-US" dirty="0">
                <a:solidFill>
                  <a:schemeClr val="accent5">
                    <a:lumMod val="60000"/>
                    <a:lumOff val="40000"/>
                  </a:schemeClr>
                </a:solidFill>
              </a:rPr>
              <a:t>scaffold routing</a:t>
            </a:r>
          </a:p>
        </p:txBody>
      </p:sp>
      <p:grpSp>
        <p:nvGrpSpPr>
          <p:cNvPr id="4" name="Group 3">
            <a:extLst>
              <a:ext uri="{FF2B5EF4-FFF2-40B4-BE49-F238E27FC236}">
                <a16:creationId xmlns:a16="http://schemas.microsoft.com/office/drawing/2014/main" id="{0173A5FC-C415-A4CB-ED5C-EBD85DABA6C2}"/>
              </a:ext>
            </a:extLst>
          </p:cNvPr>
          <p:cNvGrpSpPr/>
          <p:nvPr/>
        </p:nvGrpSpPr>
        <p:grpSpPr>
          <a:xfrm>
            <a:off x="457200" y="110044"/>
            <a:ext cx="4692854" cy="193559"/>
            <a:chOff x="740865" y="163384"/>
            <a:chExt cx="4692854" cy="193559"/>
          </a:xfrm>
        </p:grpSpPr>
        <p:sp>
          <p:nvSpPr>
            <p:cNvPr id="5" name="Rectangle 4">
              <a:extLst>
                <a:ext uri="{FF2B5EF4-FFF2-40B4-BE49-F238E27FC236}">
                  <a16:creationId xmlns:a16="http://schemas.microsoft.com/office/drawing/2014/main" id="{AE0C0C51-52CF-74C5-9417-82079999268F}"/>
                </a:ext>
              </a:extLst>
            </p:cNvPr>
            <p:cNvSpPr/>
            <p:nvPr/>
          </p:nvSpPr>
          <p:spPr bwMode="auto">
            <a:xfrm>
              <a:off x="740865" y="163384"/>
              <a:ext cx="102758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solidFill>
                    <a:schemeClr val="accent6"/>
                  </a:solidFill>
                  <a:effectLst>
                    <a:glow>
                      <a:schemeClr val="accent1">
                        <a:lumMod val="75000"/>
                        <a:alpha val="40000"/>
                      </a:schemeClr>
                    </a:glow>
                  </a:effectLst>
                  <a:latin typeface="45 Helvetica Light" pitchFamily="-110" charset="0"/>
                  <a:ea typeface="Geneva" pitchFamily="-110" charset="-128"/>
                  <a:cs typeface="Geneva" pitchFamily="-110" charset="-128"/>
                </a:rPr>
                <a:t>Introduction</a:t>
              </a:r>
              <a:endParaRPr kumimoji="0" lang="en-US" sz="1100" i="0" u="none" strike="noStrike" cap="none" normalizeH="0" baseline="0" dirty="0">
                <a:ln>
                  <a:noFill/>
                </a:ln>
                <a:solidFill>
                  <a:schemeClr val="accent6"/>
                </a:solidFill>
                <a:effectLst>
                  <a:glow>
                    <a:schemeClr val="accent1">
                      <a:lumMod val="75000"/>
                      <a:alpha val="40000"/>
                    </a:schemeClr>
                  </a:glow>
                </a:effectLst>
                <a:latin typeface="45 Helvetica Light" pitchFamily="-110" charset="0"/>
                <a:ea typeface="Geneva" pitchFamily="-110" charset="-128"/>
                <a:cs typeface="Geneva" pitchFamily="-110" charset="-128"/>
              </a:endParaRPr>
            </a:p>
          </p:txBody>
        </p:sp>
        <p:sp>
          <p:nvSpPr>
            <p:cNvPr id="6" name="Rectangle 5">
              <a:extLst>
                <a:ext uri="{FF2B5EF4-FFF2-40B4-BE49-F238E27FC236}">
                  <a16:creationId xmlns:a16="http://schemas.microsoft.com/office/drawing/2014/main" id="{6D4A2E38-297D-0EF8-F254-BB6E013CF391}"/>
                </a:ext>
              </a:extLst>
            </p:cNvPr>
            <p:cNvSpPr/>
            <p:nvPr/>
          </p:nvSpPr>
          <p:spPr bwMode="auto">
            <a:xfrm>
              <a:off x="1720823" y="163384"/>
              <a:ext cx="114526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1200" b="1" dirty="0">
                  <a:solidFill>
                    <a:schemeClr val="accent1"/>
                  </a:solidFill>
                  <a:latin typeface="45 Helvetica Light" pitchFamily="-110" charset="0"/>
                  <a:ea typeface="Geneva" pitchFamily="-110" charset="-128"/>
                  <a:cs typeface="Geneva" pitchFamily="-110" charset="-128"/>
                </a:rPr>
                <a:t>Methodology</a:t>
              </a:r>
              <a:endParaRPr kumimoji="0" lang="en-US" sz="1200" b="1" i="0" u="none" strike="noStrike" cap="none" normalizeH="0" baseline="0" dirty="0">
                <a:ln>
                  <a:noFill/>
                </a:ln>
                <a:solidFill>
                  <a:schemeClr val="accent1"/>
                </a:solidFill>
                <a:effectLst/>
                <a:latin typeface="45 Helvetica Light" pitchFamily="-110" charset="0"/>
                <a:ea typeface="Geneva" pitchFamily="-110" charset="-128"/>
                <a:cs typeface="Geneva" pitchFamily="-110" charset="-128"/>
              </a:endParaRPr>
            </a:p>
          </p:txBody>
        </p:sp>
        <p:sp>
          <p:nvSpPr>
            <p:cNvPr id="7" name="Rectangle 6">
              <a:extLst>
                <a:ext uri="{FF2B5EF4-FFF2-40B4-BE49-F238E27FC236}">
                  <a16:creationId xmlns:a16="http://schemas.microsoft.com/office/drawing/2014/main" id="{CF79DE5F-4337-2D33-E25E-F634F366DA49}"/>
                </a:ext>
              </a:extLst>
            </p:cNvPr>
            <p:cNvSpPr/>
            <p:nvPr/>
          </p:nvSpPr>
          <p:spPr bwMode="auto">
            <a:xfrm>
              <a:off x="275187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Results</a:t>
              </a:r>
            </a:p>
          </p:txBody>
        </p:sp>
        <p:sp>
          <p:nvSpPr>
            <p:cNvPr id="8" name="Rectangle 7">
              <a:extLst>
                <a:ext uri="{FF2B5EF4-FFF2-40B4-BE49-F238E27FC236}">
                  <a16:creationId xmlns:a16="http://schemas.microsoft.com/office/drawing/2014/main" id="{5299F84D-2CD2-77E8-BD32-2FC0D776A0A6}"/>
                </a:ext>
              </a:extLst>
            </p:cNvPr>
            <p:cNvSpPr/>
            <p:nvPr/>
          </p:nvSpPr>
          <p:spPr bwMode="auto">
            <a:xfrm>
              <a:off x="3456902"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Conclusions</a:t>
              </a:r>
            </a:p>
          </p:txBody>
        </p:sp>
        <p:sp>
          <p:nvSpPr>
            <p:cNvPr id="9" name="Rectangle 8">
              <a:extLst>
                <a:ext uri="{FF2B5EF4-FFF2-40B4-BE49-F238E27FC236}">
                  <a16:creationId xmlns:a16="http://schemas.microsoft.com/office/drawing/2014/main" id="{EC783FD0-A42E-931E-1E56-8A675B8F93CD}"/>
                </a:ext>
              </a:extLst>
            </p:cNvPr>
            <p:cNvSpPr/>
            <p:nvPr/>
          </p:nvSpPr>
          <p:spPr bwMode="auto">
            <a:xfrm>
              <a:off x="4409591" y="163384"/>
              <a:ext cx="1024128" cy="1935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accent6"/>
                  </a:solidFill>
                  <a:effectLst/>
                  <a:latin typeface="45 Helvetica Light" pitchFamily="-110" charset="0"/>
                  <a:ea typeface="Geneva" pitchFamily="-110" charset="-128"/>
                  <a:cs typeface="Geneva" pitchFamily="-110" charset="-128"/>
                </a:rPr>
                <a:t>Q&amp;A</a:t>
              </a:r>
            </a:p>
          </p:txBody>
        </p:sp>
      </p:grpSp>
      <p:sp>
        <p:nvSpPr>
          <p:cNvPr id="24" name="TextBox 23">
            <a:extLst>
              <a:ext uri="{FF2B5EF4-FFF2-40B4-BE49-F238E27FC236}">
                <a16:creationId xmlns:a16="http://schemas.microsoft.com/office/drawing/2014/main" id="{29AF3F0A-0036-BECD-7542-B77B352DAA07}"/>
              </a:ext>
            </a:extLst>
          </p:cNvPr>
          <p:cNvSpPr txBox="1"/>
          <p:nvPr/>
        </p:nvSpPr>
        <p:spPr>
          <a:xfrm rot="16200000">
            <a:off x="-152342" y="1872808"/>
            <a:ext cx="1291507" cy="369332"/>
          </a:xfrm>
          <a:prstGeom prst="rect">
            <a:avLst/>
          </a:prstGeom>
          <a:noFill/>
        </p:spPr>
        <p:txBody>
          <a:bodyPr wrap="none" rtlCol="0">
            <a:spAutoFit/>
          </a:bodyPr>
          <a:lstStyle/>
          <a:p>
            <a:r>
              <a:rPr lang="en-MO" sz="1800" b="1" dirty="0"/>
              <a:t>Strut-based</a:t>
            </a:r>
          </a:p>
        </p:txBody>
      </p:sp>
      <p:sp>
        <p:nvSpPr>
          <p:cNvPr id="29" name="TextBox 28">
            <a:extLst>
              <a:ext uri="{FF2B5EF4-FFF2-40B4-BE49-F238E27FC236}">
                <a16:creationId xmlns:a16="http://schemas.microsoft.com/office/drawing/2014/main" id="{69007480-30C3-6116-5AFA-08B199A55056}"/>
              </a:ext>
            </a:extLst>
          </p:cNvPr>
          <p:cNvSpPr txBox="1"/>
          <p:nvPr/>
        </p:nvSpPr>
        <p:spPr>
          <a:xfrm>
            <a:off x="5416020" y="960782"/>
            <a:ext cx="2326919" cy="461665"/>
          </a:xfrm>
          <a:prstGeom prst="rect">
            <a:avLst/>
          </a:prstGeom>
          <a:noFill/>
        </p:spPr>
        <p:txBody>
          <a:bodyPr wrap="none" rtlCol="0">
            <a:spAutoFit/>
          </a:bodyPr>
          <a:lstStyle/>
          <a:p>
            <a:r>
              <a:rPr lang="en-MO" b="1" dirty="0"/>
              <a:t>Convert to graph</a:t>
            </a:r>
          </a:p>
        </p:txBody>
      </p:sp>
      <p:sp>
        <p:nvSpPr>
          <p:cNvPr id="35" name="Rectangle 34">
            <a:extLst>
              <a:ext uri="{FF2B5EF4-FFF2-40B4-BE49-F238E27FC236}">
                <a16:creationId xmlns:a16="http://schemas.microsoft.com/office/drawing/2014/main" id="{E9189FCB-6742-D7C4-24BF-5CCFED80D264}"/>
              </a:ext>
            </a:extLst>
          </p:cNvPr>
          <p:cNvSpPr/>
          <p:nvPr/>
        </p:nvSpPr>
        <p:spPr bwMode="auto">
          <a:xfrm>
            <a:off x="2334744" y="2356639"/>
            <a:ext cx="282632" cy="30084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48" name="Rectangle 47">
            <a:extLst>
              <a:ext uri="{FF2B5EF4-FFF2-40B4-BE49-F238E27FC236}">
                <a16:creationId xmlns:a16="http://schemas.microsoft.com/office/drawing/2014/main" id="{7A45BE00-0753-27B0-4C84-EA7A873ED6B1}"/>
              </a:ext>
            </a:extLst>
          </p:cNvPr>
          <p:cNvSpPr/>
          <p:nvPr/>
        </p:nvSpPr>
        <p:spPr bwMode="auto">
          <a:xfrm>
            <a:off x="2334744" y="2356639"/>
            <a:ext cx="141316" cy="1504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cxnSp>
        <p:nvCxnSpPr>
          <p:cNvPr id="13" name="Straight Arrow Connector 12">
            <a:extLst>
              <a:ext uri="{FF2B5EF4-FFF2-40B4-BE49-F238E27FC236}">
                <a16:creationId xmlns:a16="http://schemas.microsoft.com/office/drawing/2014/main" id="{F4EDCF0A-BA81-420F-D11E-20113E051384}"/>
              </a:ext>
            </a:extLst>
          </p:cNvPr>
          <p:cNvCxnSpPr>
            <a:cxnSpLocks/>
          </p:cNvCxnSpPr>
          <p:nvPr/>
        </p:nvCxnSpPr>
        <p:spPr bwMode="auto">
          <a:xfrm>
            <a:off x="2061841" y="1911560"/>
            <a:ext cx="473410"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pic>
        <p:nvPicPr>
          <p:cNvPr id="11" name="Picture 10" descr="A diagram of a cross section of a cross section&#10;&#10;AI-generated content may be incorrect.">
            <a:extLst>
              <a:ext uri="{FF2B5EF4-FFF2-40B4-BE49-F238E27FC236}">
                <a16:creationId xmlns:a16="http://schemas.microsoft.com/office/drawing/2014/main" id="{70849191-D135-FB61-B95D-6F1469B2D3DC}"/>
              </a:ext>
            </a:extLst>
          </p:cNvPr>
          <p:cNvPicPr>
            <a:picLocks noChangeAspect="1"/>
          </p:cNvPicPr>
          <p:nvPr/>
        </p:nvPicPr>
        <p:blipFill>
          <a:blip r:embed="rId3"/>
          <a:stretch>
            <a:fillRect/>
          </a:stretch>
        </p:blipFill>
        <p:spPr>
          <a:xfrm>
            <a:off x="719517" y="1344736"/>
            <a:ext cx="1310768" cy="1240233"/>
          </a:xfrm>
          <a:prstGeom prst="rect">
            <a:avLst/>
          </a:prstGeom>
        </p:spPr>
      </p:pic>
      <p:cxnSp>
        <p:nvCxnSpPr>
          <p:cNvPr id="43" name="Straight Connector 42">
            <a:extLst>
              <a:ext uri="{FF2B5EF4-FFF2-40B4-BE49-F238E27FC236}">
                <a16:creationId xmlns:a16="http://schemas.microsoft.com/office/drawing/2014/main" id="{B48D07E2-382F-16CE-5C68-FB2F22B0279E}"/>
              </a:ext>
            </a:extLst>
          </p:cNvPr>
          <p:cNvCxnSpPr>
            <a:cxnSpLocks/>
          </p:cNvCxnSpPr>
          <p:nvPr/>
        </p:nvCxnSpPr>
        <p:spPr bwMode="auto">
          <a:xfrm>
            <a:off x="3236905" y="1502023"/>
            <a:ext cx="79483" cy="391279"/>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928B75FC-08BA-F37A-C74F-15391EEC914D}"/>
              </a:ext>
            </a:extLst>
          </p:cNvPr>
          <p:cNvCxnSpPr>
            <a:cxnSpLocks/>
          </p:cNvCxnSpPr>
          <p:nvPr/>
        </p:nvCxnSpPr>
        <p:spPr bwMode="auto">
          <a:xfrm flipV="1">
            <a:off x="3316389" y="1818499"/>
            <a:ext cx="536205" cy="74803"/>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C4F4D9A8-1BC5-9C22-8516-83EEEEFF7F02}"/>
              </a:ext>
            </a:extLst>
          </p:cNvPr>
          <p:cNvCxnSpPr>
            <a:cxnSpLocks/>
          </p:cNvCxnSpPr>
          <p:nvPr/>
        </p:nvCxnSpPr>
        <p:spPr bwMode="auto">
          <a:xfrm flipV="1">
            <a:off x="3176840" y="1893302"/>
            <a:ext cx="139549" cy="627197"/>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C6868859-E9F7-C286-7321-1ECBF1CD98B7}"/>
              </a:ext>
            </a:extLst>
          </p:cNvPr>
          <p:cNvCxnSpPr>
            <a:cxnSpLocks/>
          </p:cNvCxnSpPr>
          <p:nvPr/>
        </p:nvCxnSpPr>
        <p:spPr bwMode="auto">
          <a:xfrm>
            <a:off x="2904499" y="1663138"/>
            <a:ext cx="411889" cy="230164"/>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47" name="TextBox 46">
            <a:extLst>
              <a:ext uri="{FF2B5EF4-FFF2-40B4-BE49-F238E27FC236}">
                <a16:creationId xmlns:a16="http://schemas.microsoft.com/office/drawing/2014/main" id="{9BE22504-EBD3-C962-652F-550A72B0CF7A}"/>
              </a:ext>
            </a:extLst>
          </p:cNvPr>
          <p:cNvSpPr txBox="1"/>
          <p:nvPr/>
        </p:nvSpPr>
        <p:spPr>
          <a:xfrm rot="16947483">
            <a:off x="2835410" y="2053496"/>
            <a:ext cx="515162" cy="245776"/>
          </a:xfrm>
          <a:prstGeom prst="rect">
            <a:avLst/>
          </a:prstGeom>
          <a:noFill/>
        </p:spPr>
        <p:txBody>
          <a:bodyPr wrap="none" rtlCol="0">
            <a:spAutoFit/>
          </a:bodyPr>
          <a:lstStyle/>
          <a:p>
            <a:r>
              <a:rPr lang="en-MO" sz="1200" dirty="0"/>
              <a:t>35 nm</a:t>
            </a:r>
          </a:p>
        </p:txBody>
      </p:sp>
      <p:sp>
        <p:nvSpPr>
          <p:cNvPr id="28" name="TextBox 27">
            <a:extLst>
              <a:ext uri="{FF2B5EF4-FFF2-40B4-BE49-F238E27FC236}">
                <a16:creationId xmlns:a16="http://schemas.microsoft.com/office/drawing/2014/main" id="{58FD1AAF-8386-A7AD-9FF9-76E149E43F0D}"/>
              </a:ext>
            </a:extLst>
          </p:cNvPr>
          <p:cNvSpPr txBox="1"/>
          <p:nvPr/>
        </p:nvSpPr>
        <p:spPr>
          <a:xfrm>
            <a:off x="1910925" y="960782"/>
            <a:ext cx="869149" cy="461665"/>
          </a:xfrm>
          <a:prstGeom prst="rect">
            <a:avLst/>
          </a:prstGeom>
          <a:noFill/>
        </p:spPr>
        <p:txBody>
          <a:bodyPr wrap="none" rtlCol="0">
            <a:spAutoFit/>
          </a:bodyPr>
          <a:lstStyle/>
          <a:p>
            <a:r>
              <a:rPr lang="en-MO" b="1" dirty="0"/>
              <a:t>Input</a:t>
            </a:r>
          </a:p>
        </p:txBody>
      </p:sp>
      <p:grpSp>
        <p:nvGrpSpPr>
          <p:cNvPr id="274" name="Group 273">
            <a:extLst>
              <a:ext uri="{FF2B5EF4-FFF2-40B4-BE49-F238E27FC236}">
                <a16:creationId xmlns:a16="http://schemas.microsoft.com/office/drawing/2014/main" id="{06E1AEB0-0B96-DF8E-75AF-A5AC202CAF51}"/>
              </a:ext>
            </a:extLst>
          </p:cNvPr>
          <p:cNvGrpSpPr/>
          <p:nvPr/>
        </p:nvGrpSpPr>
        <p:grpSpPr>
          <a:xfrm>
            <a:off x="4065736" y="1408028"/>
            <a:ext cx="1939456" cy="1792836"/>
            <a:chOff x="4065736" y="1408028"/>
            <a:chExt cx="1939456" cy="1792836"/>
          </a:xfrm>
        </p:grpSpPr>
        <p:cxnSp>
          <p:nvCxnSpPr>
            <p:cNvPr id="25" name="Straight Arrow Connector 24">
              <a:extLst>
                <a:ext uri="{FF2B5EF4-FFF2-40B4-BE49-F238E27FC236}">
                  <a16:creationId xmlns:a16="http://schemas.microsoft.com/office/drawing/2014/main" id="{A4B11E7F-550B-227F-CA1B-98A9A2B5D024}"/>
                </a:ext>
              </a:extLst>
            </p:cNvPr>
            <p:cNvCxnSpPr>
              <a:cxnSpLocks/>
            </p:cNvCxnSpPr>
            <p:nvPr/>
          </p:nvCxnSpPr>
          <p:spPr bwMode="auto">
            <a:xfrm>
              <a:off x="4065736" y="1901093"/>
              <a:ext cx="325195"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grpSp>
          <p:nvGrpSpPr>
            <p:cNvPr id="112" name="Group 111">
              <a:extLst>
                <a:ext uri="{FF2B5EF4-FFF2-40B4-BE49-F238E27FC236}">
                  <a16:creationId xmlns:a16="http://schemas.microsoft.com/office/drawing/2014/main" id="{026BA755-FEB4-E00B-0240-6EBE2EF7CCC3}"/>
                </a:ext>
              </a:extLst>
            </p:cNvPr>
            <p:cNvGrpSpPr>
              <a:grpSpLocks noChangeAspect="1"/>
            </p:cNvGrpSpPr>
            <p:nvPr/>
          </p:nvGrpSpPr>
          <p:grpSpPr>
            <a:xfrm>
              <a:off x="4555510" y="1408028"/>
              <a:ext cx="1146665" cy="1197964"/>
              <a:chOff x="6094190" y="1393219"/>
              <a:chExt cx="1348035" cy="1408343"/>
            </a:xfrm>
          </p:grpSpPr>
          <p:sp>
            <p:nvSpPr>
              <p:cNvPr id="102" name="Oval 101">
                <a:extLst>
                  <a:ext uri="{FF2B5EF4-FFF2-40B4-BE49-F238E27FC236}">
                    <a16:creationId xmlns:a16="http://schemas.microsoft.com/office/drawing/2014/main" id="{1145C5FA-8567-376A-0A5B-689519F289CD}"/>
                  </a:ext>
                </a:extLst>
              </p:cNvPr>
              <p:cNvSpPr>
                <a:spLocks noChangeAspect="1"/>
              </p:cNvSpPr>
              <p:nvPr/>
            </p:nvSpPr>
            <p:spPr bwMode="auto">
              <a:xfrm>
                <a:off x="6094190" y="1604981"/>
                <a:ext cx="144000" cy="1440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cxnSp>
            <p:nvCxnSpPr>
              <p:cNvPr id="103" name="Straight Connector 102">
                <a:extLst>
                  <a:ext uri="{FF2B5EF4-FFF2-40B4-BE49-F238E27FC236}">
                    <a16:creationId xmlns:a16="http://schemas.microsoft.com/office/drawing/2014/main" id="{8780F1AD-432F-EE57-96E5-5181552060ED}"/>
                  </a:ext>
                </a:extLst>
              </p:cNvPr>
              <p:cNvCxnSpPr>
                <a:cxnSpLocks/>
              </p:cNvCxnSpPr>
              <p:nvPr/>
            </p:nvCxnSpPr>
            <p:spPr bwMode="auto">
              <a:xfrm>
                <a:off x="6604319" y="1531886"/>
                <a:ext cx="89581" cy="440987"/>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04" name="Straight Connector 103">
                <a:extLst>
                  <a:ext uri="{FF2B5EF4-FFF2-40B4-BE49-F238E27FC236}">
                    <a16:creationId xmlns:a16="http://schemas.microsoft.com/office/drawing/2014/main" id="{27F123D0-B833-7069-A0C0-6258896E185D}"/>
                  </a:ext>
                </a:extLst>
              </p:cNvPr>
              <p:cNvCxnSpPr>
                <a:cxnSpLocks/>
              </p:cNvCxnSpPr>
              <p:nvPr/>
            </p:nvCxnSpPr>
            <p:spPr bwMode="auto">
              <a:xfrm flipV="1">
                <a:off x="6693900" y="1888567"/>
                <a:ext cx="604325" cy="84306"/>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05" name="Straight Connector 104">
                <a:extLst>
                  <a:ext uri="{FF2B5EF4-FFF2-40B4-BE49-F238E27FC236}">
                    <a16:creationId xmlns:a16="http://schemas.microsoft.com/office/drawing/2014/main" id="{242DBC9A-F932-4906-A92A-D92D7BAB5672}"/>
                  </a:ext>
                </a:extLst>
              </p:cNvPr>
              <p:cNvCxnSpPr>
                <a:cxnSpLocks/>
              </p:cNvCxnSpPr>
              <p:nvPr/>
            </p:nvCxnSpPr>
            <p:spPr bwMode="auto">
              <a:xfrm flipV="1">
                <a:off x="6536623" y="1972873"/>
                <a:ext cx="157277" cy="706877"/>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06" name="Straight Connector 105">
                <a:extLst>
                  <a:ext uri="{FF2B5EF4-FFF2-40B4-BE49-F238E27FC236}">
                    <a16:creationId xmlns:a16="http://schemas.microsoft.com/office/drawing/2014/main" id="{0E9524E8-12FE-FDCA-1E02-A9AD413BAED4}"/>
                  </a:ext>
                </a:extLst>
              </p:cNvPr>
              <p:cNvCxnSpPr>
                <a:cxnSpLocks/>
              </p:cNvCxnSpPr>
              <p:nvPr/>
            </p:nvCxnSpPr>
            <p:spPr bwMode="auto">
              <a:xfrm>
                <a:off x="6229684" y="1713469"/>
                <a:ext cx="464216" cy="259404"/>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107" name="Oval 106">
                <a:extLst>
                  <a:ext uri="{FF2B5EF4-FFF2-40B4-BE49-F238E27FC236}">
                    <a16:creationId xmlns:a16="http://schemas.microsoft.com/office/drawing/2014/main" id="{7BA328B7-8C7B-9813-0D06-055072CF40EE}"/>
                  </a:ext>
                </a:extLst>
              </p:cNvPr>
              <p:cNvSpPr>
                <a:spLocks noChangeAspect="1"/>
              </p:cNvSpPr>
              <p:nvPr/>
            </p:nvSpPr>
            <p:spPr bwMode="auto">
              <a:xfrm>
                <a:off x="6532319" y="1393219"/>
                <a:ext cx="144000" cy="1440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08" name="Oval 107">
                <a:extLst>
                  <a:ext uri="{FF2B5EF4-FFF2-40B4-BE49-F238E27FC236}">
                    <a16:creationId xmlns:a16="http://schemas.microsoft.com/office/drawing/2014/main" id="{48DE0F39-93C6-6030-AA3C-11D3702DFF09}"/>
                  </a:ext>
                </a:extLst>
              </p:cNvPr>
              <p:cNvSpPr>
                <a:spLocks noChangeAspect="1"/>
              </p:cNvSpPr>
              <p:nvPr/>
            </p:nvSpPr>
            <p:spPr bwMode="auto">
              <a:xfrm>
                <a:off x="7298225" y="1788865"/>
                <a:ext cx="144000" cy="1440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09" name="Oval 108">
                <a:extLst>
                  <a:ext uri="{FF2B5EF4-FFF2-40B4-BE49-F238E27FC236}">
                    <a16:creationId xmlns:a16="http://schemas.microsoft.com/office/drawing/2014/main" id="{3B8FACC2-012D-8CBF-ABEB-F32FA9477950}"/>
                  </a:ext>
                </a:extLst>
              </p:cNvPr>
              <p:cNvSpPr>
                <a:spLocks noChangeAspect="1"/>
              </p:cNvSpPr>
              <p:nvPr/>
            </p:nvSpPr>
            <p:spPr bwMode="auto">
              <a:xfrm>
                <a:off x="6460319" y="2657562"/>
                <a:ext cx="144000" cy="1440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10" name="Oval 109">
                <a:extLst>
                  <a:ext uri="{FF2B5EF4-FFF2-40B4-BE49-F238E27FC236}">
                    <a16:creationId xmlns:a16="http://schemas.microsoft.com/office/drawing/2014/main" id="{BFE1BC96-EFF0-DBA1-665A-9A1FFBF55CC5}"/>
                  </a:ext>
                </a:extLst>
              </p:cNvPr>
              <p:cNvSpPr>
                <a:spLocks noChangeAspect="1"/>
              </p:cNvSpPr>
              <p:nvPr/>
            </p:nvSpPr>
            <p:spPr bwMode="auto">
              <a:xfrm>
                <a:off x="6615261" y="1913179"/>
                <a:ext cx="144000" cy="1440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grpSp>
        <p:sp>
          <p:nvSpPr>
            <p:cNvPr id="111" name="TextBox 110">
              <a:extLst>
                <a:ext uri="{FF2B5EF4-FFF2-40B4-BE49-F238E27FC236}">
                  <a16:creationId xmlns:a16="http://schemas.microsoft.com/office/drawing/2014/main" id="{629672A5-09B9-5831-6BD6-372FE8707A7D}"/>
                </a:ext>
              </a:extLst>
            </p:cNvPr>
            <p:cNvSpPr txBox="1"/>
            <p:nvPr/>
          </p:nvSpPr>
          <p:spPr>
            <a:xfrm>
              <a:off x="4130063" y="2739199"/>
              <a:ext cx="1875129" cy="461665"/>
            </a:xfrm>
            <a:prstGeom prst="rect">
              <a:avLst/>
            </a:prstGeom>
            <a:noFill/>
          </p:spPr>
          <p:txBody>
            <a:bodyPr wrap="none" rtlCol="0">
              <a:spAutoFit/>
            </a:bodyPr>
            <a:lstStyle/>
            <a:p>
              <a:r>
                <a:rPr lang="en-MO" sz="1200" dirty="0"/>
                <a:t>Edge weight is edge length</a:t>
              </a:r>
            </a:p>
            <a:p>
              <a:r>
                <a:rPr lang="en-MO" sz="1200" dirty="0"/>
                <a:t>Vertices contain 3D (X, Y, Z)</a:t>
              </a:r>
            </a:p>
          </p:txBody>
        </p:sp>
      </p:grpSp>
      <p:grpSp>
        <p:nvGrpSpPr>
          <p:cNvPr id="208" name="Group 207">
            <a:extLst>
              <a:ext uri="{FF2B5EF4-FFF2-40B4-BE49-F238E27FC236}">
                <a16:creationId xmlns:a16="http://schemas.microsoft.com/office/drawing/2014/main" id="{11B69D22-08D1-06FC-6381-FFF263F64139}"/>
              </a:ext>
            </a:extLst>
          </p:cNvPr>
          <p:cNvGrpSpPr/>
          <p:nvPr/>
        </p:nvGrpSpPr>
        <p:grpSpPr>
          <a:xfrm>
            <a:off x="313536" y="3260578"/>
            <a:ext cx="8570972" cy="1454329"/>
            <a:chOff x="313536" y="3260578"/>
            <a:chExt cx="8570972" cy="1454329"/>
          </a:xfrm>
        </p:grpSpPr>
        <p:sp>
          <p:nvSpPr>
            <p:cNvPr id="27" name="TextBox 26">
              <a:extLst>
                <a:ext uri="{FF2B5EF4-FFF2-40B4-BE49-F238E27FC236}">
                  <a16:creationId xmlns:a16="http://schemas.microsoft.com/office/drawing/2014/main" id="{F214AD26-D3B0-593D-AEB9-ADB922A9DF5F}"/>
                </a:ext>
              </a:extLst>
            </p:cNvPr>
            <p:cNvSpPr txBox="1"/>
            <p:nvPr/>
          </p:nvSpPr>
          <p:spPr>
            <a:xfrm rot="16200000">
              <a:off x="-179227" y="3852812"/>
              <a:ext cx="1354858" cy="369332"/>
            </a:xfrm>
            <a:prstGeom prst="rect">
              <a:avLst/>
            </a:prstGeom>
            <a:noFill/>
          </p:spPr>
          <p:txBody>
            <a:bodyPr wrap="none" rtlCol="0">
              <a:spAutoFit/>
            </a:bodyPr>
            <a:lstStyle/>
            <a:p>
              <a:r>
                <a:rPr lang="en-MO" sz="1800" b="1" dirty="0"/>
                <a:t>Mesh-based</a:t>
              </a:r>
            </a:p>
          </p:txBody>
        </p:sp>
        <p:grpSp>
          <p:nvGrpSpPr>
            <p:cNvPr id="76" name="Group 75">
              <a:extLst>
                <a:ext uri="{FF2B5EF4-FFF2-40B4-BE49-F238E27FC236}">
                  <a16:creationId xmlns:a16="http://schemas.microsoft.com/office/drawing/2014/main" id="{8CFEE5EF-88C8-8A69-4AE4-A488F9D0E998}"/>
                </a:ext>
              </a:extLst>
            </p:cNvPr>
            <p:cNvGrpSpPr/>
            <p:nvPr/>
          </p:nvGrpSpPr>
          <p:grpSpPr>
            <a:xfrm>
              <a:off x="2802671" y="3528604"/>
              <a:ext cx="878118" cy="1063616"/>
              <a:chOff x="3427354" y="3580374"/>
              <a:chExt cx="878118" cy="1063616"/>
            </a:xfrm>
          </p:grpSpPr>
          <p:grpSp>
            <p:nvGrpSpPr>
              <p:cNvPr id="32" name="Group 31">
                <a:extLst>
                  <a:ext uri="{FF2B5EF4-FFF2-40B4-BE49-F238E27FC236}">
                    <a16:creationId xmlns:a16="http://schemas.microsoft.com/office/drawing/2014/main" id="{D73ED2E2-A112-C00F-76EF-EA51D254E1B2}"/>
                  </a:ext>
                </a:extLst>
              </p:cNvPr>
              <p:cNvGrpSpPr>
                <a:grpSpLocks noChangeAspect="1"/>
              </p:cNvGrpSpPr>
              <p:nvPr/>
            </p:nvGrpSpPr>
            <p:grpSpPr>
              <a:xfrm>
                <a:off x="3492334" y="3580374"/>
                <a:ext cx="813138" cy="779545"/>
                <a:chOff x="2765755" y="1910646"/>
                <a:chExt cx="1010839" cy="969079"/>
              </a:xfrm>
            </p:grpSpPr>
            <p:cxnSp>
              <p:nvCxnSpPr>
                <p:cNvPr id="33" name="Straight Connector 32">
                  <a:extLst>
                    <a:ext uri="{FF2B5EF4-FFF2-40B4-BE49-F238E27FC236}">
                      <a16:creationId xmlns:a16="http://schemas.microsoft.com/office/drawing/2014/main" id="{80A4876C-F7E2-77DB-0BD5-D820414CD9AB}"/>
                    </a:ext>
                  </a:extLst>
                </p:cNvPr>
                <p:cNvCxnSpPr>
                  <a:cxnSpLocks/>
                </p:cNvCxnSpPr>
                <p:nvPr/>
              </p:nvCxnSpPr>
              <p:spPr bwMode="auto">
                <a:xfrm flipV="1">
                  <a:off x="2765755" y="1910646"/>
                  <a:ext cx="536512" cy="969079"/>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5B3CA52E-8217-C3FE-B1B7-B2EDA7CBA00D}"/>
                    </a:ext>
                  </a:extLst>
                </p:cNvPr>
                <p:cNvCxnSpPr>
                  <a:cxnSpLocks/>
                </p:cNvCxnSpPr>
                <p:nvPr/>
              </p:nvCxnSpPr>
              <p:spPr bwMode="auto">
                <a:xfrm flipH="1" flipV="1">
                  <a:off x="3302267" y="1910646"/>
                  <a:ext cx="474327" cy="952382"/>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C2A4AE97-DE7B-9C59-D95E-524646A160B1}"/>
                    </a:ext>
                  </a:extLst>
                </p:cNvPr>
                <p:cNvCxnSpPr>
                  <a:cxnSpLocks/>
                </p:cNvCxnSpPr>
                <p:nvPr/>
              </p:nvCxnSpPr>
              <p:spPr bwMode="auto">
                <a:xfrm flipV="1">
                  <a:off x="2765755" y="2863028"/>
                  <a:ext cx="1010839" cy="16697"/>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36F6DF3D-BC8B-AC80-F448-0F3781BB067E}"/>
                    </a:ext>
                  </a:extLst>
                </p:cNvPr>
                <p:cNvCxnSpPr>
                  <a:cxnSpLocks/>
                </p:cNvCxnSpPr>
                <p:nvPr/>
              </p:nvCxnSpPr>
              <p:spPr bwMode="auto">
                <a:xfrm flipV="1">
                  <a:off x="2765755" y="2644505"/>
                  <a:ext cx="518097" cy="235220"/>
                </a:xfrm>
                <a:prstGeom prst="line">
                  <a:avLst/>
                </a:prstGeom>
                <a:solidFill>
                  <a:schemeClr val="accent1"/>
                </a:solidFill>
                <a:ln w="19050" cap="flat" cmpd="sng" algn="ctr">
                  <a:solidFill>
                    <a:schemeClr val="tx1"/>
                  </a:solidFill>
                  <a:prstDash val="dashDot"/>
                  <a:round/>
                  <a:headEnd type="none" w="med" len="med"/>
                  <a:tailEnd type="none" w="med" len="med"/>
                </a:ln>
                <a:effectLst/>
              </p:spPr>
            </p:cxnSp>
            <p:cxnSp>
              <p:nvCxnSpPr>
                <p:cNvPr id="38" name="Straight Connector 37">
                  <a:extLst>
                    <a:ext uri="{FF2B5EF4-FFF2-40B4-BE49-F238E27FC236}">
                      <a16:creationId xmlns:a16="http://schemas.microsoft.com/office/drawing/2014/main" id="{B9ADF7DD-64EE-AEBD-05F3-C0B30AB4A610}"/>
                    </a:ext>
                  </a:extLst>
                </p:cNvPr>
                <p:cNvCxnSpPr>
                  <a:cxnSpLocks/>
                </p:cNvCxnSpPr>
                <p:nvPr/>
              </p:nvCxnSpPr>
              <p:spPr bwMode="auto">
                <a:xfrm flipH="1">
                  <a:off x="3284688" y="1919438"/>
                  <a:ext cx="16743" cy="725067"/>
                </a:xfrm>
                <a:prstGeom prst="line">
                  <a:avLst/>
                </a:prstGeom>
                <a:solidFill>
                  <a:schemeClr val="accent1"/>
                </a:solidFill>
                <a:ln w="19050" cap="flat" cmpd="sng" algn="ctr">
                  <a:solidFill>
                    <a:schemeClr val="tx1"/>
                  </a:solidFill>
                  <a:prstDash val="dashDot"/>
                  <a:round/>
                  <a:headEnd type="none" w="med" len="med"/>
                  <a:tailEnd type="none" w="med" len="med"/>
                </a:ln>
                <a:effectLst/>
              </p:spPr>
            </p:cxnSp>
            <p:cxnSp>
              <p:nvCxnSpPr>
                <p:cNvPr id="40" name="Straight Connector 39">
                  <a:extLst>
                    <a:ext uri="{FF2B5EF4-FFF2-40B4-BE49-F238E27FC236}">
                      <a16:creationId xmlns:a16="http://schemas.microsoft.com/office/drawing/2014/main" id="{358B9427-008B-F84B-7F93-F7D58202F0FF}"/>
                    </a:ext>
                  </a:extLst>
                </p:cNvPr>
                <p:cNvCxnSpPr>
                  <a:cxnSpLocks/>
                </p:cNvCxnSpPr>
                <p:nvPr/>
              </p:nvCxnSpPr>
              <p:spPr bwMode="auto">
                <a:xfrm flipH="1" flipV="1">
                  <a:off x="3284688" y="2644505"/>
                  <a:ext cx="491906" cy="212345"/>
                </a:xfrm>
                <a:prstGeom prst="line">
                  <a:avLst/>
                </a:prstGeom>
                <a:solidFill>
                  <a:schemeClr val="accent1"/>
                </a:solidFill>
                <a:ln w="19050" cap="flat" cmpd="sng" algn="ctr">
                  <a:solidFill>
                    <a:schemeClr val="tx1"/>
                  </a:solidFill>
                  <a:prstDash val="dashDot"/>
                  <a:round/>
                  <a:headEnd type="none" w="med" len="med"/>
                  <a:tailEnd type="none" w="med" len="med"/>
                </a:ln>
                <a:effectLst/>
              </p:spPr>
            </p:cxnSp>
          </p:grpSp>
          <p:sp>
            <p:nvSpPr>
              <p:cNvPr id="41" name="TextBox 40">
                <a:extLst>
                  <a:ext uri="{FF2B5EF4-FFF2-40B4-BE49-F238E27FC236}">
                    <a16:creationId xmlns:a16="http://schemas.microsoft.com/office/drawing/2014/main" id="{021B7D3D-C742-8964-1740-461C8933117E}"/>
                  </a:ext>
                </a:extLst>
              </p:cNvPr>
              <p:cNvSpPr txBox="1"/>
              <p:nvPr/>
            </p:nvSpPr>
            <p:spPr>
              <a:xfrm>
                <a:off x="3608599" y="4366991"/>
                <a:ext cx="580608" cy="276999"/>
              </a:xfrm>
              <a:prstGeom prst="rect">
                <a:avLst/>
              </a:prstGeom>
              <a:noFill/>
            </p:spPr>
            <p:txBody>
              <a:bodyPr wrap="none" rtlCol="0">
                <a:spAutoFit/>
              </a:bodyPr>
              <a:lstStyle/>
              <a:p>
                <a:r>
                  <a:rPr lang="en-MO" sz="1200" dirty="0"/>
                  <a:t>25 nm</a:t>
                </a:r>
              </a:p>
            </p:txBody>
          </p:sp>
          <p:sp>
            <p:nvSpPr>
              <p:cNvPr id="42" name="TextBox 41">
                <a:extLst>
                  <a:ext uri="{FF2B5EF4-FFF2-40B4-BE49-F238E27FC236}">
                    <a16:creationId xmlns:a16="http://schemas.microsoft.com/office/drawing/2014/main" id="{26D5C513-1E0B-7BCA-E6F4-786CDCD8B5FD}"/>
                  </a:ext>
                </a:extLst>
              </p:cNvPr>
              <p:cNvSpPr txBox="1"/>
              <p:nvPr/>
            </p:nvSpPr>
            <p:spPr>
              <a:xfrm rot="17843046">
                <a:off x="3275550" y="3737039"/>
                <a:ext cx="580608" cy="276999"/>
              </a:xfrm>
              <a:prstGeom prst="rect">
                <a:avLst/>
              </a:prstGeom>
              <a:noFill/>
            </p:spPr>
            <p:txBody>
              <a:bodyPr wrap="none" rtlCol="0">
                <a:spAutoFit/>
              </a:bodyPr>
              <a:lstStyle/>
              <a:p>
                <a:r>
                  <a:rPr lang="en-MO" sz="1200" dirty="0"/>
                  <a:t>30 nm</a:t>
                </a:r>
              </a:p>
            </p:txBody>
          </p:sp>
          <p:cxnSp>
            <p:nvCxnSpPr>
              <p:cNvPr id="57" name="Straight Connector 56">
                <a:extLst>
                  <a:ext uri="{FF2B5EF4-FFF2-40B4-BE49-F238E27FC236}">
                    <a16:creationId xmlns:a16="http://schemas.microsoft.com/office/drawing/2014/main" id="{6C7E2EC7-809E-EEE9-4066-107193151378}"/>
                  </a:ext>
                </a:extLst>
              </p:cNvPr>
              <p:cNvCxnSpPr>
                <a:cxnSpLocks/>
              </p:cNvCxnSpPr>
              <p:nvPr/>
            </p:nvCxnSpPr>
            <p:spPr bwMode="auto">
              <a:xfrm>
                <a:off x="3669704" y="3943068"/>
                <a:ext cx="101129" cy="5113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Connector 57">
                <a:extLst>
                  <a:ext uri="{FF2B5EF4-FFF2-40B4-BE49-F238E27FC236}">
                    <a16:creationId xmlns:a16="http://schemas.microsoft.com/office/drawing/2014/main" id="{84D8DB12-CF9F-62B4-2A43-36DB9F826343}"/>
                  </a:ext>
                </a:extLst>
              </p:cNvPr>
              <p:cNvCxnSpPr>
                <a:cxnSpLocks/>
              </p:cNvCxnSpPr>
              <p:nvPr/>
            </p:nvCxnSpPr>
            <p:spPr bwMode="auto">
              <a:xfrm>
                <a:off x="3685301" y="3905502"/>
                <a:ext cx="101129" cy="51133"/>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61" name="Group 60">
                <a:extLst>
                  <a:ext uri="{FF2B5EF4-FFF2-40B4-BE49-F238E27FC236}">
                    <a16:creationId xmlns:a16="http://schemas.microsoft.com/office/drawing/2014/main" id="{5441622A-B88F-93AF-1CEB-1C1394C64A10}"/>
                  </a:ext>
                </a:extLst>
              </p:cNvPr>
              <p:cNvGrpSpPr/>
              <p:nvPr/>
            </p:nvGrpSpPr>
            <p:grpSpPr>
              <a:xfrm rot="18168958">
                <a:off x="4056330" y="3898718"/>
                <a:ext cx="116726" cy="88699"/>
                <a:chOff x="4188440" y="3790496"/>
                <a:chExt cx="116726" cy="88699"/>
              </a:xfrm>
            </p:grpSpPr>
            <p:cxnSp>
              <p:nvCxnSpPr>
                <p:cNvPr id="59" name="Straight Connector 58">
                  <a:extLst>
                    <a:ext uri="{FF2B5EF4-FFF2-40B4-BE49-F238E27FC236}">
                      <a16:creationId xmlns:a16="http://schemas.microsoft.com/office/drawing/2014/main" id="{BECC1C43-BBDA-8170-B693-9789C5ADE02E}"/>
                    </a:ext>
                  </a:extLst>
                </p:cNvPr>
                <p:cNvCxnSpPr>
                  <a:cxnSpLocks/>
                </p:cNvCxnSpPr>
                <p:nvPr/>
              </p:nvCxnSpPr>
              <p:spPr bwMode="auto">
                <a:xfrm>
                  <a:off x="4188440" y="3828062"/>
                  <a:ext cx="101129" cy="5113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0F8BCB4A-480C-013C-5C66-5262EF2D4968}"/>
                    </a:ext>
                  </a:extLst>
                </p:cNvPr>
                <p:cNvCxnSpPr>
                  <a:cxnSpLocks/>
                </p:cNvCxnSpPr>
                <p:nvPr/>
              </p:nvCxnSpPr>
              <p:spPr bwMode="auto">
                <a:xfrm>
                  <a:off x="4204037" y="3790496"/>
                  <a:ext cx="101129" cy="51133"/>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62" name="Group 61">
                <a:extLst>
                  <a:ext uri="{FF2B5EF4-FFF2-40B4-BE49-F238E27FC236}">
                    <a16:creationId xmlns:a16="http://schemas.microsoft.com/office/drawing/2014/main" id="{304437F2-E430-A972-6263-E9D16F04E8D3}"/>
                  </a:ext>
                </a:extLst>
              </p:cNvPr>
              <p:cNvGrpSpPr/>
              <p:nvPr/>
            </p:nvGrpSpPr>
            <p:grpSpPr>
              <a:xfrm rot="19903461">
                <a:off x="3858145" y="3883226"/>
                <a:ext cx="116726" cy="88699"/>
                <a:chOff x="4188440" y="3790496"/>
                <a:chExt cx="116726" cy="88699"/>
              </a:xfrm>
            </p:grpSpPr>
            <p:cxnSp>
              <p:nvCxnSpPr>
                <p:cNvPr id="63" name="Straight Connector 62">
                  <a:extLst>
                    <a:ext uri="{FF2B5EF4-FFF2-40B4-BE49-F238E27FC236}">
                      <a16:creationId xmlns:a16="http://schemas.microsoft.com/office/drawing/2014/main" id="{2A52DEE2-140A-8AF8-2A0E-F02DD186C873}"/>
                    </a:ext>
                  </a:extLst>
                </p:cNvPr>
                <p:cNvCxnSpPr>
                  <a:cxnSpLocks/>
                </p:cNvCxnSpPr>
                <p:nvPr/>
              </p:nvCxnSpPr>
              <p:spPr bwMode="auto">
                <a:xfrm>
                  <a:off x="4188440" y="3828062"/>
                  <a:ext cx="101129" cy="5113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68CD8186-C023-0A97-0628-BA15DD36A0AB}"/>
                    </a:ext>
                  </a:extLst>
                </p:cNvPr>
                <p:cNvCxnSpPr>
                  <a:cxnSpLocks/>
                </p:cNvCxnSpPr>
                <p:nvPr/>
              </p:nvCxnSpPr>
              <p:spPr bwMode="auto">
                <a:xfrm>
                  <a:off x="4204037" y="3790496"/>
                  <a:ext cx="101129" cy="51133"/>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cxnSp>
            <p:nvCxnSpPr>
              <p:cNvPr id="68" name="Straight Connector 67">
                <a:extLst>
                  <a:ext uri="{FF2B5EF4-FFF2-40B4-BE49-F238E27FC236}">
                    <a16:creationId xmlns:a16="http://schemas.microsoft.com/office/drawing/2014/main" id="{8097F380-7891-1E6D-6EA8-5A70EEA25E6D}"/>
                  </a:ext>
                </a:extLst>
              </p:cNvPr>
              <p:cNvCxnSpPr>
                <a:cxnSpLocks/>
              </p:cNvCxnSpPr>
              <p:nvPr/>
            </p:nvCxnSpPr>
            <p:spPr bwMode="auto">
              <a:xfrm flipV="1">
                <a:off x="3926502" y="4318644"/>
                <a:ext cx="0" cy="9374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4E97D58C-31F4-B7B6-E037-D6140D322E7B}"/>
                  </a:ext>
                </a:extLst>
              </p:cNvPr>
              <p:cNvCxnSpPr>
                <a:cxnSpLocks/>
              </p:cNvCxnSpPr>
              <p:nvPr/>
            </p:nvCxnSpPr>
            <p:spPr bwMode="auto">
              <a:xfrm flipV="1">
                <a:off x="4031595" y="4205584"/>
                <a:ext cx="61423" cy="8071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5" name="Straight Connector 74">
                <a:extLst>
                  <a:ext uri="{FF2B5EF4-FFF2-40B4-BE49-F238E27FC236}">
                    <a16:creationId xmlns:a16="http://schemas.microsoft.com/office/drawing/2014/main" id="{0AB2F1D7-3845-7D6D-7D0F-6469650D6A47}"/>
                  </a:ext>
                </a:extLst>
              </p:cNvPr>
              <p:cNvCxnSpPr>
                <a:cxnSpLocks/>
              </p:cNvCxnSpPr>
              <p:nvPr/>
            </p:nvCxnSpPr>
            <p:spPr bwMode="auto">
              <a:xfrm flipH="1" flipV="1">
                <a:off x="3731520" y="4204551"/>
                <a:ext cx="61423" cy="80716"/>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35" name="Group 134">
              <a:extLst>
                <a:ext uri="{FF2B5EF4-FFF2-40B4-BE49-F238E27FC236}">
                  <a16:creationId xmlns:a16="http://schemas.microsoft.com/office/drawing/2014/main" id="{B34BB9EA-EF46-A049-4057-7D7E561404A8}"/>
                </a:ext>
              </a:extLst>
            </p:cNvPr>
            <p:cNvGrpSpPr/>
            <p:nvPr/>
          </p:nvGrpSpPr>
          <p:grpSpPr>
            <a:xfrm>
              <a:off x="844390" y="3528604"/>
              <a:ext cx="878118" cy="1063616"/>
              <a:chOff x="1351379" y="3538240"/>
              <a:chExt cx="878118" cy="1063616"/>
            </a:xfrm>
          </p:grpSpPr>
          <p:sp>
            <p:nvSpPr>
              <p:cNvPr id="99" name="Triangle 98">
                <a:extLst>
                  <a:ext uri="{FF2B5EF4-FFF2-40B4-BE49-F238E27FC236}">
                    <a16:creationId xmlns:a16="http://schemas.microsoft.com/office/drawing/2014/main" id="{534360DB-BEF9-B59D-55F8-8A9D0B32A7AE}"/>
                  </a:ext>
                </a:extLst>
              </p:cNvPr>
              <p:cNvSpPr/>
              <p:nvPr/>
            </p:nvSpPr>
            <p:spPr bwMode="auto">
              <a:xfrm>
                <a:off x="1416359" y="3545313"/>
                <a:ext cx="813138" cy="764012"/>
              </a:xfrm>
              <a:prstGeom prst="triangle">
                <a:avLst>
                  <a:gd name="adj" fmla="val 52743"/>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cxnSp>
            <p:nvCxnSpPr>
              <p:cNvPr id="93" name="Straight Connector 92">
                <a:extLst>
                  <a:ext uri="{FF2B5EF4-FFF2-40B4-BE49-F238E27FC236}">
                    <a16:creationId xmlns:a16="http://schemas.microsoft.com/office/drawing/2014/main" id="{42BA1ECC-76A9-D9C0-3293-23D95281C5B0}"/>
                  </a:ext>
                </a:extLst>
              </p:cNvPr>
              <p:cNvCxnSpPr>
                <a:cxnSpLocks/>
              </p:cNvCxnSpPr>
              <p:nvPr/>
            </p:nvCxnSpPr>
            <p:spPr bwMode="auto">
              <a:xfrm flipV="1">
                <a:off x="1416359" y="3538240"/>
                <a:ext cx="431580" cy="77954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4" name="Straight Connector 93">
                <a:extLst>
                  <a:ext uri="{FF2B5EF4-FFF2-40B4-BE49-F238E27FC236}">
                    <a16:creationId xmlns:a16="http://schemas.microsoft.com/office/drawing/2014/main" id="{033182F1-F298-524F-B232-C6DA03D878C7}"/>
                  </a:ext>
                </a:extLst>
              </p:cNvPr>
              <p:cNvCxnSpPr>
                <a:cxnSpLocks/>
              </p:cNvCxnSpPr>
              <p:nvPr/>
            </p:nvCxnSpPr>
            <p:spPr bwMode="auto">
              <a:xfrm flipH="1" flipV="1">
                <a:off x="1847939" y="3538240"/>
                <a:ext cx="381558" cy="76611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5" name="Straight Connector 94">
                <a:extLst>
                  <a:ext uri="{FF2B5EF4-FFF2-40B4-BE49-F238E27FC236}">
                    <a16:creationId xmlns:a16="http://schemas.microsoft.com/office/drawing/2014/main" id="{08E7B8A0-3AC7-958C-0B83-A49BAB413D87}"/>
                  </a:ext>
                </a:extLst>
              </p:cNvPr>
              <p:cNvCxnSpPr>
                <a:cxnSpLocks/>
              </p:cNvCxnSpPr>
              <p:nvPr/>
            </p:nvCxnSpPr>
            <p:spPr bwMode="auto">
              <a:xfrm flipV="1">
                <a:off x="1416359" y="4304354"/>
                <a:ext cx="813138" cy="1343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6" name="Straight Connector 95">
                <a:extLst>
                  <a:ext uri="{FF2B5EF4-FFF2-40B4-BE49-F238E27FC236}">
                    <a16:creationId xmlns:a16="http://schemas.microsoft.com/office/drawing/2014/main" id="{B5B6DE4D-1B20-792D-7EE4-CDC1CCEBF6C5}"/>
                  </a:ext>
                </a:extLst>
              </p:cNvPr>
              <p:cNvCxnSpPr>
                <a:cxnSpLocks/>
              </p:cNvCxnSpPr>
              <p:nvPr/>
            </p:nvCxnSpPr>
            <p:spPr bwMode="auto">
              <a:xfrm flipV="1">
                <a:off x="1416359" y="4128570"/>
                <a:ext cx="416767" cy="189215"/>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97" name="Straight Connector 96">
                <a:extLst>
                  <a:ext uri="{FF2B5EF4-FFF2-40B4-BE49-F238E27FC236}">
                    <a16:creationId xmlns:a16="http://schemas.microsoft.com/office/drawing/2014/main" id="{AF5F4853-BA47-E970-14A8-7B61B01745A2}"/>
                  </a:ext>
                </a:extLst>
              </p:cNvPr>
              <p:cNvCxnSpPr>
                <a:cxnSpLocks/>
              </p:cNvCxnSpPr>
              <p:nvPr/>
            </p:nvCxnSpPr>
            <p:spPr bwMode="auto">
              <a:xfrm flipH="1">
                <a:off x="1833799" y="3545312"/>
                <a:ext cx="13468" cy="583257"/>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98" name="Straight Connector 97">
                <a:extLst>
                  <a:ext uri="{FF2B5EF4-FFF2-40B4-BE49-F238E27FC236}">
                    <a16:creationId xmlns:a16="http://schemas.microsoft.com/office/drawing/2014/main" id="{2F49E06F-4105-7304-8937-2F40DCB19424}"/>
                  </a:ext>
                </a:extLst>
              </p:cNvPr>
              <p:cNvCxnSpPr>
                <a:cxnSpLocks/>
              </p:cNvCxnSpPr>
              <p:nvPr/>
            </p:nvCxnSpPr>
            <p:spPr bwMode="auto">
              <a:xfrm flipH="1" flipV="1">
                <a:off x="1833799" y="4128570"/>
                <a:ext cx="395698" cy="170814"/>
              </a:xfrm>
              <a:prstGeom prst="line">
                <a:avLst/>
              </a:prstGeom>
              <a:solidFill>
                <a:schemeClr val="accent1"/>
              </a:solidFill>
              <a:ln w="9525" cap="flat" cmpd="sng" algn="ctr">
                <a:solidFill>
                  <a:schemeClr val="tx1"/>
                </a:solidFill>
                <a:prstDash val="dashDot"/>
                <a:round/>
                <a:headEnd type="none" w="med" len="med"/>
                <a:tailEnd type="none" w="med" len="med"/>
              </a:ln>
              <a:effectLst/>
            </p:spPr>
          </p:cxnSp>
          <p:sp>
            <p:nvSpPr>
              <p:cNvPr id="80" name="TextBox 79">
                <a:extLst>
                  <a:ext uri="{FF2B5EF4-FFF2-40B4-BE49-F238E27FC236}">
                    <a16:creationId xmlns:a16="http://schemas.microsoft.com/office/drawing/2014/main" id="{A19C77EC-A93C-BA8A-784F-6D9058FBA508}"/>
                  </a:ext>
                </a:extLst>
              </p:cNvPr>
              <p:cNvSpPr txBox="1"/>
              <p:nvPr/>
            </p:nvSpPr>
            <p:spPr>
              <a:xfrm>
                <a:off x="1532624" y="4324857"/>
                <a:ext cx="580608" cy="276999"/>
              </a:xfrm>
              <a:prstGeom prst="rect">
                <a:avLst/>
              </a:prstGeom>
              <a:noFill/>
            </p:spPr>
            <p:txBody>
              <a:bodyPr wrap="none" rtlCol="0">
                <a:spAutoFit/>
              </a:bodyPr>
              <a:lstStyle/>
              <a:p>
                <a:r>
                  <a:rPr lang="en-MO" sz="1200" dirty="0"/>
                  <a:t>25 nm</a:t>
                </a:r>
              </a:p>
            </p:txBody>
          </p:sp>
          <p:sp>
            <p:nvSpPr>
              <p:cNvPr id="81" name="TextBox 80">
                <a:extLst>
                  <a:ext uri="{FF2B5EF4-FFF2-40B4-BE49-F238E27FC236}">
                    <a16:creationId xmlns:a16="http://schemas.microsoft.com/office/drawing/2014/main" id="{9D050F9F-C2ED-BF5A-7553-3E09BAC18D35}"/>
                  </a:ext>
                </a:extLst>
              </p:cNvPr>
              <p:cNvSpPr txBox="1"/>
              <p:nvPr/>
            </p:nvSpPr>
            <p:spPr>
              <a:xfrm rot="17843046">
                <a:off x="1199575" y="3694905"/>
                <a:ext cx="580608" cy="276999"/>
              </a:xfrm>
              <a:prstGeom prst="rect">
                <a:avLst/>
              </a:prstGeom>
              <a:noFill/>
            </p:spPr>
            <p:txBody>
              <a:bodyPr wrap="none" rtlCol="0">
                <a:spAutoFit/>
              </a:bodyPr>
              <a:lstStyle/>
              <a:p>
                <a:r>
                  <a:rPr lang="en-MO" sz="1200" dirty="0"/>
                  <a:t>30 nm</a:t>
                </a:r>
              </a:p>
            </p:txBody>
          </p:sp>
        </p:grpSp>
        <p:cxnSp>
          <p:nvCxnSpPr>
            <p:cNvPr id="100" name="Straight Arrow Connector 99">
              <a:extLst>
                <a:ext uri="{FF2B5EF4-FFF2-40B4-BE49-F238E27FC236}">
                  <a16:creationId xmlns:a16="http://schemas.microsoft.com/office/drawing/2014/main" id="{25F39EA7-5995-CD50-1B23-76399F17DB5E}"/>
                </a:ext>
              </a:extLst>
            </p:cNvPr>
            <p:cNvCxnSpPr>
              <a:cxnSpLocks/>
            </p:cNvCxnSpPr>
            <p:nvPr/>
          </p:nvCxnSpPr>
          <p:spPr bwMode="auto">
            <a:xfrm>
              <a:off x="2060946" y="3906664"/>
              <a:ext cx="475200"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9" name="Straight Arrow Connector 148">
              <a:extLst>
                <a:ext uri="{FF2B5EF4-FFF2-40B4-BE49-F238E27FC236}">
                  <a16:creationId xmlns:a16="http://schemas.microsoft.com/office/drawing/2014/main" id="{E6BE837E-7EA5-15A4-2B8D-3423CD950624}"/>
                </a:ext>
              </a:extLst>
            </p:cNvPr>
            <p:cNvCxnSpPr>
              <a:cxnSpLocks/>
            </p:cNvCxnSpPr>
            <p:nvPr/>
          </p:nvCxnSpPr>
          <p:spPr bwMode="auto">
            <a:xfrm>
              <a:off x="4051731" y="3906664"/>
              <a:ext cx="325195"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175" name="TextBox 174">
              <a:extLst>
                <a:ext uri="{FF2B5EF4-FFF2-40B4-BE49-F238E27FC236}">
                  <a16:creationId xmlns:a16="http://schemas.microsoft.com/office/drawing/2014/main" id="{2F78AB58-6C3C-1998-396A-6CA30A09A639}"/>
                </a:ext>
              </a:extLst>
            </p:cNvPr>
            <p:cNvSpPr txBox="1"/>
            <p:nvPr/>
          </p:nvSpPr>
          <p:spPr>
            <a:xfrm>
              <a:off x="5690526" y="3909538"/>
              <a:ext cx="1236926" cy="276999"/>
            </a:xfrm>
            <a:prstGeom prst="rect">
              <a:avLst/>
            </a:prstGeom>
            <a:noFill/>
          </p:spPr>
          <p:txBody>
            <a:bodyPr wrap="square" rtlCol="0">
              <a:spAutoFit/>
            </a:bodyPr>
            <a:lstStyle/>
            <a:p>
              <a:pPr algn="ctr"/>
              <a:r>
                <a:rPr lang="en-MO" sz="1200" dirty="0"/>
                <a:t>Find </a:t>
              </a:r>
              <a:r>
                <a:rPr lang="en-MO" sz="1200" dirty="0">
                  <a:solidFill>
                    <a:srgbClr val="D991FF"/>
                  </a:solidFill>
                </a:rPr>
                <a:t>cycle</a:t>
              </a:r>
            </a:p>
          </p:txBody>
        </p:sp>
        <p:cxnSp>
          <p:nvCxnSpPr>
            <p:cNvPr id="176" name="Straight Arrow Connector 175">
              <a:extLst>
                <a:ext uri="{FF2B5EF4-FFF2-40B4-BE49-F238E27FC236}">
                  <a16:creationId xmlns:a16="http://schemas.microsoft.com/office/drawing/2014/main" id="{0296E1A7-E0C0-2F6B-6B84-71849689BE4F}"/>
                </a:ext>
              </a:extLst>
            </p:cNvPr>
            <p:cNvCxnSpPr>
              <a:cxnSpLocks/>
            </p:cNvCxnSpPr>
            <p:nvPr/>
          </p:nvCxnSpPr>
          <p:spPr bwMode="auto">
            <a:xfrm>
              <a:off x="6146392" y="3906664"/>
              <a:ext cx="325195"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grpSp>
          <p:nvGrpSpPr>
            <p:cNvPr id="190" name="Group 189">
              <a:extLst>
                <a:ext uri="{FF2B5EF4-FFF2-40B4-BE49-F238E27FC236}">
                  <a16:creationId xmlns:a16="http://schemas.microsoft.com/office/drawing/2014/main" id="{AFEAB70E-8C7D-5A6D-9D0C-E2F64D653DCD}"/>
                </a:ext>
              </a:extLst>
            </p:cNvPr>
            <p:cNvGrpSpPr/>
            <p:nvPr/>
          </p:nvGrpSpPr>
          <p:grpSpPr>
            <a:xfrm>
              <a:off x="4585607" y="3441660"/>
              <a:ext cx="930209" cy="913824"/>
              <a:chOff x="4673070" y="3409185"/>
              <a:chExt cx="930209" cy="913824"/>
            </a:xfrm>
          </p:grpSpPr>
          <p:grpSp>
            <p:nvGrpSpPr>
              <p:cNvPr id="151" name="Group 150">
                <a:extLst>
                  <a:ext uri="{FF2B5EF4-FFF2-40B4-BE49-F238E27FC236}">
                    <a16:creationId xmlns:a16="http://schemas.microsoft.com/office/drawing/2014/main" id="{30A2221C-39B2-20B0-0AF1-191B53386D04}"/>
                  </a:ext>
                </a:extLst>
              </p:cNvPr>
              <p:cNvGrpSpPr>
                <a:grpSpLocks noChangeAspect="1"/>
              </p:cNvGrpSpPr>
              <p:nvPr/>
            </p:nvGrpSpPr>
            <p:grpSpPr>
              <a:xfrm>
                <a:off x="4735744" y="3474244"/>
                <a:ext cx="813138" cy="779545"/>
                <a:chOff x="2765755" y="1910646"/>
                <a:chExt cx="1010839" cy="969079"/>
              </a:xfrm>
            </p:grpSpPr>
            <p:cxnSp>
              <p:nvCxnSpPr>
                <p:cNvPr id="165" name="Straight Connector 164">
                  <a:extLst>
                    <a:ext uri="{FF2B5EF4-FFF2-40B4-BE49-F238E27FC236}">
                      <a16:creationId xmlns:a16="http://schemas.microsoft.com/office/drawing/2014/main" id="{D2F6DEB9-E848-FCA9-BEB2-A75CDB73153D}"/>
                    </a:ext>
                  </a:extLst>
                </p:cNvPr>
                <p:cNvCxnSpPr>
                  <a:cxnSpLocks/>
                </p:cNvCxnSpPr>
                <p:nvPr/>
              </p:nvCxnSpPr>
              <p:spPr bwMode="auto">
                <a:xfrm flipV="1">
                  <a:off x="2765755" y="1910646"/>
                  <a:ext cx="536512" cy="969079"/>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66" name="Straight Connector 165">
                  <a:extLst>
                    <a:ext uri="{FF2B5EF4-FFF2-40B4-BE49-F238E27FC236}">
                      <a16:creationId xmlns:a16="http://schemas.microsoft.com/office/drawing/2014/main" id="{764DB866-38C7-2EE3-5410-9472793D0319}"/>
                    </a:ext>
                  </a:extLst>
                </p:cNvPr>
                <p:cNvCxnSpPr>
                  <a:cxnSpLocks/>
                </p:cNvCxnSpPr>
                <p:nvPr/>
              </p:nvCxnSpPr>
              <p:spPr bwMode="auto">
                <a:xfrm flipH="1" flipV="1">
                  <a:off x="3302267" y="1910646"/>
                  <a:ext cx="474327" cy="952382"/>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67" name="Straight Connector 166">
                  <a:extLst>
                    <a:ext uri="{FF2B5EF4-FFF2-40B4-BE49-F238E27FC236}">
                      <a16:creationId xmlns:a16="http://schemas.microsoft.com/office/drawing/2014/main" id="{386B5FFB-1340-C1AB-300C-52B75C82753D}"/>
                    </a:ext>
                  </a:extLst>
                </p:cNvPr>
                <p:cNvCxnSpPr>
                  <a:cxnSpLocks/>
                </p:cNvCxnSpPr>
                <p:nvPr/>
              </p:nvCxnSpPr>
              <p:spPr bwMode="auto">
                <a:xfrm flipV="1">
                  <a:off x="2765755" y="2863028"/>
                  <a:ext cx="1010839" cy="16697"/>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68" name="Straight Connector 167">
                  <a:extLst>
                    <a:ext uri="{FF2B5EF4-FFF2-40B4-BE49-F238E27FC236}">
                      <a16:creationId xmlns:a16="http://schemas.microsoft.com/office/drawing/2014/main" id="{BBFB5B5C-4B1C-5F66-16DB-91EBCA0B8E6C}"/>
                    </a:ext>
                  </a:extLst>
                </p:cNvPr>
                <p:cNvCxnSpPr>
                  <a:cxnSpLocks/>
                </p:cNvCxnSpPr>
                <p:nvPr/>
              </p:nvCxnSpPr>
              <p:spPr bwMode="auto">
                <a:xfrm flipV="1">
                  <a:off x="2765755" y="2644505"/>
                  <a:ext cx="518097" cy="23522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69" name="Straight Connector 168">
                  <a:extLst>
                    <a:ext uri="{FF2B5EF4-FFF2-40B4-BE49-F238E27FC236}">
                      <a16:creationId xmlns:a16="http://schemas.microsoft.com/office/drawing/2014/main" id="{12820E1D-2731-9D3C-017A-737B153FFB3E}"/>
                    </a:ext>
                  </a:extLst>
                </p:cNvPr>
                <p:cNvCxnSpPr>
                  <a:cxnSpLocks/>
                </p:cNvCxnSpPr>
                <p:nvPr/>
              </p:nvCxnSpPr>
              <p:spPr bwMode="auto">
                <a:xfrm flipH="1">
                  <a:off x="3284688" y="1919438"/>
                  <a:ext cx="16743" cy="725067"/>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70" name="Straight Connector 169">
                  <a:extLst>
                    <a:ext uri="{FF2B5EF4-FFF2-40B4-BE49-F238E27FC236}">
                      <a16:creationId xmlns:a16="http://schemas.microsoft.com/office/drawing/2014/main" id="{7C1B4DEA-A8E1-580C-159A-D648CB022587}"/>
                    </a:ext>
                  </a:extLst>
                </p:cNvPr>
                <p:cNvCxnSpPr>
                  <a:cxnSpLocks/>
                </p:cNvCxnSpPr>
                <p:nvPr/>
              </p:nvCxnSpPr>
              <p:spPr bwMode="auto">
                <a:xfrm flipH="1" flipV="1">
                  <a:off x="3284688" y="2644505"/>
                  <a:ext cx="491906" cy="212345"/>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sp>
            <p:nvSpPr>
              <p:cNvPr id="171" name="Oval 170">
                <a:extLst>
                  <a:ext uri="{FF2B5EF4-FFF2-40B4-BE49-F238E27FC236}">
                    <a16:creationId xmlns:a16="http://schemas.microsoft.com/office/drawing/2014/main" id="{1C763322-4C61-FE4E-34BF-DF88B57A0DEF}"/>
                  </a:ext>
                </a:extLst>
              </p:cNvPr>
              <p:cNvSpPr>
                <a:spLocks noChangeAspect="1"/>
              </p:cNvSpPr>
              <p:nvPr/>
            </p:nvSpPr>
            <p:spPr bwMode="auto">
              <a:xfrm>
                <a:off x="5099954" y="4001731"/>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73" name="Oval 172">
                <a:extLst>
                  <a:ext uri="{FF2B5EF4-FFF2-40B4-BE49-F238E27FC236}">
                    <a16:creationId xmlns:a16="http://schemas.microsoft.com/office/drawing/2014/main" id="{5B3E3D5F-A679-3494-2A00-537359BBEDF9}"/>
                  </a:ext>
                </a:extLst>
              </p:cNvPr>
              <p:cNvSpPr>
                <a:spLocks noChangeAspect="1"/>
              </p:cNvSpPr>
              <p:nvPr/>
            </p:nvSpPr>
            <p:spPr bwMode="auto">
              <a:xfrm>
                <a:off x="5480790" y="4200520"/>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74" name="Oval 173">
                <a:extLst>
                  <a:ext uri="{FF2B5EF4-FFF2-40B4-BE49-F238E27FC236}">
                    <a16:creationId xmlns:a16="http://schemas.microsoft.com/office/drawing/2014/main" id="{D81EC2A8-FA97-45F0-598F-E75A477A3CB1}"/>
                  </a:ext>
                </a:extLst>
              </p:cNvPr>
              <p:cNvSpPr>
                <a:spLocks noChangeAspect="1"/>
              </p:cNvSpPr>
              <p:nvPr/>
            </p:nvSpPr>
            <p:spPr bwMode="auto">
              <a:xfrm>
                <a:off x="4673070" y="4200519"/>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72" name="Oval 171">
                <a:extLst>
                  <a:ext uri="{FF2B5EF4-FFF2-40B4-BE49-F238E27FC236}">
                    <a16:creationId xmlns:a16="http://schemas.microsoft.com/office/drawing/2014/main" id="{D24B4394-1C09-5599-D64C-EEC8A624BAD7}"/>
                  </a:ext>
                </a:extLst>
              </p:cNvPr>
              <p:cNvSpPr>
                <a:spLocks noChangeAspect="1"/>
              </p:cNvSpPr>
              <p:nvPr/>
            </p:nvSpPr>
            <p:spPr bwMode="auto">
              <a:xfrm>
                <a:off x="5099954" y="3409185"/>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grpSp>
        <p:grpSp>
          <p:nvGrpSpPr>
            <p:cNvPr id="191" name="Group 190">
              <a:extLst>
                <a:ext uri="{FF2B5EF4-FFF2-40B4-BE49-F238E27FC236}">
                  <a16:creationId xmlns:a16="http://schemas.microsoft.com/office/drawing/2014/main" id="{53EC6BF1-3C3B-91BC-4BEF-4D06D859067E}"/>
                </a:ext>
              </a:extLst>
            </p:cNvPr>
            <p:cNvGrpSpPr/>
            <p:nvPr/>
          </p:nvGrpSpPr>
          <p:grpSpPr>
            <a:xfrm>
              <a:off x="7138617" y="3441660"/>
              <a:ext cx="930209" cy="913824"/>
              <a:chOff x="4673070" y="3409185"/>
              <a:chExt cx="930209" cy="913824"/>
            </a:xfrm>
          </p:grpSpPr>
          <p:grpSp>
            <p:nvGrpSpPr>
              <p:cNvPr id="192" name="Group 191">
                <a:extLst>
                  <a:ext uri="{FF2B5EF4-FFF2-40B4-BE49-F238E27FC236}">
                    <a16:creationId xmlns:a16="http://schemas.microsoft.com/office/drawing/2014/main" id="{F8E6C15B-6626-3D81-E68A-F92C20DF59EC}"/>
                  </a:ext>
                </a:extLst>
              </p:cNvPr>
              <p:cNvGrpSpPr>
                <a:grpSpLocks noChangeAspect="1"/>
              </p:cNvGrpSpPr>
              <p:nvPr/>
            </p:nvGrpSpPr>
            <p:grpSpPr>
              <a:xfrm>
                <a:off x="4735744" y="3474244"/>
                <a:ext cx="813138" cy="779545"/>
                <a:chOff x="2765755" y="1910646"/>
                <a:chExt cx="1010839" cy="969079"/>
              </a:xfrm>
            </p:grpSpPr>
            <p:cxnSp>
              <p:nvCxnSpPr>
                <p:cNvPr id="197" name="Straight Connector 196">
                  <a:extLst>
                    <a:ext uri="{FF2B5EF4-FFF2-40B4-BE49-F238E27FC236}">
                      <a16:creationId xmlns:a16="http://schemas.microsoft.com/office/drawing/2014/main" id="{4F4A173D-7D7A-8CD6-E1D5-3EBFC25E9E88}"/>
                    </a:ext>
                  </a:extLst>
                </p:cNvPr>
                <p:cNvCxnSpPr>
                  <a:cxnSpLocks/>
                </p:cNvCxnSpPr>
                <p:nvPr/>
              </p:nvCxnSpPr>
              <p:spPr bwMode="auto">
                <a:xfrm flipV="1">
                  <a:off x="2765755" y="1910646"/>
                  <a:ext cx="536512" cy="969079"/>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198" name="Straight Connector 197">
                  <a:extLst>
                    <a:ext uri="{FF2B5EF4-FFF2-40B4-BE49-F238E27FC236}">
                      <a16:creationId xmlns:a16="http://schemas.microsoft.com/office/drawing/2014/main" id="{67ECC8FE-3ABF-B6B6-D679-738D062624F5}"/>
                    </a:ext>
                  </a:extLst>
                </p:cNvPr>
                <p:cNvCxnSpPr>
                  <a:cxnSpLocks/>
                </p:cNvCxnSpPr>
                <p:nvPr/>
              </p:nvCxnSpPr>
              <p:spPr bwMode="auto">
                <a:xfrm flipH="1" flipV="1">
                  <a:off x="3302267" y="1910646"/>
                  <a:ext cx="474327" cy="952382"/>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99" name="Straight Connector 198">
                  <a:extLst>
                    <a:ext uri="{FF2B5EF4-FFF2-40B4-BE49-F238E27FC236}">
                      <a16:creationId xmlns:a16="http://schemas.microsoft.com/office/drawing/2014/main" id="{1F15BAC8-22A2-2365-52EF-504345B21F0C}"/>
                    </a:ext>
                  </a:extLst>
                </p:cNvPr>
                <p:cNvCxnSpPr>
                  <a:cxnSpLocks/>
                </p:cNvCxnSpPr>
                <p:nvPr/>
              </p:nvCxnSpPr>
              <p:spPr bwMode="auto">
                <a:xfrm flipV="1">
                  <a:off x="2765755" y="2863028"/>
                  <a:ext cx="1010839" cy="16697"/>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200" name="Straight Connector 199">
                  <a:extLst>
                    <a:ext uri="{FF2B5EF4-FFF2-40B4-BE49-F238E27FC236}">
                      <a16:creationId xmlns:a16="http://schemas.microsoft.com/office/drawing/2014/main" id="{D098D764-1F00-430B-C83F-FCD5376FE61F}"/>
                    </a:ext>
                  </a:extLst>
                </p:cNvPr>
                <p:cNvCxnSpPr>
                  <a:cxnSpLocks/>
                </p:cNvCxnSpPr>
                <p:nvPr/>
              </p:nvCxnSpPr>
              <p:spPr bwMode="auto">
                <a:xfrm flipV="1">
                  <a:off x="2765755" y="2644505"/>
                  <a:ext cx="518097" cy="23522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01" name="Straight Connector 200">
                  <a:extLst>
                    <a:ext uri="{FF2B5EF4-FFF2-40B4-BE49-F238E27FC236}">
                      <a16:creationId xmlns:a16="http://schemas.microsoft.com/office/drawing/2014/main" id="{67C22E36-76DA-1592-9DD7-08A85008933E}"/>
                    </a:ext>
                  </a:extLst>
                </p:cNvPr>
                <p:cNvCxnSpPr>
                  <a:cxnSpLocks/>
                </p:cNvCxnSpPr>
                <p:nvPr/>
              </p:nvCxnSpPr>
              <p:spPr bwMode="auto">
                <a:xfrm flipH="1">
                  <a:off x="3284688" y="1919438"/>
                  <a:ext cx="16743" cy="725067"/>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202" name="Straight Connector 201">
                  <a:extLst>
                    <a:ext uri="{FF2B5EF4-FFF2-40B4-BE49-F238E27FC236}">
                      <a16:creationId xmlns:a16="http://schemas.microsoft.com/office/drawing/2014/main" id="{5ACB16A4-E059-1A8C-022E-BFC6A6C44BDA}"/>
                    </a:ext>
                  </a:extLst>
                </p:cNvPr>
                <p:cNvCxnSpPr>
                  <a:cxnSpLocks/>
                </p:cNvCxnSpPr>
                <p:nvPr/>
              </p:nvCxnSpPr>
              <p:spPr bwMode="auto">
                <a:xfrm flipH="1" flipV="1">
                  <a:off x="3284688" y="2644505"/>
                  <a:ext cx="491906" cy="212345"/>
                </a:xfrm>
                <a:prstGeom prst="line">
                  <a:avLst/>
                </a:prstGeom>
                <a:solidFill>
                  <a:schemeClr val="accent1"/>
                </a:solidFill>
                <a:ln w="19050" cap="flat" cmpd="sng" algn="ctr">
                  <a:solidFill>
                    <a:srgbClr val="D991FF"/>
                  </a:solidFill>
                  <a:prstDash val="solid"/>
                  <a:round/>
                  <a:headEnd type="none" w="med" len="med"/>
                  <a:tailEnd type="none" w="med" len="med"/>
                </a:ln>
                <a:effectLst/>
              </p:spPr>
            </p:cxnSp>
          </p:grpSp>
          <p:sp>
            <p:nvSpPr>
              <p:cNvPr id="193" name="Oval 192">
                <a:extLst>
                  <a:ext uri="{FF2B5EF4-FFF2-40B4-BE49-F238E27FC236}">
                    <a16:creationId xmlns:a16="http://schemas.microsoft.com/office/drawing/2014/main" id="{A1B62FE1-0AB9-FE53-8B3F-D35F49EAF346}"/>
                  </a:ext>
                </a:extLst>
              </p:cNvPr>
              <p:cNvSpPr>
                <a:spLocks noChangeAspect="1"/>
              </p:cNvSpPr>
              <p:nvPr/>
            </p:nvSpPr>
            <p:spPr bwMode="auto">
              <a:xfrm>
                <a:off x="5099954" y="4001731"/>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94" name="Oval 193">
                <a:extLst>
                  <a:ext uri="{FF2B5EF4-FFF2-40B4-BE49-F238E27FC236}">
                    <a16:creationId xmlns:a16="http://schemas.microsoft.com/office/drawing/2014/main" id="{A65A39E5-6EEF-9D3D-6626-0CAD9DC5E3A0}"/>
                  </a:ext>
                </a:extLst>
              </p:cNvPr>
              <p:cNvSpPr>
                <a:spLocks noChangeAspect="1"/>
              </p:cNvSpPr>
              <p:nvPr/>
            </p:nvSpPr>
            <p:spPr bwMode="auto">
              <a:xfrm>
                <a:off x="5480790" y="4200520"/>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95" name="Oval 194">
                <a:extLst>
                  <a:ext uri="{FF2B5EF4-FFF2-40B4-BE49-F238E27FC236}">
                    <a16:creationId xmlns:a16="http://schemas.microsoft.com/office/drawing/2014/main" id="{E3870668-0750-9AC3-CF37-7CE6108305F5}"/>
                  </a:ext>
                </a:extLst>
              </p:cNvPr>
              <p:cNvSpPr>
                <a:spLocks noChangeAspect="1"/>
              </p:cNvSpPr>
              <p:nvPr/>
            </p:nvSpPr>
            <p:spPr bwMode="auto">
              <a:xfrm>
                <a:off x="4673070" y="4200519"/>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96" name="Oval 195">
                <a:extLst>
                  <a:ext uri="{FF2B5EF4-FFF2-40B4-BE49-F238E27FC236}">
                    <a16:creationId xmlns:a16="http://schemas.microsoft.com/office/drawing/2014/main" id="{C30CCC5C-C846-5E78-D73E-45EDA48C4926}"/>
                  </a:ext>
                </a:extLst>
              </p:cNvPr>
              <p:cNvSpPr>
                <a:spLocks noChangeAspect="1"/>
              </p:cNvSpPr>
              <p:nvPr/>
            </p:nvSpPr>
            <p:spPr bwMode="auto">
              <a:xfrm>
                <a:off x="5099954" y="3409185"/>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grpSp>
        <p:cxnSp>
          <p:nvCxnSpPr>
            <p:cNvPr id="204" name="Straight Connector 203">
              <a:extLst>
                <a:ext uri="{FF2B5EF4-FFF2-40B4-BE49-F238E27FC236}">
                  <a16:creationId xmlns:a16="http://schemas.microsoft.com/office/drawing/2014/main" id="{3BB6D590-70EC-5F38-13B3-8BAF8F1BC1CF}"/>
                </a:ext>
              </a:extLst>
            </p:cNvPr>
            <p:cNvCxnSpPr/>
            <p:nvPr/>
          </p:nvCxnSpPr>
          <p:spPr bwMode="auto">
            <a:xfrm>
              <a:off x="457200" y="3260578"/>
              <a:ext cx="842730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275" name="Group 274">
            <a:extLst>
              <a:ext uri="{FF2B5EF4-FFF2-40B4-BE49-F238E27FC236}">
                <a16:creationId xmlns:a16="http://schemas.microsoft.com/office/drawing/2014/main" id="{849C9A45-D1E1-CF90-8B79-5BCB3D9C5B76}"/>
              </a:ext>
            </a:extLst>
          </p:cNvPr>
          <p:cNvGrpSpPr/>
          <p:nvPr/>
        </p:nvGrpSpPr>
        <p:grpSpPr>
          <a:xfrm>
            <a:off x="5274666" y="1413306"/>
            <a:ext cx="2055263" cy="1197964"/>
            <a:chOff x="5274666" y="1413306"/>
            <a:chExt cx="2055263" cy="1197964"/>
          </a:xfrm>
        </p:grpSpPr>
        <p:sp>
          <p:nvSpPr>
            <p:cNvPr id="133" name="TextBox 132">
              <a:extLst>
                <a:ext uri="{FF2B5EF4-FFF2-40B4-BE49-F238E27FC236}">
                  <a16:creationId xmlns:a16="http://schemas.microsoft.com/office/drawing/2014/main" id="{E5F8D987-ABD5-C418-EE77-7DC2CE974AE4}"/>
                </a:ext>
              </a:extLst>
            </p:cNvPr>
            <p:cNvSpPr txBox="1"/>
            <p:nvPr/>
          </p:nvSpPr>
          <p:spPr>
            <a:xfrm>
              <a:off x="5274666" y="2024286"/>
              <a:ext cx="1342523" cy="461665"/>
            </a:xfrm>
            <a:prstGeom prst="rect">
              <a:avLst/>
            </a:prstGeom>
            <a:noFill/>
          </p:spPr>
          <p:txBody>
            <a:bodyPr wrap="square" rtlCol="0">
              <a:spAutoFit/>
            </a:bodyPr>
            <a:lstStyle/>
            <a:p>
              <a:pPr algn="ctr"/>
              <a:r>
                <a:rPr lang="en-MO" sz="1200" dirty="0"/>
                <a:t>Add </a:t>
              </a:r>
              <a:r>
                <a:rPr lang="en-MO" sz="1200" dirty="0">
                  <a:solidFill>
                    <a:srgbClr val="FFC000"/>
                  </a:solidFill>
                </a:rPr>
                <a:t>backtracking nodes &amp; edges</a:t>
              </a:r>
            </a:p>
          </p:txBody>
        </p:sp>
        <p:cxnSp>
          <p:nvCxnSpPr>
            <p:cNvPr id="137" name="Straight Arrow Connector 136">
              <a:extLst>
                <a:ext uri="{FF2B5EF4-FFF2-40B4-BE49-F238E27FC236}">
                  <a16:creationId xmlns:a16="http://schemas.microsoft.com/office/drawing/2014/main" id="{852DF2A4-3D81-8473-9F9E-3C5797143C84}"/>
                </a:ext>
              </a:extLst>
            </p:cNvPr>
            <p:cNvCxnSpPr>
              <a:cxnSpLocks/>
            </p:cNvCxnSpPr>
            <p:nvPr/>
          </p:nvCxnSpPr>
          <p:spPr bwMode="auto">
            <a:xfrm>
              <a:off x="5783329" y="1915791"/>
              <a:ext cx="325195"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235" name="Straight Connector 234">
              <a:extLst>
                <a:ext uri="{FF2B5EF4-FFF2-40B4-BE49-F238E27FC236}">
                  <a16:creationId xmlns:a16="http://schemas.microsoft.com/office/drawing/2014/main" id="{984B33D2-1F26-222E-6ADE-637699311438}"/>
                </a:ext>
              </a:extLst>
            </p:cNvPr>
            <p:cNvCxnSpPr>
              <a:cxnSpLocks/>
              <a:stCxn id="210" idx="5"/>
              <a:endCxn id="120" idx="2"/>
            </p:cNvCxnSpPr>
            <p:nvPr/>
          </p:nvCxnSpPr>
          <p:spPr bwMode="auto">
            <a:xfrm>
              <a:off x="6944974" y="1707959"/>
              <a:ext cx="262466" cy="103136"/>
            </a:xfrm>
            <a:prstGeom prst="line">
              <a:avLst/>
            </a:prstGeom>
            <a:solidFill>
              <a:schemeClr val="accent1"/>
            </a:solidFill>
            <a:ln w="19050" cap="flat" cmpd="sng" algn="ctr">
              <a:solidFill>
                <a:srgbClr val="FF921A"/>
              </a:solidFill>
              <a:prstDash val="solid"/>
              <a:round/>
              <a:headEnd type="none" w="med" len="med"/>
              <a:tailEnd type="none" w="med" len="med"/>
            </a:ln>
            <a:effectLst/>
          </p:spPr>
        </p:cxnSp>
        <p:grpSp>
          <p:nvGrpSpPr>
            <p:cNvPr id="273" name="Group 272">
              <a:extLst>
                <a:ext uri="{FF2B5EF4-FFF2-40B4-BE49-F238E27FC236}">
                  <a16:creationId xmlns:a16="http://schemas.microsoft.com/office/drawing/2014/main" id="{DBC7C205-97C5-519F-A971-FFE415BB5A54}"/>
                </a:ext>
              </a:extLst>
            </p:cNvPr>
            <p:cNvGrpSpPr/>
            <p:nvPr/>
          </p:nvGrpSpPr>
          <p:grpSpPr>
            <a:xfrm>
              <a:off x="6183264" y="1413306"/>
              <a:ext cx="1146665" cy="1197964"/>
              <a:chOff x="6183264" y="1413306"/>
              <a:chExt cx="1146665" cy="1197964"/>
            </a:xfrm>
          </p:grpSpPr>
          <p:sp>
            <p:nvSpPr>
              <p:cNvPr id="114" name="Oval 113">
                <a:extLst>
                  <a:ext uri="{FF2B5EF4-FFF2-40B4-BE49-F238E27FC236}">
                    <a16:creationId xmlns:a16="http://schemas.microsoft.com/office/drawing/2014/main" id="{91638627-1252-F46C-2D87-84A2A1983328}"/>
                  </a:ext>
                </a:extLst>
              </p:cNvPr>
              <p:cNvSpPr>
                <a:spLocks noChangeAspect="1"/>
              </p:cNvSpPr>
              <p:nvPr/>
            </p:nvSpPr>
            <p:spPr bwMode="auto">
              <a:xfrm>
                <a:off x="6183264" y="1593435"/>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cxnSp>
            <p:nvCxnSpPr>
              <p:cNvPr id="115" name="Straight Connector 114">
                <a:extLst>
                  <a:ext uri="{FF2B5EF4-FFF2-40B4-BE49-F238E27FC236}">
                    <a16:creationId xmlns:a16="http://schemas.microsoft.com/office/drawing/2014/main" id="{52BC1577-2397-E2D8-7A76-FCB86C349ADB}"/>
                  </a:ext>
                </a:extLst>
              </p:cNvPr>
              <p:cNvCxnSpPr>
                <a:cxnSpLocks/>
              </p:cNvCxnSpPr>
              <p:nvPr/>
            </p:nvCxnSpPr>
            <p:spPr bwMode="auto">
              <a:xfrm>
                <a:off x="6617190" y="1531259"/>
                <a:ext cx="76199" cy="375112"/>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16" name="Straight Connector 115">
                <a:extLst>
                  <a:ext uri="{FF2B5EF4-FFF2-40B4-BE49-F238E27FC236}">
                    <a16:creationId xmlns:a16="http://schemas.microsoft.com/office/drawing/2014/main" id="{1D480195-D55A-A787-0EEE-EF852F65D02A}"/>
                  </a:ext>
                </a:extLst>
              </p:cNvPr>
              <p:cNvCxnSpPr>
                <a:cxnSpLocks/>
              </p:cNvCxnSpPr>
              <p:nvPr/>
            </p:nvCxnSpPr>
            <p:spPr bwMode="auto">
              <a:xfrm flipV="1">
                <a:off x="6693389" y="1834659"/>
                <a:ext cx="514051" cy="71712"/>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17" name="Straight Connector 116">
                <a:extLst>
                  <a:ext uri="{FF2B5EF4-FFF2-40B4-BE49-F238E27FC236}">
                    <a16:creationId xmlns:a16="http://schemas.microsoft.com/office/drawing/2014/main" id="{B6043BFB-4FA5-CE04-7DF0-809A5CDD668A}"/>
                  </a:ext>
                </a:extLst>
              </p:cNvPr>
              <p:cNvCxnSpPr>
                <a:cxnSpLocks/>
              </p:cNvCxnSpPr>
              <p:nvPr/>
            </p:nvCxnSpPr>
            <p:spPr bwMode="auto">
              <a:xfrm flipV="1">
                <a:off x="6559606" y="1906371"/>
                <a:ext cx="133783" cy="601283"/>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18" name="Straight Connector 117">
                <a:extLst>
                  <a:ext uri="{FF2B5EF4-FFF2-40B4-BE49-F238E27FC236}">
                    <a16:creationId xmlns:a16="http://schemas.microsoft.com/office/drawing/2014/main" id="{63109F80-D4DE-234E-19E0-A3A2BB6E5B1E}"/>
                  </a:ext>
                </a:extLst>
              </p:cNvPr>
              <p:cNvCxnSpPr>
                <a:cxnSpLocks/>
              </p:cNvCxnSpPr>
              <p:nvPr/>
            </p:nvCxnSpPr>
            <p:spPr bwMode="auto">
              <a:xfrm>
                <a:off x="6298518" y="1685717"/>
                <a:ext cx="394871" cy="220654"/>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119" name="Oval 118">
                <a:extLst>
                  <a:ext uri="{FF2B5EF4-FFF2-40B4-BE49-F238E27FC236}">
                    <a16:creationId xmlns:a16="http://schemas.microsoft.com/office/drawing/2014/main" id="{11665D1E-219A-9318-E355-CEC6F794CFAA}"/>
                  </a:ext>
                </a:extLst>
              </p:cNvPr>
              <p:cNvSpPr>
                <a:spLocks noChangeAspect="1"/>
              </p:cNvSpPr>
              <p:nvPr/>
            </p:nvSpPr>
            <p:spPr bwMode="auto">
              <a:xfrm>
                <a:off x="6555945" y="1413306"/>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20" name="Oval 119">
                <a:extLst>
                  <a:ext uri="{FF2B5EF4-FFF2-40B4-BE49-F238E27FC236}">
                    <a16:creationId xmlns:a16="http://schemas.microsoft.com/office/drawing/2014/main" id="{07852E8A-468F-56F1-9D06-A6E57415BDC8}"/>
                  </a:ext>
                </a:extLst>
              </p:cNvPr>
              <p:cNvSpPr>
                <a:spLocks noChangeAspect="1"/>
              </p:cNvSpPr>
              <p:nvPr/>
            </p:nvSpPr>
            <p:spPr bwMode="auto">
              <a:xfrm>
                <a:off x="7207440" y="1749850"/>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21" name="Oval 120">
                <a:extLst>
                  <a:ext uri="{FF2B5EF4-FFF2-40B4-BE49-F238E27FC236}">
                    <a16:creationId xmlns:a16="http://schemas.microsoft.com/office/drawing/2014/main" id="{D7EB8719-FEC3-1686-F52E-83F81E296580}"/>
                  </a:ext>
                </a:extLst>
              </p:cNvPr>
              <p:cNvSpPr>
                <a:spLocks noChangeAspect="1"/>
              </p:cNvSpPr>
              <p:nvPr/>
            </p:nvSpPr>
            <p:spPr bwMode="auto">
              <a:xfrm>
                <a:off x="6494701" y="2488781"/>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22" name="Oval 121">
                <a:extLst>
                  <a:ext uri="{FF2B5EF4-FFF2-40B4-BE49-F238E27FC236}">
                    <a16:creationId xmlns:a16="http://schemas.microsoft.com/office/drawing/2014/main" id="{38AB0ACA-D637-8B21-3D5D-1A8E9E4A4FD6}"/>
                  </a:ext>
                </a:extLst>
              </p:cNvPr>
              <p:cNvSpPr>
                <a:spLocks noChangeAspect="1"/>
              </p:cNvSpPr>
              <p:nvPr/>
            </p:nvSpPr>
            <p:spPr bwMode="auto">
              <a:xfrm>
                <a:off x="6626497" y="1855594"/>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09" name="Oval 208">
                <a:extLst>
                  <a:ext uri="{FF2B5EF4-FFF2-40B4-BE49-F238E27FC236}">
                    <a16:creationId xmlns:a16="http://schemas.microsoft.com/office/drawing/2014/main" id="{E9588F09-2291-9597-0D0B-83F7471C2D45}"/>
                  </a:ext>
                </a:extLst>
              </p:cNvPr>
              <p:cNvSpPr>
                <a:spLocks noChangeAspect="1"/>
              </p:cNvSpPr>
              <p:nvPr/>
            </p:nvSpPr>
            <p:spPr bwMode="auto">
              <a:xfrm>
                <a:off x="6736284" y="1715924"/>
                <a:ext cx="122489" cy="122489"/>
              </a:xfrm>
              <a:prstGeom prst="ellipse">
                <a:avLst/>
              </a:prstGeom>
              <a:solidFill>
                <a:schemeClr val="bg1"/>
              </a:solidFill>
              <a:ln w="9525" cap="flat" cmpd="sng" algn="ctr">
                <a:solidFill>
                  <a:srgbClr val="FF921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10" name="Oval 209">
                <a:extLst>
                  <a:ext uri="{FF2B5EF4-FFF2-40B4-BE49-F238E27FC236}">
                    <a16:creationId xmlns:a16="http://schemas.microsoft.com/office/drawing/2014/main" id="{736F557E-1A00-ECC2-F7E1-9496F89DA06A}"/>
                  </a:ext>
                </a:extLst>
              </p:cNvPr>
              <p:cNvSpPr>
                <a:spLocks noChangeAspect="1"/>
              </p:cNvSpPr>
              <p:nvPr/>
            </p:nvSpPr>
            <p:spPr bwMode="auto">
              <a:xfrm>
                <a:off x="6840423" y="1603408"/>
                <a:ext cx="122489" cy="122489"/>
              </a:xfrm>
              <a:prstGeom prst="ellipse">
                <a:avLst/>
              </a:prstGeom>
              <a:solidFill>
                <a:schemeClr val="bg1"/>
              </a:solidFill>
              <a:ln w="9525" cap="flat" cmpd="sng" algn="ctr">
                <a:solidFill>
                  <a:srgbClr val="FF921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11" name="Oval 210">
                <a:extLst>
                  <a:ext uri="{FF2B5EF4-FFF2-40B4-BE49-F238E27FC236}">
                    <a16:creationId xmlns:a16="http://schemas.microsoft.com/office/drawing/2014/main" id="{801E83A0-87F2-22BA-857B-D769A9194B0A}"/>
                  </a:ext>
                </a:extLst>
              </p:cNvPr>
              <p:cNvSpPr>
                <a:spLocks noChangeAspect="1"/>
              </p:cNvSpPr>
              <p:nvPr/>
            </p:nvSpPr>
            <p:spPr bwMode="auto">
              <a:xfrm>
                <a:off x="6504009" y="1968647"/>
                <a:ext cx="122489" cy="122489"/>
              </a:xfrm>
              <a:prstGeom prst="ellipse">
                <a:avLst/>
              </a:prstGeom>
              <a:solidFill>
                <a:schemeClr val="bg1"/>
              </a:solidFill>
              <a:ln w="9525" cap="flat" cmpd="sng" algn="ctr">
                <a:solidFill>
                  <a:srgbClr val="FF921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cxnSp>
            <p:nvCxnSpPr>
              <p:cNvPr id="213" name="Straight Connector 212">
                <a:extLst>
                  <a:ext uri="{FF2B5EF4-FFF2-40B4-BE49-F238E27FC236}">
                    <a16:creationId xmlns:a16="http://schemas.microsoft.com/office/drawing/2014/main" id="{3484322C-B8CC-EA4F-5142-389A5AA15B66}"/>
                  </a:ext>
                </a:extLst>
              </p:cNvPr>
              <p:cNvCxnSpPr>
                <a:stCxn id="114" idx="5"/>
                <a:endCxn id="211" idx="1"/>
              </p:cNvCxnSpPr>
              <p:nvPr/>
            </p:nvCxnSpPr>
            <p:spPr bwMode="auto">
              <a:xfrm>
                <a:off x="6287815" y="1697986"/>
                <a:ext cx="234132" cy="288599"/>
              </a:xfrm>
              <a:prstGeom prst="line">
                <a:avLst/>
              </a:prstGeom>
              <a:solidFill>
                <a:schemeClr val="accent1"/>
              </a:solidFill>
              <a:ln w="19050" cap="flat" cmpd="sng" algn="ctr">
                <a:solidFill>
                  <a:srgbClr val="FF921A"/>
                </a:solidFill>
                <a:prstDash val="solid"/>
                <a:round/>
                <a:headEnd type="none" w="med" len="med"/>
                <a:tailEnd type="none" w="med" len="med"/>
              </a:ln>
              <a:effectLst/>
            </p:spPr>
          </p:cxnSp>
          <p:cxnSp>
            <p:nvCxnSpPr>
              <p:cNvPr id="214" name="Straight Connector 213">
                <a:extLst>
                  <a:ext uri="{FF2B5EF4-FFF2-40B4-BE49-F238E27FC236}">
                    <a16:creationId xmlns:a16="http://schemas.microsoft.com/office/drawing/2014/main" id="{D6935B86-5C07-A652-15AE-704BFA1D8276}"/>
                  </a:ext>
                </a:extLst>
              </p:cNvPr>
              <p:cNvCxnSpPr>
                <a:cxnSpLocks/>
                <a:stCxn id="211" idx="4"/>
                <a:endCxn id="121" idx="0"/>
              </p:cNvCxnSpPr>
              <p:nvPr/>
            </p:nvCxnSpPr>
            <p:spPr bwMode="auto">
              <a:xfrm flipH="1">
                <a:off x="6555946" y="2091136"/>
                <a:ext cx="9308" cy="397645"/>
              </a:xfrm>
              <a:prstGeom prst="line">
                <a:avLst/>
              </a:prstGeom>
              <a:solidFill>
                <a:schemeClr val="accent1"/>
              </a:solidFill>
              <a:ln w="19050" cap="flat" cmpd="sng" algn="ctr">
                <a:solidFill>
                  <a:srgbClr val="FF921A"/>
                </a:solidFill>
                <a:prstDash val="solid"/>
                <a:round/>
                <a:headEnd type="none" w="med" len="med"/>
                <a:tailEnd type="none" w="med" len="med"/>
              </a:ln>
              <a:effectLst/>
            </p:spPr>
          </p:cxnSp>
          <p:cxnSp>
            <p:nvCxnSpPr>
              <p:cNvPr id="217" name="Straight Connector 216">
                <a:extLst>
                  <a:ext uri="{FF2B5EF4-FFF2-40B4-BE49-F238E27FC236}">
                    <a16:creationId xmlns:a16="http://schemas.microsoft.com/office/drawing/2014/main" id="{65E3DC46-35A0-25A2-D8A6-250B8BBF1E87}"/>
                  </a:ext>
                </a:extLst>
              </p:cNvPr>
              <p:cNvCxnSpPr>
                <a:cxnSpLocks/>
                <a:stCxn id="211" idx="6"/>
                <a:endCxn id="120" idx="3"/>
              </p:cNvCxnSpPr>
              <p:nvPr/>
            </p:nvCxnSpPr>
            <p:spPr bwMode="auto">
              <a:xfrm flipV="1">
                <a:off x="6626498" y="1854401"/>
                <a:ext cx="598880" cy="175491"/>
              </a:xfrm>
              <a:prstGeom prst="line">
                <a:avLst/>
              </a:prstGeom>
              <a:solidFill>
                <a:schemeClr val="accent1"/>
              </a:solidFill>
              <a:ln w="19050" cap="flat" cmpd="sng" algn="ctr">
                <a:solidFill>
                  <a:srgbClr val="FF921A"/>
                </a:solidFill>
                <a:prstDash val="solid"/>
                <a:round/>
                <a:headEnd type="none" w="med" len="med"/>
                <a:tailEnd type="none" w="med" len="med"/>
              </a:ln>
              <a:effectLst/>
            </p:spPr>
          </p:cxnSp>
          <p:cxnSp>
            <p:nvCxnSpPr>
              <p:cNvPr id="220" name="Straight Connector 219">
                <a:extLst>
                  <a:ext uri="{FF2B5EF4-FFF2-40B4-BE49-F238E27FC236}">
                    <a16:creationId xmlns:a16="http://schemas.microsoft.com/office/drawing/2014/main" id="{728253CF-13E6-CF82-E876-1A89AD177792}"/>
                  </a:ext>
                </a:extLst>
              </p:cNvPr>
              <p:cNvCxnSpPr>
                <a:cxnSpLocks/>
                <a:stCxn id="211" idx="0"/>
                <a:endCxn id="119" idx="3"/>
              </p:cNvCxnSpPr>
              <p:nvPr/>
            </p:nvCxnSpPr>
            <p:spPr bwMode="auto">
              <a:xfrm flipV="1">
                <a:off x="6565254" y="1517857"/>
                <a:ext cx="8629" cy="450790"/>
              </a:xfrm>
              <a:prstGeom prst="line">
                <a:avLst/>
              </a:prstGeom>
              <a:solidFill>
                <a:schemeClr val="accent1"/>
              </a:solidFill>
              <a:ln w="19050" cap="flat" cmpd="sng" algn="ctr">
                <a:solidFill>
                  <a:srgbClr val="FF921A"/>
                </a:solidFill>
                <a:prstDash val="solid"/>
                <a:round/>
                <a:headEnd type="none" w="med" len="med"/>
                <a:tailEnd type="none" w="med" len="med"/>
              </a:ln>
              <a:effectLst/>
            </p:spPr>
          </p:cxnSp>
          <p:cxnSp>
            <p:nvCxnSpPr>
              <p:cNvPr id="223" name="Straight Connector 222">
                <a:extLst>
                  <a:ext uri="{FF2B5EF4-FFF2-40B4-BE49-F238E27FC236}">
                    <a16:creationId xmlns:a16="http://schemas.microsoft.com/office/drawing/2014/main" id="{F0DE7F90-DD54-C621-6642-8523138B8047}"/>
                  </a:ext>
                </a:extLst>
              </p:cNvPr>
              <p:cNvCxnSpPr>
                <a:cxnSpLocks/>
                <a:stCxn id="114" idx="6"/>
                <a:endCxn id="209" idx="2"/>
              </p:cNvCxnSpPr>
              <p:nvPr/>
            </p:nvCxnSpPr>
            <p:spPr bwMode="auto">
              <a:xfrm>
                <a:off x="6305753" y="1654680"/>
                <a:ext cx="430531" cy="122489"/>
              </a:xfrm>
              <a:prstGeom prst="line">
                <a:avLst/>
              </a:prstGeom>
              <a:solidFill>
                <a:schemeClr val="accent1"/>
              </a:solidFill>
              <a:ln w="19050" cap="flat" cmpd="sng" algn="ctr">
                <a:solidFill>
                  <a:srgbClr val="FF921A"/>
                </a:solidFill>
                <a:prstDash val="solid"/>
                <a:round/>
                <a:headEnd type="none" w="med" len="med"/>
                <a:tailEnd type="none" w="med" len="med"/>
              </a:ln>
              <a:effectLst/>
            </p:spPr>
          </p:cxnSp>
          <p:cxnSp>
            <p:nvCxnSpPr>
              <p:cNvPr id="226" name="Straight Connector 225">
                <a:extLst>
                  <a:ext uri="{FF2B5EF4-FFF2-40B4-BE49-F238E27FC236}">
                    <a16:creationId xmlns:a16="http://schemas.microsoft.com/office/drawing/2014/main" id="{4895B0EA-B252-3243-78F8-3CAA3361CBFA}"/>
                  </a:ext>
                </a:extLst>
              </p:cNvPr>
              <p:cNvCxnSpPr>
                <a:cxnSpLocks/>
                <a:endCxn id="120" idx="2"/>
              </p:cNvCxnSpPr>
              <p:nvPr/>
            </p:nvCxnSpPr>
            <p:spPr bwMode="auto">
              <a:xfrm>
                <a:off x="6858773" y="1795068"/>
                <a:ext cx="348667" cy="16027"/>
              </a:xfrm>
              <a:prstGeom prst="line">
                <a:avLst/>
              </a:prstGeom>
              <a:solidFill>
                <a:schemeClr val="accent1"/>
              </a:solidFill>
              <a:ln w="19050" cap="flat" cmpd="sng" algn="ctr">
                <a:solidFill>
                  <a:srgbClr val="FF921A"/>
                </a:solidFill>
                <a:prstDash val="solid"/>
                <a:round/>
                <a:headEnd type="none" w="med" len="med"/>
                <a:tailEnd type="none" w="med" len="med"/>
              </a:ln>
              <a:effectLst/>
            </p:spPr>
          </p:cxnSp>
          <p:cxnSp>
            <p:nvCxnSpPr>
              <p:cNvPr id="229" name="Straight Connector 228">
                <a:extLst>
                  <a:ext uri="{FF2B5EF4-FFF2-40B4-BE49-F238E27FC236}">
                    <a16:creationId xmlns:a16="http://schemas.microsoft.com/office/drawing/2014/main" id="{62D6ED1D-9033-6A12-9F43-B0CA0C565229}"/>
                  </a:ext>
                </a:extLst>
              </p:cNvPr>
              <p:cNvCxnSpPr>
                <a:cxnSpLocks/>
                <a:stCxn id="209" idx="4"/>
                <a:endCxn id="121" idx="0"/>
              </p:cNvCxnSpPr>
              <p:nvPr/>
            </p:nvCxnSpPr>
            <p:spPr bwMode="auto">
              <a:xfrm flipH="1">
                <a:off x="6555946" y="1838413"/>
                <a:ext cx="241583" cy="650368"/>
              </a:xfrm>
              <a:prstGeom prst="line">
                <a:avLst/>
              </a:prstGeom>
              <a:solidFill>
                <a:schemeClr val="accent1"/>
              </a:solidFill>
              <a:ln w="19050" cap="flat" cmpd="sng" algn="ctr">
                <a:solidFill>
                  <a:srgbClr val="FF921A"/>
                </a:solidFill>
                <a:prstDash val="solid"/>
                <a:round/>
                <a:headEnd type="none" w="med" len="med"/>
                <a:tailEnd type="none" w="med" len="med"/>
              </a:ln>
              <a:effectLst/>
            </p:spPr>
          </p:cxnSp>
          <p:cxnSp>
            <p:nvCxnSpPr>
              <p:cNvPr id="232" name="Straight Connector 231">
                <a:extLst>
                  <a:ext uri="{FF2B5EF4-FFF2-40B4-BE49-F238E27FC236}">
                    <a16:creationId xmlns:a16="http://schemas.microsoft.com/office/drawing/2014/main" id="{35DA7F19-C843-2363-EF37-1670345DFABA}"/>
                  </a:ext>
                </a:extLst>
              </p:cNvPr>
              <p:cNvCxnSpPr>
                <a:cxnSpLocks/>
                <a:stCxn id="210" idx="4"/>
                <a:endCxn id="121" idx="0"/>
              </p:cNvCxnSpPr>
              <p:nvPr/>
            </p:nvCxnSpPr>
            <p:spPr bwMode="auto">
              <a:xfrm flipH="1">
                <a:off x="6555946" y="1725897"/>
                <a:ext cx="345722" cy="762884"/>
              </a:xfrm>
              <a:prstGeom prst="line">
                <a:avLst/>
              </a:prstGeom>
              <a:solidFill>
                <a:schemeClr val="accent1"/>
              </a:solidFill>
              <a:ln w="19050" cap="flat" cmpd="sng" algn="ctr">
                <a:solidFill>
                  <a:srgbClr val="FF921A"/>
                </a:solidFill>
                <a:prstDash val="solid"/>
                <a:round/>
                <a:headEnd type="none" w="med" len="med"/>
                <a:tailEnd type="none" w="med" len="med"/>
              </a:ln>
              <a:effectLst/>
            </p:spPr>
          </p:cxnSp>
          <p:cxnSp>
            <p:nvCxnSpPr>
              <p:cNvPr id="239" name="Straight Connector 238">
                <a:extLst>
                  <a:ext uri="{FF2B5EF4-FFF2-40B4-BE49-F238E27FC236}">
                    <a16:creationId xmlns:a16="http://schemas.microsoft.com/office/drawing/2014/main" id="{A402CF97-D537-0B80-9995-4D4956E66009}"/>
                  </a:ext>
                </a:extLst>
              </p:cNvPr>
              <p:cNvCxnSpPr>
                <a:cxnSpLocks/>
                <a:stCxn id="114" idx="6"/>
                <a:endCxn id="210" idx="2"/>
              </p:cNvCxnSpPr>
              <p:nvPr/>
            </p:nvCxnSpPr>
            <p:spPr bwMode="auto">
              <a:xfrm>
                <a:off x="6305753" y="1654680"/>
                <a:ext cx="534670" cy="9973"/>
              </a:xfrm>
              <a:prstGeom prst="line">
                <a:avLst/>
              </a:prstGeom>
              <a:solidFill>
                <a:schemeClr val="accent1"/>
              </a:solidFill>
              <a:ln w="19050" cap="flat" cmpd="sng" algn="ctr">
                <a:solidFill>
                  <a:srgbClr val="FF921A"/>
                </a:solidFill>
                <a:prstDash val="solid"/>
                <a:round/>
                <a:headEnd type="none" w="med" len="med"/>
                <a:tailEnd type="none" w="med" len="med"/>
              </a:ln>
              <a:effectLst/>
            </p:spPr>
          </p:cxnSp>
          <p:cxnSp>
            <p:nvCxnSpPr>
              <p:cNvPr id="242" name="Straight Connector 241">
                <a:extLst>
                  <a:ext uri="{FF2B5EF4-FFF2-40B4-BE49-F238E27FC236}">
                    <a16:creationId xmlns:a16="http://schemas.microsoft.com/office/drawing/2014/main" id="{8FC12517-B544-441B-783B-28299BE02746}"/>
                  </a:ext>
                </a:extLst>
              </p:cNvPr>
              <p:cNvCxnSpPr>
                <a:cxnSpLocks/>
                <a:stCxn id="209" idx="0"/>
                <a:endCxn id="119" idx="5"/>
              </p:cNvCxnSpPr>
              <p:nvPr/>
            </p:nvCxnSpPr>
            <p:spPr bwMode="auto">
              <a:xfrm flipH="1" flipV="1">
                <a:off x="6660496" y="1517857"/>
                <a:ext cx="137033" cy="198067"/>
              </a:xfrm>
              <a:prstGeom prst="line">
                <a:avLst/>
              </a:prstGeom>
              <a:solidFill>
                <a:schemeClr val="accent1"/>
              </a:solidFill>
              <a:ln w="19050" cap="flat" cmpd="sng" algn="ctr">
                <a:solidFill>
                  <a:srgbClr val="FF921A"/>
                </a:solidFill>
                <a:prstDash val="solid"/>
                <a:round/>
                <a:headEnd type="none" w="med" len="med"/>
                <a:tailEnd type="none" w="med" len="med"/>
              </a:ln>
              <a:effectLst/>
            </p:spPr>
          </p:cxnSp>
          <p:cxnSp>
            <p:nvCxnSpPr>
              <p:cNvPr id="245" name="Straight Connector 244">
                <a:extLst>
                  <a:ext uri="{FF2B5EF4-FFF2-40B4-BE49-F238E27FC236}">
                    <a16:creationId xmlns:a16="http://schemas.microsoft.com/office/drawing/2014/main" id="{6E1EFC85-52D0-EC51-7D00-06D78447074C}"/>
                  </a:ext>
                </a:extLst>
              </p:cNvPr>
              <p:cNvCxnSpPr>
                <a:cxnSpLocks/>
                <a:stCxn id="210" idx="1"/>
                <a:endCxn id="119" idx="5"/>
              </p:cNvCxnSpPr>
              <p:nvPr/>
            </p:nvCxnSpPr>
            <p:spPr bwMode="auto">
              <a:xfrm flipH="1" flipV="1">
                <a:off x="6660496" y="1517857"/>
                <a:ext cx="197865" cy="103489"/>
              </a:xfrm>
              <a:prstGeom prst="line">
                <a:avLst/>
              </a:prstGeom>
              <a:solidFill>
                <a:schemeClr val="accent1"/>
              </a:solidFill>
              <a:ln w="19050" cap="flat" cmpd="sng" algn="ctr">
                <a:solidFill>
                  <a:srgbClr val="FF921A"/>
                </a:solidFill>
                <a:prstDash val="solid"/>
                <a:round/>
                <a:headEnd type="none" w="med" len="med"/>
                <a:tailEnd type="none" w="med" len="med"/>
              </a:ln>
              <a:effectLst/>
            </p:spPr>
          </p:cxnSp>
        </p:grpSp>
      </p:grpSp>
      <p:grpSp>
        <p:nvGrpSpPr>
          <p:cNvPr id="276" name="Group 275">
            <a:extLst>
              <a:ext uri="{FF2B5EF4-FFF2-40B4-BE49-F238E27FC236}">
                <a16:creationId xmlns:a16="http://schemas.microsoft.com/office/drawing/2014/main" id="{C521D673-C739-92AC-4516-F0E3F7BF5DA5}"/>
              </a:ext>
            </a:extLst>
          </p:cNvPr>
          <p:cNvGrpSpPr/>
          <p:nvPr/>
        </p:nvGrpSpPr>
        <p:grpSpPr>
          <a:xfrm>
            <a:off x="6982557" y="1333441"/>
            <a:ext cx="2059682" cy="1266066"/>
            <a:chOff x="6982557" y="1333441"/>
            <a:chExt cx="2059682" cy="1266066"/>
          </a:xfrm>
        </p:grpSpPr>
        <p:sp>
          <p:nvSpPr>
            <p:cNvPr id="31" name="Oval 30">
              <a:extLst>
                <a:ext uri="{FF2B5EF4-FFF2-40B4-BE49-F238E27FC236}">
                  <a16:creationId xmlns:a16="http://schemas.microsoft.com/office/drawing/2014/main" id="{20C4A16F-E662-3063-1266-4CE0EF70A79E}"/>
                </a:ext>
              </a:extLst>
            </p:cNvPr>
            <p:cNvSpPr/>
            <p:nvPr/>
          </p:nvSpPr>
          <p:spPr bwMode="auto">
            <a:xfrm>
              <a:off x="7676941" y="1333441"/>
              <a:ext cx="391885" cy="261257"/>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34" name="TextBox 133">
              <a:extLst>
                <a:ext uri="{FF2B5EF4-FFF2-40B4-BE49-F238E27FC236}">
                  <a16:creationId xmlns:a16="http://schemas.microsoft.com/office/drawing/2014/main" id="{7AE35330-FD86-F954-725C-77F233263DD3}"/>
                </a:ext>
              </a:extLst>
            </p:cNvPr>
            <p:cNvSpPr txBox="1"/>
            <p:nvPr/>
          </p:nvSpPr>
          <p:spPr>
            <a:xfrm>
              <a:off x="6982557" y="2024286"/>
              <a:ext cx="1236926" cy="276999"/>
            </a:xfrm>
            <a:prstGeom prst="rect">
              <a:avLst/>
            </a:prstGeom>
            <a:noFill/>
          </p:spPr>
          <p:txBody>
            <a:bodyPr wrap="square" rtlCol="0">
              <a:spAutoFit/>
            </a:bodyPr>
            <a:lstStyle/>
            <a:p>
              <a:pPr algn="ctr"/>
              <a:r>
                <a:rPr lang="en-MO" sz="1200" dirty="0"/>
                <a:t>Find </a:t>
              </a:r>
              <a:r>
                <a:rPr lang="en-MO" sz="1200" dirty="0">
                  <a:solidFill>
                    <a:srgbClr val="D991FF"/>
                  </a:solidFill>
                </a:rPr>
                <a:t>cycle</a:t>
              </a:r>
            </a:p>
          </p:txBody>
        </p:sp>
        <p:cxnSp>
          <p:nvCxnSpPr>
            <p:cNvPr id="148" name="Straight Arrow Connector 147">
              <a:extLst>
                <a:ext uri="{FF2B5EF4-FFF2-40B4-BE49-F238E27FC236}">
                  <a16:creationId xmlns:a16="http://schemas.microsoft.com/office/drawing/2014/main" id="{F3027C7F-0624-9F46-5D2A-364837B38626}"/>
                </a:ext>
              </a:extLst>
            </p:cNvPr>
            <p:cNvCxnSpPr>
              <a:cxnSpLocks/>
            </p:cNvCxnSpPr>
            <p:nvPr/>
          </p:nvCxnSpPr>
          <p:spPr bwMode="auto">
            <a:xfrm>
              <a:off x="7508112" y="1906859"/>
              <a:ext cx="325195"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248" name="Oval 247">
              <a:extLst>
                <a:ext uri="{FF2B5EF4-FFF2-40B4-BE49-F238E27FC236}">
                  <a16:creationId xmlns:a16="http://schemas.microsoft.com/office/drawing/2014/main" id="{25C6A054-F93C-DC9A-FB3B-A1F40CA12F2B}"/>
                </a:ext>
              </a:extLst>
            </p:cNvPr>
            <p:cNvSpPr>
              <a:spLocks noChangeAspect="1"/>
            </p:cNvSpPr>
            <p:nvPr/>
          </p:nvSpPr>
          <p:spPr bwMode="auto">
            <a:xfrm>
              <a:off x="7895574" y="1581672"/>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cxnSp>
          <p:nvCxnSpPr>
            <p:cNvPr id="249" name="Straight Connector 248">
              <a:extLst>
                <a:ext uri="{FF2B5EF4-FFF2-40B4-BE49-F238E27FC236}">
                  <a16:creationId xmlns:a16="http://schemas.microsoft.com/office/drawing/2014/main" id="{E4F508B1-7B49-02EA-5825-2C6837F805C6}"/>
                </a:ext>
              </a:extLst>
            </p:cNvPr>
            <p:cNvCxnSpPr>
              <a:cxnSpLocks/>
            </p:cNvCxnSpPr>
            <p:nvPr/>
          </p:nvCxnSpPr>
          <p:spPr bwMode="auto">
            <a:xfrm>
              <a:off x="8329500" y="1519496"/>
              <a:ext cx="76199" cy="375112"/>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50" name="Straight Connector 249">
              <a:extLst>
                <a:ext uri="{FF2B5EF4-FFF2-40B4-BE49-F238E27FC236}">
                  <a16:creationId xmlns:a16="http://schemas.microsoft.com/office/drawing/2014/main" id="{8EDB99EE-65EE-10AC-72B4-814240F05C8C}"/>
                </a:ext>
              </a:extLst>
            </p:cNvPr>
            <p:cNvCxnSpPr>
              <a:cxnSpLocks/>
            </p:cNvCxnSpPr>
            <p:nvPr/>
          </p:nvCxnSpPr>
          <p:spPr bwMode="auto">
            <a:xfrm flipV="1">
              <a:off x="8405699" y="1822896"/>
              <a:ext cx="514051" cy="71712"/>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251" name="Straight Connector 250">
              <a:extLst>
                <a:ext uri="{FF2B5EF4-FFF2-40B4-BE49-F238E27FC236}">
                  <a16:creationId xmlns:a16="http://schemas.microsoft.com/office/drawing/2014/main" id="{07DB8428-3CE6-FE9F-523D-54F50EE84350}"/>
                </a:ext>
              </a:extLst>
            </p:cNvPr>
            <p:cNvCxnSpPr>
              <a:cxnSpLocks/>
            </p:cNvCxnSpPr>
            <p:nvPr/>
          </p:nvCxnSpPr>
          <p:spPr bwMode="auto">
            <a:xfrm flipV="1">
              <a:off x="8271916" y="1894608"/>
              <a:ext cx="133783" cy="601283"/>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52" name="Straight Connector 251">
              <a:extLst>
                <a:ext uri="{FF2B5EF4-FFF2-40B4-BE49-F238E27FC236}">
                  <a16:creationId xmlns:a16="http://schemas.microsoft.com/office/drawing/2014/main" id="{C8B4AAF6-7006-2DF9-E19A-F9AF351EB9F4}"/>
                </a:ext>
              </a:extLst>
            </p:cNvPr>
            <p:cNvCxnSpPr>
              <a:cxnSpLocks/>
            </p:cNvCxnSpPr>
            <p:nvPr/>
          </p:nvCxnSpPr>
          <p:spPr bwMode="auto">
            <a:xfrm>
              <a:off x="8010828" y="1673954"/>
              <a:ext cx="394871" cy="220654"/>
            </a:xfrm>
            <a:prstGeom prst="line">
              <a:avLst/>
            </a:prstGeom>
            <a:solidFill>
              <a:schemeClr val="accent1"/>
            </a:solidFill>
            <a:ln w="19050" cap="flat" cmpd="sng" algn="ctr">
              <a:solidFill>
                <a:srgbClr val="D991FF"/>
              </a:solidFill>
              <a:prstDash val="solid"/>
              <a:round/>
              <a:headEnd type="none" w="med" len="med"/>
              <a:tailEnd type="none" w="med" len="med"/>
            </a:ln>
            <a:effectLst/>
          </p:spPr>
        </p:cxnSp>
        <p:sp>
          <p:nvSpPr>
            <p:cNvPr id="253" name="Oval 252">
              <a:extLst>
                <a:ext uri="{FF2B5EF4-FFF2-40B4-BE49-F238E27FC236}">
                  <a16:creationId xmlns:a16="http://schemas.microsoft.com/office/drawing/2014/main" id="{B92A37E4-FEE3-0B10-4B34-D17DFF77B6DD}"/>
                </a:ext>
              </a:extLst>
            </p:cNvPr>
            <p:cNvSpPr>
              <a:spLocks noChangeAspect="1"/>
            </p:cNvSpPr>
            <p:nvPr/>
          </p:nvSpPr>
          <p:spPr bwMode="auto">
            <a:xfrm>
              <a:off x="8268255" y="1401543"/>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54" name="Oval 253">
              <a:extLst>
                <a:ext uri="{FF2B5EF4-FFF2-40B4-BE49-F238E27FC236}">
                  <a16:creationId xmlns:a16="http://schemas.microsoft.com/office/drawing/2014/main" id="{72883170-7529-2B7F-5334-DD104BF36888}"/>
                </a:ext>
              </a:extLst>
            </p:cNvPr>
            <p:cNvSpPr>
              <a:spLocks noChangeAspect="1"/>
            </p:cNvSpPr>
            <p:nvPr/>
          </p:nvSpPr>
          <p:spPr bwMode="auto">
            <a:xfrm>
              <a:off x="8919750" y="1738087"/>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55" name="Oval 254">
              <a:extLst>
                <a:ext uri="{FF2B5EF4-FFF2-40B4-BE49-F238E27FC236}">
                  <a16:creationId xmlns:a16="http://schemas.microsoft.com/office/drawing/2014/main" id="{79C658D8-BBD0-9FB0-B868-691C2E6E6F16}"/>
                </a:ext>
              </a:extLst>
            </p:cNvPr>
            <p:cNvSpPr>
              <a:spLocks noChangeAspect="1"/>
            </p:cNvSpPr>
            <p:nvPr/>
          </p:nvSpPr>
          <p:spPr bwMode="auto">
            <a:xfrm>
              <a:off x="8207011" y="2477018"/>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56" name="Oval 255">
              <a:extLst>
                <a:ext uri="{FF2B5EF4-FFF2-40B4-BE49-F238E27FC236}">
                  <a16:creationId xmlns:a16="http://schemas.microsoft.com/office/drawing/2014/main" id="{4A05E0D0-4A9E-52D8-3F6A-7554B587945A}"/>
                </a:ext>
              </a:extLst>
            </p:cNvPr>
            <p:cNvSpPr>
              <a:spLocks noChangeAspect="1"/>
            </p:cNvSpPr>
            <p:nvPr/>
          </p:nvSpPr>
          <p:spPr bwMode="auto">
            <a:xfrm>
              <a:off x="8338807" y="1843831"/>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57" name="Oval 256">
              <a:extLst>
                <a:ext uri="{FF2B5EF4-FFF2-40B4-BE49-F238E27FC236}">
                  <a16:creationId xmlns:a16="http://schemas.microsoft.com/office/drawing/2014/main" id="{85056839-B514-DB65-CFD5-A2388426E605}"/>
                </a:ext>
              </a:extLst>
            </p:cNvPr>
            <p:cNvSpPr>
              <a:spLocks noChangeAspect="1"/>
            </p:cNvSpPr>
            <p:nvPr/>
          </p:nvSpPr>
          <p:spPr bwMode="auto">
            <a:xfrm>
              <a:off x="8448594" y="1704161"/>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58" name="Oval 257">
              <a:extLst>
                <a:ext uri="{FF2B5EF4-FFF2-40B4-BE49-F238E27FC236}">
                  <a16:creationId xmlns:a16="http://schemas.microsoft.com/office/drawing/2014/main" id="{7D682929-E105-3491-985E-B5C8F5BC1D57}"/>
                </a:ext>
              </a:extLst>
            </p:cNvPr>
            <p:cNvSpPr>
              <a:spLocks noChangeAspect="1"/>
            </p:cNvSpPr>
            <p:nvPr/>
          </p:nvSpPr>
          <p:spPr bwMode="auto">
            <a:xfrm>
              <a:off x="8552733" y="1591645"/>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59" name="Oval 258">
              <a:extLst>
                <a:ext uri="{FF2B5EF4-FFF2-40B4-BE49-F238E27FC236}">
                  <a16:creationId xmlns:a16="http://schemas.microsoft.com/office/drawing/2014/main" id="{9B54465C-16BC-C914-0E24-DD646B011386}"/>
                </a:ext>
              </a:extLst>
            </p:cNvPr>
            <p:cNvSpPr>
              <a:spLocks noChangeAspect="1"/>
            </p:cNvSpPr>
            <p:nvPr/>
          </p:nvSpPr>
          <p:spPr bwMode="auto">
            <a:xfrm>
              <a:off x="8216319" y="1956884"/>
              <a:ext cx="122489" cy="122489"/>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cxnSp>
          <p:nvCxnSpPr>
            <p:cNvPr id="260" name="Straight Connector 259">
              <a:extLst>
                <a:ext uri="{FF2B5EF4-FFF2-40B4-BE49-F238E27FC236}">
                  <a16:creationId xmlns:a16="http://schemas.microsoft.com/office/drawing/2014/main" id="{C91443A4-3D36-F7EC-5CC1-697E191FC166}"/>
                </a:ext>
              </a:extLst>
            </p:cNvPr>
            <p:cNvCxnSpPr>
              <a:stCxn id="248" idx="5"/>
              <a:endCxn id="259" idx="1"/>
            </p:cNvCxnSpPr>
            <p:nvPr/>
          </p:nvCxnSpPr>
          <p:spPr bwMode="auto">
            <a:xfrm>
              <a:off x="8000125" y="1686223"/>
              <a:ext cx="234132" cy="288599"/>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261" name="Straight Connector 260">
              <a:extLst>
                <a:ext uri="{FF2B5EF4-FFF2-40B4-BE49-F238E27FC236}">
                  <a16:creationId xmlns:a16="http://schemas.microsoft.com/office/drawing/2014/main" id="{1F24441F-6DEB-ED74-68DE-EA563FC63800}"/>
                </a:ext>
              </a:extLst>
            </p:cNvPr>
            <p:cNvCxnSpPr>
              <a:cxnSpLocks/>
              <a:stCxn id="259" idx="4"/>
              <a:endCxn id="255" idx="0"/>
            </p:cNvCxnSpPr>
            <p:nvPr/>
          </p:nvCxnSpPr>
          <p:spPr bwMode="auto">
            <a:xfrm flipH="1">
              <a:off x="8268256" y="2079373"/>
              <a:ext cx="9308" cy="397645"/>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262" name="Straight Connector 261">
              <a:extLst>
                <a:ext uri="{FF2B5EF4-FFF2-40B4-BE49-F238E27FC236}">
                  <a16:creationId xmlns:a16="http://schemas.microsoft.com/office/drawing/2014/main" id="{E9A92C56-186E-0C64-B5CF-5ECF0DE6952B}"/>
                </a:ext>
              </a:extLst>
            </p:cNvPr>
            <p:cNvCxnSpPr>
              <a:cxnSpLocks/>
              <a:stCxn id="259" idx="6"/>
              <a:endCxn id="254" idx="3"/>
            </p:cNvCxnSpPr>
            <p:nvPr/>
          </p:nvCxnSpPr>
          <p:spPr bwMode="auto">
            <a:xfrm flipV="1">
              <a:off x="8338808" y="1842638"/>
              <a:ext cx="598880" cy="175491"/>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63" name="Straight Connector 262">
              <a:extLst>
                <a:ext uri="{FF2B5EF4-FFF2-40B4-BE49-F238E27FC236}">
                  <a16:creationId xmlns:a16="http://schemas.microsoft.com/office/drawing/2014/main" id="{48498C6E-EBC9-3CED-2628-6C765F68B5AA}"/>
                </a:ext>
              </a:extLst>
            </p:cNvPr>
            <p:cNvCxnSpPr>
              <a:cxnSpLocks/>
              <a:stCxn id="259" idx="0"/>
              <a:endCxn id="253" idx="3"/>
            </p:cNvCxnSpPr>
            <p:nvPr/>
          </p:nvCxnSpPr>
          <p:spPr bwMode="auto">
            <a:xfrm flipV="1">
              <a:off x="8277564" y="1506094"/>
              <a:ext cx="8629" cy="45079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64" name="Straight Connector 263">
              <a:extLst>
                <a:ext uri="{FF2B5EF4-FFF2-40B4-BE49-F238E27FC236}">
                  <a16:creationId xmlns:a16="http://schemas.microsoft.com/office/drawing/2014/main" id="{59E49C67-FF06-F099-6EDA-0AE497C4A727}"/>
                </a:ext>
              </a:extLst>
            </p:cNvPr>
            <p:cNvCxnSpPr>
              <a:cxnSpLocks/>
              <a:stCxn id="248" idx="6"/>
              <a:endCxn id="257" idx="2"/>
            </p:cNvCxnSpPr>
            <p:nvPr/>
          </p:nvCxnSpPr>
          <p:spPr bwMode="auto">
            <a:xfrm>
              <a:off x="8018063" y="1642917"/>
              <a:ext cx="430531" cy="122489"/>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65" name="Straight Connector 264">
              <a:extLst>
                <a:ext uri="{FF2B5EF4-FFF2-40B4-BE49-F238E27FC236}">
                  <a16:creationId xmlns:a16="http://schemas.microsoft.com/office/drawing/2014/main" id="{3AD56726-75D5-3859-2588-9B1DE4E0CAF2}"/>
                </a:ext>
              </a:extLst>
            </p:cNvPr>
            <p:cNvCxnSpPr>
              <a:cxnSpLocks/>
              <a:endCxn id="254" idx="2"/>
            </p:cNvCxnSpPr>
            <p:nvPr/>
          </p:nvCxnSpPr>
          <p:spPr bwMode="auto">
            <a:xfrm>
              <a:off x="8571083" y="1783305"/>
              <a:ext cx="348667" cy="16027"/>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266" name="Straight Connector 265">
              <a:extLst>
                <a:ext uri="{FF2B5EF4-FFF2-40B4-BE49-F238E27FC236}">
                  <a16:creationId xmlns:a16="http://schemas.microsoft.com/office/drawing/2014/main" id="{EB122C93-7B3E-9C93-B8AD-FDC9CDB3402C}"/>
                </a:ext>
              </a:extLst>
            </p:cNvPr>
            <p:cNvCxnSpPr>
              <a:cxnSpLocks/>
              <a:stCxn id="257" idx="4"/>
              <a:endCxn id="255" idx="0"/>
            </p:cNvCxnSpPr>
            <p:nvPr/>
          </p:nvCxnSpPr>
          <p:spPr bwMode="auto">
            <a:xfrm flipH="1">
              <a:off x="8268256" y="1826650"/>
              <a:ext cx="241583" cy="650368"/>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67" name="Straight Connector 266">
              <a:extLst>
                <a:ext uri="{FF2B5EF4-FFF2-40B4-BE49-F238E27FC236}">
                  <a16:creationId xmlns:a16="http://schemas.microsoft.com/office/drawing/2014/main" id="{62C075C5-2601-03A8-1304-69A1EBE02AFC}"/>
                </a:ext>
              </a:extLst>
            </p:cNvPr>
            <p:cNvCxnSpPr>
              <a:cxnSpLocks/>
              <a:stCxn id="258" idx="4"/>
              <a:endCxn id="255" idx="0"/>
            </p:cNvCxnSpPr>
            <p:nvPr/>
          </p:nvCxnSpPr>
          <p:spPr bwMode="auto">
            <a:xfrm flipH="1">
              <a:off x="8268256" y="1714134"/>
              <a:ext cx="345722" cy="762884"/>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268" name="Straight Connector 267">
              <a:extLst>
                <a:ext uri="{FF2B5EF4-FFF2-40B4-BE49-F238E27FC236}">
                  <a16:creationId xmlns:a16="http://schemas.microsoft.com/office/drawing/2014/main" id="{AAC8F28C-8DBE-2784-AB22-FAFB08826182}"/>
                </a:ext>
              </a:extLst>
            </p:cNvPr>
            <p:cNvCxnSpPr>
              <a:cxnSpLocks/>
              <a:stCxn id="258" idx="5"/>
              <a:endCxn id="254" idx="2"/>
            </p:cNvCxnSpPr>
            <p:nvPr/>
          </p:nvCxnSpPr>
          <p:spPr bwMode="auto">
            <a:xfrm>
              <a:off x="8657284" y="1696196"/>
              <a:ext cx="262466" cy="103136"/>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69" name="Straight Connector 268">
              <a:extLst>
                <a:ext uri="{FF2B5EF4-FFF2-40B4-BE49-F238E27FC236}">
                  <a16:creationId xmlns:a16="http://schemas.microsoft.com/office/drawing/2014/main" id="{D59AAC86-6921-6D16-6DC9-BED6B3FAE5AA}"/>
                </a:ext>
              </a:extLst>
            </p:cNvPr>
            <p:cNvCxnSpPr>
              <a:cxnSpLocks/>
              <a:stCxn id="248" idx="6"/>
              <a:endCxn id="258" idx="2"/>
            </p:cNvCxnSpPr>
            <p:nvPr/>
          </p:nvCxnSpPr>
          <p:spPr bwMode="auto">
            <a:xfrm>
              <a:off x="8018063" y="1642917"/>
              <a:ext cx="534670" cy="9973"/>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70" name="Straight Connector 269">
              <a:extLst>
                <a:ext uri="{FF2B5EF4-FFF2-40B4-BE49-F238E27FC236}">
                  <a16:creationId xmlns:a16="http://schemas.microsoft.com/office/drawing/2014/main" id="{70A18B8B-C4F8-3957-E84A-6969BF75A432}"/>
                </a:ext>
              </a:extLst>
            </p:cNvPr>
            <p:cNvCxnSpPr>
              <a:cxnSpLocks/>
              <a:stCxn id="257" idx="0"/>
              <a:endCxn id="253" idx="5"/>
            </p:cNvCxnSpPr>
            <p:nvPr/>
          </p:nvCxnSpPr>
          <p:spPr bwMode="auto">
            <a:xfrm flipH="1" flipV="1">
              <a:off x="8372806" y="1506094"/>
              <a:ext cx="137033" cy="198067"/>
            </a:xfrm>
            <a:prstGeom prst="line">
              <a:avLst/>
            </a:prstGeom>
            <a:solidFill>
              <a:schemeClr val="accent1"/>
            </a:solidFill>
            <a:ln w="19050" cap="flat" cmpd="sng" algn="ctr">
              <a:solidFill>
                <a:srgbClr val="D991FF"/>
              </a:solidFill>
              <a:prstDash val="solid"/>
              <a:round/>
              <a:headEnd type="none" w="med" len="med"/>
              <a:tailEnd type="none" w="med" len="med"/>
            </a:ln>
            <a:effectLst/>
          </p:spPr>
        </p:cxnSp>
        <p:cxnSp>
          <p:nvCxnSpPr>
            <p:cNvPr id="271" name="Straight Connector 270">
              <a:extLst>
                <a:ext uri="{FF2B5EF4-FFF2-40B4-BE49-F238E27FC236}">
                  <a16:creationId xmlns:a16="http://schemas.microsoft.com/office/drawing/2014/main" id="{F8A608CF-6695-757A-13F4-450A1AF63828}"/>
                </a:ext>
              </a:extLst>
            </p:cNvPr>
            <p:cNvCxnSpPr>
              <a:cxnSpLocks/>
              <a:stCxn id="258" idx="1"/>
              <a:endCxn id="253" idx="5"/>
            </p:cNvCxnSpPr>
            <p:nvPr/>
          </p:nvCxnSpPr>
          <p:spPr bwMode="auto">
            <a:xfrm flipH="1" flipV="1">
              <a:off x="8372806" y="1506094"/>
              <a:ext cx="197865" cy="103489"/>
            </a:xfrm>
            <a:prstGeom prst="line">
              <a:avLst/>
            </a:prstGeom>
            <a:solidFill>
              <a:schemeClr val="accent1"/>
            </a:solidFill>
            <a:ln w="19050" cap="flat" cmpd="sng" algn="ctr">
              <a:solidFill>
                <a:srgbClr val="D991FF"/>
              </a:solidFill>
              <a:prstDash val="solid"/>
              <a:round/>
              <a:headEnd type="none" w="med" len="med"/>
              <a:tailEnd type="none" w="med" len="med"/>
            </a:ln>
            <a:effectLst/>
          </p:spPr>
        </p:cxnSp>
      </p:grpSp>
      <p:sp>
        <p:nvSpPr>
          <p:cNvPr id="277" name="Rectangle 276">
            <a:extLst>
              <a:ext uri="{FF2B5EF4-FFF2-40B4-BE49-F238E27FC236}">
                <a16:creationId xmlns:a16="http://schemas.microsoft.com/office/drawing/2014/main" id="{C45F9CF5-BFF6-9FDD-6E2D-1BAABC31D29A}"/>
              </a:ext>
            </a:extLst>
          </p:cNvPr>
          <p:cNvSpPr/>
          <p:nvPr/>
        </p:nvSpPr>
        <p:spPr bwMode="auto">
          <a:xfrm>
            <a:off x="1936561" y="1502023"/>
            <a:ext cx="154708" cy="34061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85" name="Rectangle 284">
            <a:extLst>
              <a:ext uri="{FF2B5EF4-FFF2-40B4-BE49-F238E27FC236}">
                <a16:creationId xmlns:a16="http://schemas.microsoft.com/office/drawing/2014/main" id="{C5CA65BB-3F10-E57D-3F12-270DE9571966}"/>
              </a:ext>
            </a:extLst>
          </p:cNvPr>
          <p:cNvSpPr/>
          <p:nvPr/>
        </p:nvSpPr>
        <p:spPr bwMode="auto">
          <a:xfrm>
            <a:off x="1454308" y="1956884"/>
            <a:ext cx="606481" cy="6148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MO"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Tree>
    <p:extLst>
      <p:ext uri="{BB962C8B-B14F-4D97-AF65-F5344CB8AC3E}">
        <p14:creationId xmlns:p14="http://schemas.microsoft.com/office/powerpoint/2010/main" val="14910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MU PPT Theme">
  <a:themeElements>
    <a:clrScheme name="Custom 1">
      <a:dk1>
        <a:srgbClr val="000000"/>
      </a:dk1>
      <a:lt1>
        <a:srgbClr val="FFFFFF"/>
      </a:lt1>
      <a:dk2>
        <a:srgbClr val="75787B"/>
      </a:dk2>
      <a:lt2>
        <a:srgbClr val="C8C9C7"/>
      </a:lt2>
      <a:accent1>
        <a:srgbClr val="BB0000"/>
      </a:accent1>
      <a:accent2>
        <a:srgbClr val="75787B"/>
      </a:accent2>
      <a:accent3>
        <a:srgbClr val="00833C"/>
      </a:accent3>
      <a:accent4>
        <a:srgbClr val="F2A900"/>
      </a:accent4>
      <a:accent5>
        <a:srgbClr val="002C71"/>
      </a:accent5>
      <a:accent6>
        <a:srgbClr val="C8C9C7"/>
      </a:accent6>
      <a:hlink>
        <a:srgbClr val="BB0000"/>
      </a:hlink>
      <a:folHlink>
        <a:srgbClr val="82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1D0B86B8-D4C1-4F4B-95D6-B807EE95A123}" vid="{43384D97-8CE6-46E1-985B-5B4FB1954F19}"/>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Presentation2</Template>
  <TotalTime>25964</TotalTime>
  <Words>2938</Words>
  <Application>Microsoft Macintosh PowerPoint</Application>
  <PresentationFormat>On-screen Show (16:9)</PresentationFormat>
  <Paragraphs>618</Paragraphs>
  <Slides>24</Slides>
  <Notes>20</Notes>
  <HiddenSlides>0</HiddenSlides>
  <MMClips>4</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24</vt:i4>
      </vt:variant>
    </vt:vector>
  </HeadingPairs>
  <TitlesOfParts>
    <vt:vector size="38" baseType="lpstr">
      <vt:lpstr>ＭＳ Ｐゴシック</vt:lpstr>
      <vt:lpstr>-apple-system</vt:lpstr>
      <vt:lpstr>.AppleSystemUIFont</vt:lpstr>
      <vt:lpstr>45 Helvetica Light</vt:lpstr>
      <vt:lpstr>Arial</vt:lpstr>
      <vt:lpstr>Cambria Math</vt:lpstr>
      <vt:lpstr>Google Sans</vt:lpstr>
      <vt:lpstr>Open Sans</vt:lpstr>
      <vt:lpstr>Open Sans Light</vt:lpstr>
      <vt:lpstr>Open Sans Regular</vt:lpstr>
      <vt:lpstr>Roboto</vt:lpstr>
      <vt:lpstr>Times</vt:lpstr>
      <vt:lpstr>Wingdings</vt:lpstr>
      <vt:lpstr>CMU PPT Theme</vt:lpstr>
      <vt:lpstr>PowerPoint Presentation</vt:lpstr>
      <vt:lpstr>DNA origami nanostructures are on the scale of ~20-100 nanometers and have been used in a variety of applications</vt:lpstr>
      <vt:lpstr>However, the design of DNA origami nanostructures is a time consuming and complex problem</vt:lpstr>
      <vt:lpstr>Complex 3D DNA origami become even more difficult to manually design</vt:lpstr>
      <vt:lpstr>Design automation solutions exist but only for specific classes  of inputs</vt:lpstr>
      <vt:lpstr>However, the grammar is limited by the types of nucleotide-level automation tools avilable</vt:lpstr>
      <vt:lpstr>The input to this algorithm consists of a wireframe model-based input and a desired N number of helices-per-edge</vt:lpstr>
      <vt:lpstr>First a cross section is designed to enable efficient usage of the scaffold</vt:lpstr>
      <vt:lpstr>The model is then converted into a graph that allows for a cycle to be used for the scaffold routing</vt:lpstr>
      <vt:lpstr>Next, bundles are rotated in-plane to find an optimal configuration that minimizes total distance </vt:lpstr>
      <vt:lpstr>Next, bundles are rotated in-plane to find an optimal configuration that minimizes total distance </vt:lpstr>
      <vt:lpstr>Finally, a mitering procedure leveraging the geometry of DNA can be employed to complete the design automation</vt:lpstr>
      <vt:lpstr>The full design automation pipeline</vt:lpstr>
      <vt:lpstr>The design automation algorithm presented spans both wireframe and strut-based structures</vt:lpstr>
      <vt:lpstr>Coarse grain molecular dynamics verifies structural stability</vt:lpstr>
      <vt:lpstr>A web-based UI is hosted through Streamlit Community Cloud for ease-of-access</vt:lpstr>
      <vt:lpstr>PowerPoint Presentation</vt:lpstr>
      <vt:lpstr>PowerPoint Presentation</vt:lpstr>
      <vt:lpstr>PowerPoint Presentation</vt:lpstr>
      <vt:lpstr>DNA origami also supports inorganic material design through colloidal assembly</vt:lpstr>
      <vt:lpstr>A design automation platform for strut-based nanostructures may enable analysis of mesoscale materials</vt:lpstr>
      <vt:lpstr>From the optimal configuration, a continuous scaffold routing is found and a nucleotide-level design is exported</vt:lpstr>
      <vt:lpstr>Strut-based structures form a contiguous outer ring to enable efficient usage of the limited scaffold</vt:lpstr>
      <vt:lpstr>Structural DNA nanotechnology leverages the properties of DNA to create nanostructures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A.J. Joseph Vetturini II</dc:creator>
  <cp:lastModifiedBy>A.J. Joseph Vetturini II</cp:lastModifiedBy>
  <cp:revision>816</cp:revision>
  <cp:lastPrinted>2016-12-06T18:52:42Z</cp:lastPrinted>
  <dcterms:created xsi:type="dcterms:W3CDTF">2024-08-18T15:23:13Z</dcterms:created>
  <dcterms:modified xsi:type="dcterms:W3CDTF">2025-08-20T16:00:13Z</dcterms:modified>
</cp:coreProperties>
</file>